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sldIdLst>
    <p:sldId id="361" r:id="rId6"/>
    <p:sldId id="363" r:id="rId7"/>
    <p:sldId id="362" r:id="rId8"/>
    <p:sldId id="327" r:id="rId9"/>
    <p:sldId id="354" r:id="rId10"/>
    <p:sldId id="352" r:id="rId11"/>
    <p:sldId id="331" r:id="rId12"/>
    <p:sldId id="356" r:id="rId13"/>
    <p:sldId id="355" r:id="rId14"/>
    <p:sldId id="334" r:id="rId15"/>
    <p:sldId id="357" r:id="rId16"/>
    <p:sldId id="360" r:id="rId17"/>
    <p:sldId id="358" r:id="rId18"/>
    <p:sldId id="339" r:id="rId19"/>
    <p:sldId id="337" r:id="rId20"/>
    <p:sldId id="330" r:id="rId21"/>
    <p:sldId id="350" r:id="rId22"/>
    <p:sldId id="33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6" autoAdjust="0"/>
    <p:restoredTop sz="66667" autoAdjust="0"/>
  </p:normalViewPr>
  <p:slideViewPr>
    <p:cSldViewPr snapToGrid="0">
      <p:cViewPr>
        <p:scale>
          <a:sx n="66" d="100"/>
          <a:sy n="66" d="100"/>
        </p:scale>
        <p:origin x="-112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can WAG the area: 4*(1/2) = +2…UNDER estimate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Set</a:t>
                </a:r>
                <a:r>
                  <a:rPr lang="en-US" baseline="0" dirty="0" smtClean="0"/>
                  <a:t> f(x) = g(x) for the bounds of integration – 1 to 3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from 1 to 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Example: if using </a:t>
                </a:r>
                <a:r>
                  <a:rPr lang="en-US" dirty="0" err="1" smtClean="0"/>
                  <a:t>Reimen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sumation</a:t>
                </a:r>
                <a:r>
                  <a:rPr lang="en-US" dirty="0" smtClean="0"/>
                  <a:t>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g(2)</a:t>
                </a:r>
                <a:r>
                  <a:rPr lang="en-US" baseline="0" dirty="0" smtClean="0"/>
                  <a:t> – f(2) = -2 - -4 = +2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can WAG the area: 4*(1/2) = +2…UNDER estimate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Set</a:t>
                </a:r>
                <a:r>
                  <a:rPr lang="en-US" baseline="0" dirty="0" smtClean="0"/>
                  <a:t> f(x) = g(x) for the bounds of integration – 1 to 3</a:t>
                </a:r>
              </a:p>
              <a:p>
                <a:r>
                  <a:rPr lang="en-US" i="0" smtClean="0">
                    <a:latin typeface="Cambria Math"/>
                  </a:rPr>
                  <a:t>∫1</a:t>
                </a:r>
                <a:r>
                  <a:rPr lang="en-US" b="0" i="0" smtClean="0">
                    <a:latin typeface="Cambria Math"/>
                  </a:rPr>
                  <a:t>▒〖</a:t>
                </a:r>
                <a:r>
                  <a:rPr lang="en-US" b="0" i="0" smtClean="0">
                    <a:latin typeface="Cambria Math"/>
                  </a:rPr>
                  <a:t>[</a:t>
                </a:r>
                <a:r>
                  <a:rPr lang="en-US" i="0" smtClean="0">
                    <a:latin typeface="Cambria Math"/>
                  </a:rPr>
                  <a:t>𝑔</a:t>
                </a:r>
                <a:r>
                  <a:rPr lang="en-US" b="0" i="0" smtClean="0">
                    <a:latin typeface="Cambria Math"/>
                  </a:rPr>
                  <a:t>(𝑥)−𝑓(𝑥)]</a:t>
                </a:r>
                <a:r>
                  <a:rPr lang="en-US" b="0" i="0" smtClean="0">
                    <a:latin typeface="Cambria Math"/>
                  </a:rPr>
                  <a:t> 𝑑</a:t>
                </a:r>
                <a:r>
                  <a:rPr lang="en-US" b="0" i="0" smtClean="0">
                    <a:latin typeface="Cambria Math"/>
                  </a:rPr>
                  <a:t>𝑥〗</a:t>
                </a:r>
                <a:r>
                  <a:rPr lang="en-US" dirty="0" smtClean="0"/>
                  <a:t> from 1 to 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Example: if using </a:t>
                </a:r>
                <a:r>
                  <a:rPr lang="en-US" dirty="0" err="1" smtClean="0"/>
                  <a:t>Reimen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sumation</a:t>
                </a:r>
                <a:r>
                  <a:rPr lang="en-US" dirty="0" smtClean="0"/>
                  <a:t>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g(2)</a:t>
                </a:r>
                <a:r>
                  <a:rPr lang="en-US" baseline="0" dirty="0" smtClean="0"/>
                  <a:t> – f(2) = -2 - -4 = +2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9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 [</a:t>
            </a:r>
            <a:r>
              <a:rPr lang="en-US" dirty="0" err="1" smtClean="0"/>
              <a:t>cos</a:t>
            </a:r>
            <a:r>
              <a:rPr lang="en-US" dirty="0" smtClean="0"/>
              <a:t>(x) – </a:t>
            </a:r>
            <a:r>
              <a:rPr lang="en-US" dirty="0" err="1" smtClean="0"/>
              <a:t>e^x</a:t>
            </a:r>
            <a:r>
              <a:rPr lang="en-US" dirty="0" smtClean="0"/>
              <a:t>]</a:t>
            </a:r>
            <a:r>
              <a:rPr lang="en-US" baseline="0" dirty="0" smtClean="0"/>
              <a:t> </a:t>
            </a:r>
            <a:r>
              <a:rPr lang="en-US" dirty="0" smtClean="0"/>
              <a:t>from -1 to 0,</a:t>
            </a:r>
            <a:r>
              <a:rPr lang="en-US" baseline="0" dirty="0" smtClean="0"/>
              <a:t> and then [</a:t>
            </a:r>
            <a:r>
              <a:rPr lang="en-US" baseline="0" dirty="0" err="1" smtClean="0"/>
              <a:t>e^x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(x)] from 0 to 1 =.209+.876=1.08616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Y = f’(a)( x – a) + f(a),     	f’(a) = m	(ref p 251, tangent line approximation)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(0,2) to (2,0)		m = (0-2)/(2-0) = -1	(0,2) 	y = -1(x-0) + 2</a:t>
            </a:r>
          </a:p>
          <a:p>
            <a:r>
              <a:rPr lang="en-US" baseline="0" dirty="0" smtClean="0"/>
              <a:t>(2,0) to (-1,1)	m = (1-0)/(-1-2) = -1/3	(2,0)	y = (-1/3)(x-2) + 0</a:t>
            </a:r>
          </a:p>
          <a:p>
            <a:r>
              <a:rPr lang="en-US" baseline="0" dirty="0" smtClean="0"/>
              <a:t>(-1,1) to (0,2)	m = (2-1)/(0—1) = 1	(0,2)	y = 1(x-0)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Integrate [(y+1) – (1/2)(y^2 - 6)] from y = -2 to y = 4</a:t>
            </a:r>
          </a:p>
          <a:p>
            <a:r>
              <a:rPr lang="en-US" baseline="0" dirty="0" smtClean="0"/>
              <a:t>	[-(1/2)y^2 + y + 4]</a:t>
            </a:r>
          </a:p>
          <a:p>
            <a:r>
              <a:rPr lang="en-US" baseline="0" dirty="0" smtClean="0"/>
              <a:t>= [(-1/2)(y^3/3) + y^2/2 + 4y] evaluated from -2 to 4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(y+1) = (y^2-6)/2		(x+1) = (x^2-6)/2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y^2 – 2y – 8 = 0		x^2 – 2x – 8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(y – 4)(y + 2) = 0		(x – 4)(x + 2) = 0</a:t>
            </a:r>
          </a:p>
          <a:p>
            <a:r>
              <a:rPr lang="en-US" baseline="0" dirty="0" smtClean="0"/>
              <a:t>	</a:t>
            </a:r>
            <a:r>
              <a:rPr lang="en-US" baseline="0" dirty="0" smtClean="0">
                <a:solidFill>
                  <a:srgbClr val="FF0000"/>
                </a:solidFill>
              </a:rPr>
              <a:t>y = -2, 4</a:t>
            </a:r>
            <a:r>
              <a:rPr lang="en-US" baseline="0" dirty="0" smtClean="0"/>
              <a:t>			x = -2, 4	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(x-1)^2 = 2x+6		(y-1)^2 = 2y+6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x^2 - 4x - 5 = 0		y^2 – 4y - 5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(x – 5)(x + 1) = 0		(y – 5)(y + 1)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x = -1, +5			y = -1, +5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need help?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25521" r="52143" b="17634"/>
          <a:stretch/>
        </p:blipFill>
        <p:spPr bwMode="auto">
          <a:xfrm>
            <a:off x="711200" y="1596572"/>
            <a:ext cx="7646519" cy="441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29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 Solution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8" t="20363" r="46630" b="11636"/>
          <a:stretch/>
        </p:blipFill>
        <p:spPr bwMode="auto">
          <a:xfrm>
            <a:off x="600075" y="1694538"/>
            <a:ext cx="3667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943600" y="3233022"/>
                <a:ext cx="2144241" cy="713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233022"/>
                <a:ext cx="2144241" cy="71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992075" y="3931870"/>
                <a:ext cx="2545890" cy="466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[−2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+8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−6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75" y="3931870"/>
                <a:ext cx="2545890" cy="466794"/>
              </a:xfrm>
              <a:prstGeom prst="rect">
                <a:avLst/>
              </a:prstGeom>
              <a:blipFill rotWithShape="1">
                <a:blip r:embed="rId5"/>
                <a:stretch>
                  <a:fillRect l="-16268" t="-105195" r="-957" b="-16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600" y="4529160"/>
                <a:ext cx="259436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−6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529160"/>
                <a:ext cx="2594365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74574" y="5272933"/>
                <a:ext cx="2831481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[−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−6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4" y="5272933"/>
                <a:ext cx="2831481" cy="7146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523" y="5276065"/>
                <a:ext cx="3004605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−[</m:t>
                      </m:r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−6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23" y="5276065"/>
                <a:ext cx="3004605" cy="7146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898574" y="6015632"/>
            <a:ext cx="4039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(-18 + 36 - 18)-(-2/3 + 4 - 6) = 2.66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798" y="1307063"/>
            <a:ext cx="578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for intersect points: g(x)=f(x) =&gt; x^2-4x+3 =&gt; (x-1)(x-3)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82058" y="1676395"/>
            <a:ext cx="3744685" cy="17877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51200" y="1676395"/>
            <a:ext cx="2467429" cy="17877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07770" y="238559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(x)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6576" y="42444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2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/>
      <p:bldP spid="9" grpId="0" animBg="1"/>
      <p:bldP spid="14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i="1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Find the area of the region bounded by the curves </a:t>
            </a:r>
            <a:r>
              <a:rPr lang="en-US" sz="2400" i="1" dirty="0"/>
              <a:t>y </a:t>
            </a:r>
            <a:r>
              <a:rPr lang="en-US" sz="2400" dirty="0"/>
              <a:t>= sin 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 </a:t>
            </a:r>
            <a:r>
              <a:rPr lang="en-US" sz="2400" dirty="0"/>
              <a:t>=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x </a:t>
            </a:r>
            <a:r>
              <a:rPr lang="en-US" sz="2400" dirty="0"/>
              <a:t>= 0, and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/2</a:t>
            </a:r>
            <a:r>
              <a:rPr lang="en-US" sz="2400" dirty="0"/>
              <a:t> 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4152900" y="6443663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Figure 10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0" y="2334760"/>
            <a:ext cx="5151061" cy="338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 Work Solution</a:t>
            </a:r>
            <a:endParaRPr lang="en-US" sz="2400" i="1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ADEF"/>
                </a:solidFill>
              </a:rPr>
              <a:t>Solution</a:t>
            </a:r>
            <a:r>
              <a:rPr lang="en-US" sz="2400" dirty="0">
                <a:solidFill>
                  <a:srgbClr val="00ADEF"/>
                </a:solidFill>
              </a:rPr>
              <a:t>:</a:t>
            </a:r>
          </a:p>
          <a:p>
            <a:r>
              <a:rPr lang="en-US" sz="2400" dirty="0"/>
              <a:t>The points of intersection occur when sin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, that is, when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/4</a:t>
            </a:r>
            <a:r>
              <a:rPr lang="en-US" sz="2400" dirty="0"/>
              <a:t> (since 0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/2</a:t>
            </a:r>
            <a:r>
              <a:rPr lang="en-US" sz="2400" dirty="0"/>
              <a:t>). </a:t>
            </a:r>
            <a:r>
              <a:rPr lang="en-US" sz="2400" dirty="0" smtClean="0"/>
              <a:t>Observe </a:t>
            </a:r>
            <a:r>
              <a:rPr lang="en-US" sz="2400" dirty="0"/>
              <a:t>that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</a:t>
            </a:r>
            <a:r>
              <a:rPr lang="en-US" sz="2400" dirty="0"/>
              <a:t> sin </a:t>
            </a:r>
            <a:r>
              <a:rPr lang="en-US" sz="2400" i="1" dirty="0"/>
              <a:t>x</a:t>
            </a:r>
            <a:r>
              <a:rPr lang="en-US" sz="2400" dirty="0"/>
              <a:t> when 0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/4</a:t>
            </a:r>
            <a:r>
              <a:rPr lang="en-US" sz="2400" dirty="0"/>
              <a:t> but sin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</a:t>
            </a:r>
            <a:r>
              <a:rPr lang="en-US" sz="2400" dirty="0"/>
              <a:t>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/>
              <a:t>when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/4</a:t>
            </a:r>
            <a:r>
              <a:rPr lang="en-US" sz="2400" dirty="0"/>
              <a:t>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6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/2</a:t>
            </a:r>
            <a:r>
              <a:rPr lang="en-US" sz="2400" dirty="0"/>
              <a:t>. </a:t>
            </a:r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9" y="3236687"/>
            <a:ext cx="4719880" cy="310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 Solution</a:t>
            </a:r>
            <a:endParaRPr lang="en-US" i="1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 the required area is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Alternately: region is symmetric about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>
                <a:sym typeface="Symbol" pitchFamily="18" charset="2"/>
              </a:rPr>
              <a:t></a:t>
            </a:r>
            <a:r>
              <a:rPr lang="en-US" sz="800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/4 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771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7550"/>
            <a:ext cx="42592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4" y="2580149"/>
            <a:ext cx="55483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02" y="3183399"/>
            <a:ext cx="47990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4" y="3673143"/>
            <a:ext cx="61341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666343"/>
            <a:ext cx="1289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72" y="5803446"/>
            <a:ext cx="39941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6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 bwMode="auto">
              <a:xfrm>
                <a:off x="609600" y="1447801"/>
                <a:ext cx="82296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Find </a:t>
                </a:r>
                <a:r>
                  <a:rPr lang="en-US" sz="2400" dirty="0"/>
                  <a:t>the area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cos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on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[−1,1]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1"/>
                <a:ext cx="8229600" cy="685800"/>
              </a:xfrm>
              <a:prstGeom prst="rect">
                <a:avLst/>
              </a:prstGeom>
              <a:blipFill rotWithShape="1">
                <a:blip r:embed="rId2"/>
                <a:stretch>
                  <a:fillRect l="-963" t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2634343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Find the are of the triangle with the given vertices: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(2, 0) ,   (0, 2),  (-1, 1)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Find </a:t>
                </a:r>
                <a:r>
                  <a:rPr lang="en-US" sz="2400" dirty="0"/>
                  <a:t>the area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cos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on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[−1,1]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20000" r="35194" b="8546"/>
          <a:stretch/>
        </p:blipFill>
        <p:spPr bwMode="auto">
          <a:xfrm>
            <a:off x="1447800" y="1895475"/>
            <a:ext cx="4638676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86000" y="3505200"/>
            <a:ext cx="0" cy="1828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9200" y="2057400"/>
            <a:ext cx="0" cy="3276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6743" y="5940362"/>
            <a:ext cx="876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 [</a:t>
            </a:r>
            <a:r>
              <a:rPr lang="en-US" dirty="0" err="1"/>
              <a:t>cos</a:t>
            </a:r>
            <a:r>
              <a:rPr lang="en-US" dirty="0"/>
              <a:t>(x) – </a:t>
            </a:r>
            <a:r>
              <a:rPr lang="en-US" dirty="0" err="1"/>
              <a:t>e^x</a:t>
            </a:r>
            <a:r>
              <a:rPr lang="en-US" dirty="0"/>
              <a:t>] from -1 to 0, and then [</a:t>
            </a:r>
            <a:r>
              <a:rPr lang="en-US" dirty="0" err="1"/>
              <a:t>e^x</a:t>
            </a:r>
            <a:r>
              <a:rPr lang="en-US" dirty="0"/>
              <a:t> - </a:t>
            </a:r>
            <a:r>
              <a:rPr lang="en-US" dirty="0" err="1"/>
              <a:t>cos</a:t>
            </a:r>
            <a:r>
              <a:rPr lang="en-US" dirty="0"/>
              <a:t>(x)] from 0 to 1 =.209+.</a:t>
            </a:r>
            <a:r>
              <a:rPr lang="en-US" dirty="0" smtClean="0"/>
              <a:t>876=1.08616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Find the area of the triangle with the given vertices:   (2, 0) ,   (0, 2),  (-1, 1)  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20000" r="46021" b="9818"/>
          <a:stretch/>
        </p:blipFill>
        <p:spPr bwMode="auto">
          <a:xfrm>
            <a:off x="3298380" y="1973952"/>
            <a:ext cx="3705226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93780" y="2126352"/>
            <a:ext cx="228600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50780" y="2126352"/>
            <a:ext cx="1066800" cy="168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0780" y="3812277"/>
            <a:ext cx="3429000" cy="174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09266" y="326533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-x + 2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3169" y="449885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-(1/3)x + 2/3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3580" y="27535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x + 2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780" y="5550752"/>
            <a:ext cx="32439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64751" y="1727209"/>
            <a:ext cx="0" cy="3827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17580" y="2032010"/>
            <a:ext cx="145143" cy="23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07208" y="5439238"/>
            <a:ext cx="145143" cy="23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6106" y="3696163"/>
            <a:ext cx="145143" cy="23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5646" y="5835843"/>
                <a:ext cx="650287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+2 )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+2)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= 2.33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46" y="5835843"/>
                <a:ext cx="6502870" cy="504818"/>
              </a:xfrm>
              <a:prstGeom prst="rect">
                <a:avLst/>
              </a:prstGeom>
              <a:blipFill rotWithShape="1">
                <a:blip r:embed="rId4"/>
                <a:stretch>
                  <a:fillRect l="-843" t="-95181" b="-15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Find the area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=2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+6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21272" r="31767" b="9273"/>
          <a:stretch/>
        </p:blipFill>
        <p:spPr bwMode="auto">
          <a:xfrm>
            <a:off x="381000" y="1771649"/>
            <a:ext cx="4914900" cy="363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4" t="21272" r="9104" b="10546"/>
          <a:stretch/>
        </p:blipFill>
        <p:spPr bwMode="auto">
          <a:xfrm>
            <a:off x="4114800" y="2819400"/>
            <a:ext cx="48387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Solving integrals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ables</a:t>
            </a:r>
          </a:p>
          <a:p>
            <a:pPr lvl="2"/>
            <a:r>
              <a:rPr lang="en-US" dirty="0" smtClean="0"/>
              <a:t>Simplifying with Substitution</a:t>
            </a:r>
          </a:p>
          <a:p>
            <a:pPr lvl="1"/>
            <a:endParaRPr lang="en-US" dirty="0"/>
          </a:p>
          <a:p>
            <a:r>
              <a:rPr lang="en-US" dirty="0" smtClean="0"/>
              <a:t>Future Lessons</a:t>
            </a:r>
          </a:p>
          <a:p>
            <a:pPr lvl="1"/>
            <a:r>
              <a:rPr lang="en-US" dirty="0" smtClean="0"/>
              <a:t>Solving by:</a:t>
            </a:r>
          </a:p>
          <a:p>
            <a:pPr lvl="2"/>
            <a:r>
              <a:rPr lang="en-US" dirty="0" smtClean="0"/>
              <a:t>Integration by Parts</a:t>
            </a:r>
          </a:p>
          <a:p>
            <a:pPr lvl="2"/>
            <a:r>
              <a:rPr lang="en-US" dirty="0" smtClean="0"/>
              <a:t>Rational Functions</a:t>
            </a:r>
          </a:p>
          <a:p>
            <a:pPr lvl="2"/>
            <a:r>
              <a:rPr lang="en-US" dirty="0" smtClean="0"/>
              <a:t>Separable Equations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Switching Gears</a:t>
            </a:r>
          </a:p>
          <a:p>
            <a:pPr lvl="1"/>
            <a:r>
              <a:rPr lang="en-US" dirty="0" smtClean="0"/>
              <a:t>Moving to applications of 2D area and 3D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Clips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75039"/>
            <a:ext cx="28575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50" y="1628958"/>
            <a:ext cx="3135450" cy="464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7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8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36686"/>
            <a:ext cx="8229600" cy="288947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Objectives:</a:t>
            </a:r>
          </a:p>
          <a:p>
            <a:r>
              <a:rPr lang="en-US" sz="2800" dirty="0"/>
              <a:t>Use integration to calculate the area between curves</a:t>
            </a:r>
          </a:p>
          <a:p>
            <a:r>
              <a:rPr lang="en-US" sz="2800" dirty="0"/>
              <a:t>Recognize when to define regions by regarding x as a function of </a:t>
            </a:r>
            <a:r>
              <a:rPr lang="en-US" sz="2800" dirty="0" smtClean="0"/>
              <a:t>y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36684"/>
              </p:ext>
            </p:extLst>
          </p:nvPr>
        </p:nvGraphicFramePr>
        <p:xfrm>
          <a:off x="1411061" y="1509166"/>
          <a:ext cx="6676571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4082143"/>
                <a:gridCol w="14514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Substitution Rule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Between Curves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Volumes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295400" y="2282417"/>
            <a:ext cx="6847114" cy="518879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5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Between Curves</a:t>
            </a:r>
          </a:p>
        </p:txBody>
      </p:sp>
      <p:pic>
        <p:nvPicPr>
          <p:cNvPr id="149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53" y="2179297"/>
            <a:ext cx="347663" cy="3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1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9" y="1521675"/>
            <a:ext cx="6450738" cy="131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7" y="4874646"/>
            <a:ext cx="8186331" cy="136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100285" y="2931260"/>
            <a:ext cx="1175657" cy="1407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Between Curves</a:t>
            </a:r>
          </a:p>
        </p:txBody>
      </p:sp>
      <p:pic>
        <p:nvPicPr>
          <p:cNvPr id="14746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850820"/>
            <a:ext cx="77057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4" y="1235981"/>
            <a:ext cx="3597275" cy="243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1903979"/>
            <a:ext cx="33909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3000" y="1945634"/>
            <a:ext cx="3692525" cy="312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Between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2600" y="5068455"/>
                <a:ext cx="2620140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068455"/>
                <a:ext cx="2620140" cy="7206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324600" y="2250434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3393434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3393434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13574" y="4038600"/>
            <a:ext cx="605663" cy="267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2665104"/>
            <a:ext cx="516312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0460" y="3774434"/>
            <a:ext cx="4191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3480" y="3012434"/>
            <a:ext cx="4191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9" y="3120632"/>
            <a:ext cx="3949923" cy="19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0" y="5253559"/>
            <a:ext cx="4513280" cy="3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2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Between Curves</a:t>
            </a:r>
          </a:p>
        </p:txBody>
      </p:sp>
      <p:pic>
        <p:nvPicPr>
          <p:cNvPr id="1659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43" y="2231571"/>
            <a:ext cx="5058576" cy="277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857803" y="5011056"/>
            <a:ext cx="5089855" cy="1281113"/>
            <a:chOff x="159657" y="3617685"/>
            <a:chExt cx="5089855" cy="1281113"/>
          </a:xfrm>
        </p:grpSpPr>
        <p:pic>
          <p:nvPicPr>
            <p:cNvPr id="165902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257" y="3617685"/>
              <a:ext cx="228600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59657" y="3817257"/>
              <a:ext cx="50898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		    </a:t>
              </a:r>
              <a:r>
                <a:rPr lang="en-US" i="1" dirty="0" smtClean="0"/>
                <a:t> </a:t>
              </a:r>
              <a:r>
                <a:rPr lang="en-US" i="1" dirty="0"/>
                <a:t>f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– </a:t>
              </a:r>
              <a:r>
                <a:rPr lang="en-US" i="1" dirty="0"/>
                <a:t>g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  when </a:t>
              </a:r>
              <a:r>
                <a:rPr lang="en-US" i="1" dirty="0"/>
                <a:t>f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</a:t>
              </a:r>
              <a:r>
                <a:rPr lang="en-US" b="1" dirty="0">
                  <a:sym typeface="Symbol" pitchFamily="18" charset="2"/>
                </a:rPr>
                <a:t> </a:t>
              </a:r>
              <a:r>
                <a:rPr lang="en-US" i="1" dirty="0"/>
                <a:t>g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</a:t>
              </a:r>
            </a:p>
            <a:p>
              <a:r>
                <a:rPr lang="en-US" dirty="0"/>
                <a:t>     | </a:t>
              </a:r>
              <a:r>
                <a:rPr lang="en-US" i="1" dirty="0"/>
                <a:t>f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– </a:t>
              </a:r>
              <a:r>
                <a:rPr lang="en-US" i="1" dirty="0"/>
                <a:t>g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| =          </a:t>
              </a:r>
              <a:endParaRPr lang="en-US" sz="1100" dirty="0"/>
            </a:p>
            <a:p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dirty="0"/>
                <a:t> </a:t>
              </a:r>
              <a:r>
                <a:rPr lang="en-US" dirty="0" smtClean="0"/>
                <a:t>    </a:t>
              </a:r>
              <a:r>
                <a:rPr lang="en-US" i="1" dirty="0" smtClean="0"/>
                <a:t>g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– </a:t>
              </a:r>
              <a:r>
                <a:rPr lang="en-US" i="1" dirty="0"/>
                <a:t>f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  when </a:t>
              </a:r>
              <a:r>
                <a:rPr lang="en-US" i="1" dirty="0"/>
                <a:t>g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</a:t>
              </a:r>
              <a:r>
                <a:rPr lang="en-US" b="1" dirty="0">
                  <a:sym typeface="Symbol" pitchFamily="18" charset="2"/>
                </a:rPr>
                <a:t></a:t>
              </a:r>
              <a:r>
                <a:rPr lang="en-US" dirty="0"/>
                <a:t> </a:t>
              </a:r>
              <a:r>
                <a:rPr lang="en-US" i="1" dirty="0"/>
                <a:t>f 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 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20687" y="1696498"/>
            <a:ext cx="287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up into multiple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776"/>
          <a:stretch/>
        </p:blipFill>
        <p:spPr bwMode="auto">
          <a:xfrm>
            <a:off x="1654618" y="1683649"/>
            <a:ext cx="3686639" cy="270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83541" y="4648622"/>
                <a:ext cx="4241549" cy="1219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41" y="4648622"/>
                <a:ext cx="4241549" cy="1219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26874" y="367834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(x</a:t>
            </a:r>
            <a:r>
              <a:rPr lang="en-US" dirty="0" smtClean="0"/>
              <a:t>) = x^2-4x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378" y="205184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</a:t>
            </a:r>
            <a:r>
              <a:rPr lang="en-US" dirty="0" smtClean="0"/>
              <a:t>) = -x^2+4x-6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3881" y="5867782"/>
            <a:ext cx="52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Hint: You need to calculate limits of integration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171" y="42464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6753" y="4257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2172" y="1314317"/>
            <a:ext cx="453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r>
              <a:rPr lang="en-US" dirty="0" smtClean="0"/>
              <a:t>: What is the area of the blue region?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WNAA5TKYMJS6-322-14</_dlc_DocId>
    <_dlc_DocIdUrl xmlns="e1f6cb1f-7c95-4a72-8369-b6b5464bd620">
      <Url>https://eis.usafa.edu/academics/math/DFMS_Course_Sites/Fall_2014_Courses/Math_152/_layouts/DocIdRedir.aspx?ID=WNAA5TKYMJS6-322-14</Url>
      <Description>WNAA5TKYMJS6-322-14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F7A321ED-1478-44C8-A7FA-3943B003F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DEFE797-BE6A-4CFB-A054-897BD430132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11762</TotalTime>
  <Words>781</Words>
  <Application>Microsoft Office PowerPoint</Application>
  <PresentationFormat>On-screen Show (4:3)</PresentationFormat>
  <Paragraphs>131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Do you need help?</vt:lpstr>
      <vt:lpstr>Where are we now?</vt:lpstr>
      <vt:lpstr>Movie Clips</vt:lpstr>
      <vt:lpstr>Math 152 – Lesson 8 </vt:lpstr>
      <vt:lpstr>Areas Between Curves</vt:lpstr>
      <vt:lpstr>Areas Between Curves</vt:lpstr>
      <vt:lpstr>Areas Between Curves</vt:lpstr>
      <vt:lpstr>Areas Between Curves</vt:lpstr>
      <vt:lpstr>Board Work</vt:lpstr>
      <vt:lpstr>Board Work Solution</vt:lpstr>
      <vt:lpstr>Board Work</vt:lpstr>
      <vt:lpstr>Boar Work Solution</vt:lpstr>
      <vt:lpstr>Board Work Solution</vt:lpstr>
      <vt:lpstr>Board Work</vt:lpstr>
      <vt:lpstr>Board Work</vt:lpstr>
      <vt:lpstr>Board Work</vt:lpstr>
      <vt:lpstr>PowerPoint Presentation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227</cp:revision>
  <dcterms:created xsi:type="dcterms:W3CDTF">2012-07-23T15:58:59Z</dcterms:created>
  <dcterms:modified xsi:type="dcterms:W3CDTF">2015-01-30T02:50:05Z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6a6bd133-1e73-4355-a299-fa63224c13ab</vt:lpwstr>
  </property>
</Properties>
</file>