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54" r:id="rId6"/>
    <p:sldId id="319" r:id="rId7"/>
    <p:sldId id="352" r:id="rId8"/>
    <p:sldId id="353" r:id="rId9"/>
    <p:sldId id="342" r:id="rId10"/>
    <p:sldId id="351" r:id="rId11"/>
    <p:sldId id="355" r:id="rId12"/>
    <p:sldId id="347" r:id="rId13"/>
    <p:sldId id="321" r:id="rId14"/>
    <p:sldId id="344" r:id="rId15"/>
    <p:sldId id="345" r:id="rId16"/>
    <p:sldId id="337" r:id="rId17"/>
    <p:sldId id="315" r:id="rId1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0" autoAdjust="0"/>
    <p:restoredTop sz="75214" autoAdjust="0"/>
  </p:normalViewPr>
  <p:slideViewPr>
    <p:cSldViewPr>
      <p:cViewPr>
        <p:scale>
          <a:sx n="81" d="100"/>
          <a:sy n="81" d="100"/>
        </p:scale>
        <p:origin x="-58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297C798-ECE6-417E-ADB5-FDC02DEF018F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82BD56A-4139-4DD0-8B8E-0AA68E1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19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do shells</a:t>
            </a:r>
            <a:r>
              <a:rPr lang="en-US" baseline="0" dirty="0" smtClean="0"/>
              <a:t> (next lesson)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Length = (2pi)x</a:t>
            </a:r>
          </a:p>
          <a:p>
            <a:r>
              <a:rPr lang="en-US" baseline="0" dirty="0" err="1" smtClean="0"/>
              <a:t>Ht</a:t>
            </a:r>
            <a:r>
              <a:rPr lang="en-US" baseline="0" dirty="0" smtClean="0"/>
              <a:t> = y^(1/2) – y</a:t>
            </a:r>
          </a:p>
          <a:p>
            <a:r>
              <a:rPr lang="en-US" baseline="0" dirty="0" smtClean="0"/>
              <a:t>		2pi/15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2(5−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−10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+25) </m:t>
                        </m:r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2((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+25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,) </m:t>
                    </m:r>
                    <m:r>
                      <a:rPr lang="en-US" b="0" i="1" smtClean="0">
                        <a:latin typeface="Cambria Math"/>
                      </a:rPr>
                      <m:t>𝑒𝑣𝑎𝑙𝑢𝑎𝑡𝑒𝑑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𝑓𝑟𝑜𝑚</m:t>
                    </m:r>
                    <m:r>
                      <a:rPr lang="en-US" b="0" i="1" smtClean="0">
                        <a:latin typeface="Cambria Math"/>
                      </a:rPr>
                      <m:t> 0 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latin typeface="Cambria Math"/>
                      </a:rPr>
                      <m:t> 5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a square cone…general equation for the volume of a cone: V = (1/3)(cross-section</a:t>
                </a:r>
                <a:r>
                  <a:rPr lang="en-US" baseline="0" dirty="0" smtClean="0"/>
                  <a:t> of base)H </a:t>
                </a:r>
              </a:p>
              <a:p>
                <a:r>
                  <a:rPr lang="en-US" baseline="0" dirty="0" smtClean="0"/>
                  <a:t>					  = ((1/3)(10)(10)(5) = 500/3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</a:rPr>
                  <a:t>∫_</a:t>
                </a:r>
                <a:r>
                  <a:rPr lang="en-US" b="0" i="0" smtClean="0">
                    <a:latin typeface="Cambria Math"/>
                  </a:rPr>
                  <a:t>0^5▒〖</a:t>
                </a:r>
                <a:r>
                  <a:rPr lang="en-US" b="0" i="0">
                    <a:latin typeface="Cambria Math"/>
                  </a:rPr>
                  <a:t>[</a:t>
                </a:r>
                <a:r>
                  <a:rPr lang="en-US" i="0">
                    <a:latin typeface="Cambria Math"/>
                  </a:rPr>
                  <a:t>2(5−ℎ)]^2</a:t>
                </a:r>
                <a:r>
                  <a:rPr lang="en-US" b="0" i="0" smtClean="0">
                    <a:latin typeface="Cambria Math"/>
                  </a:rPr>
                  <a:t>  𝑑𝑥〗</a:t>
                </a:r>
                <a:r>
                  <a:rPr lang="en-US" dirty="0" smtClean="0"/>
                  <a:t> = </a:t>
                </a:r>
                <a:r>
                  <a:rPr lang="en-US" b="0" i="0" smtClean="0">
                    <a:latin typeface="Cambria Math"/>
                  </a:rPr>
                  <a:t>∫_</a:t>
                </a:r>
                <a:r>
                  <a:rPr lang="en-US" b="0" i="0" smtClean="0">
                    <a:latin typeface="Cambria Math"/>
                  </a:rPr>
                  <a:t>0^5▒〖</a:t>
                </a:r>
                <a:r>
                  <a:rPr lang="en-US" b="0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2(ℎ</a:t>
                </a:r>
                <a:r>
                  <a:rPr lang="en-US" b="0" i="0">
                    <a:latin typeface="Cambria Math"/>
                  </a:rPr>
                  <a:t>〗^</a:t>
                </a:r>
                <a:r>
                  <a:rPr lang="en-US" i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−10ℎ+25)</a:t>
                </a:r>
                <a:r>
                  <a:rPr lang="en-US" b="0" i="0" smtClean="0">
                    <a:latin typeface="Cambria Math"/>
                  </a:rPr>
                  <a:t> 𝑑𝑥〗</a:t>
                </a:r>
                <a:r>
                  <a:rPr lang="en-US" dirty="0" smtClean="0"/>
                  <a:t> = 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2(</a:t>
                </a:r>
                <a:r>
                  <a:rPr lang="en-US" b="0" i="0" smtClean="0">
                    <a:latin typeface="Cambria Math"/>
                  </a:rPr>
                  <a:t>(1/3)</a:t>
                </a:r>
                <a:r>
                  <a:rPr lang="en-US" b="0" i="0" smtClean="0">
                    <a:latin typeface="Cambria Math"/>
                  </a:rPr>
                  <a:t>ℎ</a:t>
                </a:r>
                <a:r>
                  <a:rPr lang="en-US" b="0" i="0" smtClean="0">
                    <a:latin typeface="Cambria Math"/>
                  </a:rPr>
                  <a:t>〗^3</a:t>
                </a:r>
                <a:r>
                  <a:rPr lang="en-US" b="0" i="0" smtClean="0">
                    <a:latin typeface="Cambria Math"/>
                  </a:rPr>
                  <a:t>−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5</a:t>
                </a:r>
                <a:r>
                  <a:rPr lang="en-US" b="0" i="0" smtClean="0">
                    <a:latin typeface="Cambria Math"/>
                  </a:rPr>
                  <a:t>ℎ</a:t>
                </a:r>
                <a:r>
                  <a:rPr lang="en-US" b="0" i="0" smtClean="0">
                    <a:latin typeface="Cambria Math"/>
                  </a:rPr>
                  <a:t>〗^</a:t>
                </a:r>
                <a:r>
                  <a:rPr lang="en-US" i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+25</a:t>
                </a:r>
                <a:r>
                  <a:rPr lang="en-US" b="0" i="0" smtClean="0">
                    <a:latin typeface="Cambria Math"/>
                  </a:rPr>
                  <a:t>ℎ,) 𝑒𝑣𝑎𝑙𝑢𝑎𝑡𝑒𝑑 𝑓𝑟𝑜𝑚 0 𝑡𝑜 5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a square cone…general equation for the volume of a cone: V = (1/3)(cross-section</a:t>
                </a:r>
                <a:r>
                  <a:rPr lang="en-US" baseline="0" dirty="0" smtClean="0"/>
                  <a:t> of base)H </a:t>
                </a:r>
              </a:p>
              <a:p>
                <a:r>
                  <a:rPr lang="en-US" baseline="0" dirty="0" smtClean="0"/>
                  <a:t>					  = ((1/3)(10)(10)(5) = 500/3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28.png"/><Relationship Id="rId3" Type="http://schemas.openxmlformats.org/officeDocument/2006/relationships/image" Target="../media/image8.png"/><Relationship Id="rId21" Type="http://schemas.openxmlformats.org/officeDocument/2006/relationships/image" Target="../media/image32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60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40.png"/><Relationship Id="rId27" Type="http://schemas.openxmlformats.org/officeDocument/2006/relationships/image" Target="../media/image2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690.png"/><Relationship Id="rId3" Type="http://schemas.openxmlformats.org/officeDocument/2006/relationships/image" Target="../media/image32.png"/><Relationship Id="rId21" Type="http://schemas.openxmlformats.org/officeDocument/2006/relationships/image" Target="../media/image64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68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67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8" Type="http://schemas.openxmlformats.org/officeDocument/2006/relationships/image" Target="../media/image481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Relationship Id="rId27" Type="http://schemas.openxmlformats.org/officeDocument/2006/relationships/image" Target="../media/image7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Integration methods</a:t>
            </a:r>
          </a:p>
          <a:p>
            <a:pPr lvl="1"/>
            <a:r>
              <a:rPr lang="en-US" dirty="0" smtClean="0"/>
              <a:t>Area between </a:t>
            </a:r>
            <a:r>
              <a:rPr lang="en-US" dirty="0" smtClean="0"/>
              <a:t>curves (</a:t>
            </a:r>
            <a:r>
              <a:rPr lang="en-US" dirty="0" smtClean="0">
                <a:solidFill>
                  <a:srgbClr val="FF0000"/>
                </a:solidFill>
              </a:rPr>
              <a:t>top curve – bottom curve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Today and Next Class</a:t>
            </a:r>
          </a:p>
          <a:p>
            <a:pPr lvl="1"/>
            <a:r>
              <a:rPr lang="en-US" dirty="0" smtClean="0"/>
              <a:t>Calculate volumes</a:t>
            </a:r>
          </a:p>
          <a:p>
            <a:pPr lvl="2"/>
            <a:r>
              <a:rPr lang="en-US" dirty="0" smtClean="0"/>
              <a:t>Disk method</a:t>
            </a:r>
          </a:p>
          <a:p>
            <a:pPr lvl="2"/>
            <a:r>
              <a:rPr lang="en-US" dirty="0" smtClean="0"/>
              <a:t>Washer method</a:t>
            </a:r>
          </a:p>
          <a:p>
            <a:pPr lvl="2"/>
            <a:r>
              <a:rPr lang="en-US" dirty="0" smtClean="0"/>
              <a:t>Cylindrical shell</a:t>
            </a:r>
          </a:p>
          <a:p>
            <a:pPr lvl="2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Method: Example </a:t>
            </a:r>
            <a:r>
              <a:rPr lang="en-US" dirty="0"/>
              <a:t>1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2400" dirty="0"/>
              <a:t>Show that the volume of a sphere of radius </a:t>
            </a:r>
            <a:r>
              <a:rPr lang="en-US" sz="2400" i="1" dirty="0"/>
              <a:t>r</a:t>
            </a:r>
            <a:r>
              <a:rPr lang="en-US" sz="2400" dirty="0"/>
              <a:t> is               </a:t>
            </a:r>
            <a:r>
              <a:rPr lang="en-US" sz="2400" baseline="-25000" dirty="0"/>
              <a:t>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ADEF"/>
                </a:solidFill>
              </a:rPr>
              <a:t>Solution:</a:t>
            </a:r>
          </a:p>
          <a:p>
            <a:r>
              <a:rPr lang="en-US" sz="2400" dirty="0"/>
              <a:t>If we place the sphere so that </a:t>
            </a:r>
            <a:br>
              <a:rPr lang="en-US" sz="2400" dirty="0"/>
            </a:br>
            <a:r>
              <a:rPr lang="en-US" sz="2400" dirty="0"/>
              <a:t>its center is at the origin </a:t>
            </a:r>
            <a:br>
              <a:rPr lang="en-US" sz="2400" dirty="0"/>
            </a:br>
            <a:r>
              <a:rPr lang="en-US" sz="2400" dirty="0"/>
              <a:t>(see Figure 4), then the plane </a:t>
            </a:r>
            <a:br>
              <a:rPr lang="en-US" sz="2400" dirty="0"/>
            </a:br>
            <a:r>
              <a:rPr lang="en-US" sz="2400" i="1" dirty="0" err="1"/>
              <a:t>P</a:t>
            </a:r>
            <a:r>
              <a:rPr lang="en-US" sz="2400" i="1" baseline="-25000" dirty="0" err="1"/>
              <a:t>x</a:t>
            </a:r>
            <a:r>
              <a:rPr lang="en-US" sz="2400" dirty="0"/>
              <a:t> intersects the sphere in a </a:t>
            </a:r>
            <a:br>
              <a:rPr lang="en-US" sz="2400" dirty="0"/>
            </a:br>
            <a:r>
              <a:rPr lang="en-US" sz="2400" dirty="0"/>
              <a:t>circle whose radius (from the </a:t>
            </a:r>
            <a:br>
              <a:rPr lang="en-US" sz="2400" dirty="0"/>
            </a:br>
            <a:r>
              <a:rPr lang="en-US" sz="2400" dirty="0"/>
              <a:t>Pythagorean Theorem) is</a:t>
            </a:r>
          </a:p>
          <a:p>
            <a:endParaRPr lang="en-US" sz="2400" dirty="0"/>
          </a:p>
          <a:p>
            <a:endParaRPr lang="en-US" sz="800" dirty="0"/>
          </a:p>
          <a:p>
            <a:r>
              <a:rPr lang="en-US" sz="2400" dirty="0"/>
              <a:t>So the cross-sectional area is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500" i="1" dirty="0">
                <a:sym typeface="Symbol" pitchFamily="18" charset="2"/>
              </a:rPr>
              <a:t> </a:t>
            </a:r>
            <a:r>
              <a:rPr lang="en-US" sz="2400" i="1" dirty="0"/>
              <a:t>y</a:t>
            </a:r>
            <a:r>
              <a:rPr lang="en-US" sz="2400" baseline="30000" dirty="0"/>
              <a:t>2</a:t>
            </a:r>
            <a:endParaRPr lang="en-US" sz="2400" dirty="0"/>
          </a:p>
        </p:txBody>
      </p:sp>
      <p:pic>
        <p:nvPicPr>
          <p:cNvPr id="1556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295400"/>
            <a:ext cx="12065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6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79488"/>
            <a:ext cx="18827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6357938" y="5576888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4</a:t>
            </a:r>
          </a:p>
        </p:txBody>
      </p:sp>
      <p:sp>
        <p:nvSpPr>
          <p:cNvPr id="155662" name="Rectangle 14"/>
          <p:cNvSpPr>
            <a:spLocks noChangeArrowheads="1"/>
          </p:cNvSpPr>
          <p:nvPr/>
        </p:nvSpPr>
        <p:spPr bwMode="auto">
          <a:xfrm>
            <a:off x="3505200" y="5851525"/>
            <a:ext cx="166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= </a:t>
            </a: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800" i="1" dirty="0">
                <a:sym typeface="Symbol" pitchFamily="18" charset="2"/>
              </a:rPr>
              <a:t> 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pic>
        <p:nvPicPr>
          <p:cNvPr id="155663" name="Picture 15" descr="Pictur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590800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9" grpId="0"/>
      <p:bldP spid="1556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Disk Method: Example 1 </a:t>
            </a:r>
            <a:r>
              <a:rPr lang="en-US" sz="1600" dirty="0" smtClean="0"/>
              <a:t>cont’d</a:t>
            </a:r>
            <a:endParaRPr lang="en-US" sz="160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800" dirty="0"/>
              <a:t>Using the definition of volume with </a:t>
            </a:r>
            <a:r>
              <a:rPr lang="en-US" sz="2800" i="1" dirty="0"/>
              <a:t>a</a:t>
            </a:r>
            <a:r>
              <a:rPr lang="en-US" sz="2800" dirty="0"/>
              <a:t> = –</a:t>
            </a:r>
            <a:r>
              <a:rPr lang="en-US" sz="2800" i="1" dirty="0"/>
              <a:t>r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= </a:t>
            </a:r>
            <a:r>
              <a:rPr lang="en-US" sz="2800" i="1" dirty="0"/>
              <a:t>r</a:t>
            </a:r>
            <a:r>
              <a:rPr lang="en-US" sz="2800" dirty="0"/>
              <a:t>, we have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5715000" y="4950619"/>
            <a:ext cx="259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BDF"/>
                </a:solidFill>
              </a:rPr>
              <a:t>(The integrand is even.)</a:t>
            </a:r>
          </a:p>
        </p:txBody>
      </p:sp>
      <p:pic>
        <p:nvPicPr>
          <p:cNvPr id="156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17557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22828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3657600"/>
            <a:ext cx="236378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4229100"/>
            <a:ext cx="21415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5133975"/>
            <a:ext cx="1909763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6029325"/>
            <a:ext cx="9239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12" name="Picture 15" descr="Picture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54213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156680" idx="1"/>
            <a:endCxn id="156683" idx="3"/>
          </p:cNvCxnSpPr>
          <p:nvPr/>
        </p:nvCxnSpPr>
        <p:spPr>
          <a:xfrm flipH="1" flipV="1">
            <a:off x="4416425" y="3908425"/>
            <a:ext cx="1298575" cy="122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925768" y="5356503"/>
            <a:ext cx="4035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BDF"/>
                </a:solidFill>
              </a:rPr>
              <a:t>(The </a:t>
            </a:r>
            <a:r>
              <a:rPr lang="en-US" dirty="0" smtClean="0">
                <a:solidFill>
                  <a:srgbClr val="009BDF"/>
                </a:solidFill>
              </a:rPr>
              <a:t>object is symmetric about the axes.)</a:t>
            </a:r>
            <a:endParaRPr lang="en-US" dirty="0">
              <a:solidFill>
                <a:srgbClr val="009B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3926" y="4279701"/>
                <a:ext cx="4148507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𝑆𝑙𝑖𝑐𝑒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2(5−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10−2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baseline="3000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6" y="4279701"/>
                <a:ext cx="4148507" cy="368499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63287" y="4114800"/>
                <a:ext cx="1704313" cy="725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87" y="4114800"/>
                <a:ext cx="1704313" cy="7251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1200" y="4857690"/>
                <a:ext cx="17524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857690"/>
                <a:ext cx="1752403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000" y="5029200"/>
                <a:ext cx="3013967" cy="719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𝑉𝑜𝑙𝑢𝑚𝑒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(10−2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29200"/>
                <a:ext cx="3013967" cy="7190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9"/>
          <a:stretch/>
        </p:blipFill>
        <p:spPr bwMode="auto">
          <a:xfrm>
            <a:off x="1895475" y="1247775"/>
            <a:ext cx="45053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05200" y="5055528"/>
                <a:ext cx="859531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500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055528"/>
                <a:ext cx="859531" cy="6165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505200" y="5055528"/>
            <a:ext cx="859531" cy="61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743200"/>
            <a:ext cx="2519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44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5" grpId="0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Math 152 </a:t>
            </a:r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9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Objectives</a:t>
            </a:r>
            <a:endParaRPr lang="en-US" sz="2800" dirty="0"/>
          </a:p>
          <a:p>
            <a:r>
              <a:rPr lang="en-US" sz="2800" dirty="0"/>
              <a:t> Calculate volumes using the disk &amp; washer methods	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90149"/>
              </p:ext>
            </p:extLst>
          </p:nvPr>
        </p:nvGraphicFramePr>
        <p:xfrm>
          <a:off x="1371600" y="16002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Area Between Curves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Volumes &amp; Cylindrical Shells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6.3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333500" y="2369820"/>
            <a:ext cx="6438900" cy="516941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2050" name="Picture 2" descr="C:\Users\Kevin.Walchko\Downloads\acw1870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796449"/>
            <a:ext cx="36004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vin.Walchko\Downloads\acw1864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710724"/>
            <a:ext cx="37433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from Revolution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t="20666" r="20513" b="12769"/>
          <a:stretch/>
        </p:blipFill>
        <p:spPr bwMode="auto">
          <a:xfrm>
            <a:off x="1676400" y="1245996"/>
            <a:ext cx="6553200" cy="51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8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from Revolution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20436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8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970838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49" descr="Pict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7913"/>
            <a:ext cx="7716838" cy="224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386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386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767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48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767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767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767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100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38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862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386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291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5434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291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4005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3910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57300"/>
            <a:ext cx="43624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48" y="1261872"/>
            <a:ext cx="4381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29400" y="1291880"/>
                <a:ext cx="1377685" cy="52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291880"/>
                <a:ext cx="1377685" cy="52803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2009774" y="91543"/>
            <a:ext cx="6781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Disk Method</a:t>
            </a:r>
            <a:endParaRPr lang="en-US" dirty="0" smtClean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90600" y="1587692"/>
                <a:ext cx="325031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𝑆𝑙𝑖𝑐𝑒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∙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∙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87692"/>
                <a:ext cx="3250312" cy="523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859233" y="2182440"/>
                <a:ext cx="2407967" cy="5280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 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233" y="2182440"/>
                <a:ext cx="2407967" cy="52803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28800" y="2819400"/>
                <a:ext cx="162839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19400"/>
                <a:ext cx="1628394" cy="52322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2171" y="3429000"/>
                <a:ext cx="2976199" cy="921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𝑉𝑜𝑙𝑢𝑚𝑒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1" y="3429000"/>
                <a:ext cx="2976199" cy="92198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1520" y="4384443"/>
                <a:ext cx="3591752" cy="7199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(1)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0" y="4384443"/>
                <a:ext cx="3591752" cy="7199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5896" y="6063734"/>
            <a:ext cx="451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Revolve </a:t>
            </a:r>
            <a:r>
              <a:rPr lang="en-US" dirty="0" err="1" smtClean="0"/>
              <a:t>sqrt</a:t>
            </a:r>
            <a:r>
              <a:rPr lang="en-US" dirty="0" smtClean="0"/>
              <a:t>(x) about x-axis to make 3D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washer???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washer is a thin plate (typically disk-shaped) with a hole (typically in the middle) that is normally used to distribute the load of a threaded fastener, such as a screw or nut.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8564" r="8166" b="19865"/>
          <a:stretch/>
        </p:blipFill>
        <p:spPr bwMode="auto">
          <a:xfrm>
            <a:off x="1237932" y="2596662"/>
            <a:ext cx="3228975" cy="209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732" y="4568077"/>
            <a:ext cx="2396636" cy="183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348" y="2350768"/>
            <a:ext cx="3425652" cy="40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5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Washer Method</a:t>
            </a: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400" dirty="0"/>
              <a:t>If the cross-section is a washer, we find the inner radius </a:t>
            </a:r>
            <a:r>
              <a:rPr lang="en-US" sz="2400" i="1" dirty="0" err="1"/>
              <a:t>r</a:t>
            </a:r>
            <a:r>
              <a:rPr lang="en-US" sz="2400" baseline="-25000" dirty="0" err="1"/>
              <a:t>in</a:t>
            </a:r>
            <a:r>
              <a:rPr lang="en-US" sz="2400" dirty="0"/>
              <a:t> and outer radius </a:t>
            </a:r>
            <a:r>
              <a:rPr lang="en-US" sz="2400" i="1" dirty="0"/>
              <a:t>r</a:t>
            </a:r>
            <a:r>
              <a:rPr lang="en-US" sz="2400" baseline="-25000" dirty="0"/>
              <a:t>out</a:t>
            </a:r>
            <a:r>
              <a:rPr lang="en-US" sz="2400" dirty="0"/>
              <a:t> from a sketch (as in Figure 10) and compute the area of the washer by subtracting the area of the inner disk from the area of the outer disk:</a:t>
            </a:r>
          </a:p>
          <a:p>
            <a:endParaRPr lang="en-US" sz="600" dirty="0"/>
          </a:p>
          <a:p>
            <a:r>
              <a:rPr lang="en-US" sz="2400" dirty="0"/>
              <a:t>		</a:t>
            </a:r>
            <a:r>
              <a:rPr lang="en-US" sz="2400" i="1" dirty="0"/>
              <a:t>A</a:t>
            </a:r>
            <a:r>
              <a:rPr lang="en-US" sz="2400" dirty="0"/>
              <a:t> = </a:t>
            </a: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600" i="1" dirty="0">
                <a:sym typeface="Symbol" pitchFamily="18" charset="2"/>
              </a:rPr>
              <a:t> </a:t>
            </a:r>
            <a:r>
              <a:rPr lang="en-US" sz="2400" dirty="0"/>
              <a:t>(outer radius)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600" i="1" dirty="0">
                <a:sym typeface="Symbol" pitchFamily="18" charset="2"/>
              </a:rPr>
              <a:t> </a:t>
            </a:r>
            <a:r>
              <a:rPr lang="en-US" sz="2400" dirty="0"/>
              <a:t>(inner radius)</a:t>
            </a:r>
            <a:r>
              <a:rPr lang="en-US" sz="2400" baseline="30000" dirty="0"/>
              <a:t>2</a:t>
            </a:r>
          </a:p>
        </p:txBody>
      </p:sp>
      <p:pic>
        <p:nvPicPr>
          <p:cNvPr id="1617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3733800"/>
            <a:ext cx="582295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3962400" y="6324600"/>
            <a:ext cx="862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6101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720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3910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053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4862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4958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4958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4386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339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529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910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243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434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6196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600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720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76375"/>
            <a:ext cx="46005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35603" y="1219200"/>
                <a:ext cx="131779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b="0" i="1" smtClean="0"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smtClean="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03" y="1219200"/>
                <a:ext cx="1317797" cy="95410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4610100"/>
            <a:ext cx="21812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2009774" y="91543"/>
            <a:ext cx="6781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Washer Method</a:t>
            </a:r>
            <a:endParaRPr lang="en-US" dirty="0" smtClean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2255" y="1405741"/>
                <a:ext cx="5236369" cy="5786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𝑆𝑙𝑖𝑐𝑒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  <m:sPre>
                            <m:sPre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PrePr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2     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</m:sPre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   −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  <m:sPre>
                            <m:sPre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PrePr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2  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</m:sPre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5" y="1405741"/>
                <a:ext cx="5236369" cy="57868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70869" y="2029302"/>
                <a:ext cx="47239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9" y="2029302"/>
                <a:ext cx="4723986" cy="52322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46655" y="2635121"/>
                <a:ext cx="290733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 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55" y="2635121"/>
                <a:ext cx="2907334" cy="52322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-744" y="3303157"/>
                <a:ext cx="3749103" cy="7837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𝑉𝑜𝑙𝑢𝑚𝑒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b="0" i="1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4" y="3303157"/>
                <a:ext cx="3749103" cy="7837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4957" y="4191000"/>
                <a:ext cx="4486356" cy="934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−0=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𝜋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7" y="4191000"/>
                <a:ext cx="4486356" cy="93493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6031468"/>
            <a:ext cx="51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Revolve cross section about x-axis to make 3D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WNAA5TKYMJS6-322-18</_dlc_DocId>
    <_dlc_DocIdUrl xmlns="e1f6cb1f-7c95-4a72-8369-b6b5464bd620">
      <Url>https://eis.usafa.edu/academics/math/DFMS_Course_Sites/Fall_2014_Courses/Math_152/_layouts/DocIdRedir.aspx?ID=WNAA5TKYMJS6-322-18</Url>
      <Description>WNAA5TKYMJS6-322-18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E38304-F455-4E75-9F05-97976D7D27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e1f6cb1f-7c95-4a72-8369-b6b5464bd620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E2B58C3-F051-4A0F-B82B-D5B8EB1D1F3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14383</TotalTime>
  <Words>618</Words>
  <Application>Microsoft Office PowerPoint</Application>
  <PresentationFormat>On-screen Show (4:3)</PresentationFormat>
  <Paragraphs>101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Where are we?</vt:lpstr>
      <vt:lpstr>Math 152 – Lesson 9 </vt:lpstr>
      <vt:lpstr>3D from Revolution</vt:lpstr>
      <vt:lpstr>3D from Revolution</vt:lpstr>
      <vt:lpstr>Volumes</vt:lpstr>
      <vt:lpstr>PowerPoint Presentation</vt:lpstr>
      <vt:lpstr>What is a washer???</vt:lpstr>
      <vt:lpstr>Washer Method</vt:lpstr>
      <vt:lpstr>PowerPoint Presentation</vt:lpstr>
      <vt:lpstr>Disk Method: Example 1</vt:lpstr>
      <vt:lpstr>Disk Method: Example 1 cont’d</vt:lpstr>
      <vt:lpstr>Backups</vt:lpstr>
      <vt:lpstr>Disk Method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261</cp:revision>
  <cp:lastPrinted>2014-12-18T00:53:27Z</cp:lastPrinted>
  <dcterms:created xsi:type="dcterms:W3CDTF">2012-07-23T15:58:59Z</dcterms:created>
  <dcterms:modified xsi:type="dcterms:W3CDTF">2015-01-29T20:36:47Z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636fc493-7a11-4226-bf4a-8b5febfc81f8</vt:lpwstr>
  </property>
</Properties>
</file>