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3"/>
  </p:notesMasterIdLst>
  <p:sldIdLst>
    <p:sldId id="352" r:id="rId6"/>
    <p:sldId id="355" r:id="rId7"/>
    <p:sldId id="354" r:id="rId8"/>
    <p:sldId id="353" r:id="rId9"/>
    <p:sldId id="319" r:id="rId10"/>
    <p:sldId id="321" r:id="rId11"/>
    <p:sldId id="345" r:id="rId12"/>
    <p:sldId id="346" r:id="rId13"/>
    <p:sldId id="351" r:id="rId14"/>
    <p:sldId id="347" r:id="rId15"/>
    <p:sldId id="323" r:id="rId16"/>
    <p:sldId id="348" r:id="rId17"/>
    <p:sldId id="350" r:id="rId18"/>
    <p:sldId id="317" r:id="rId19"/>
    <p:sldId id="356" r:id="rId20"/>
    <p:sldId id="344" r:id="rId21"/>
    <p:sldId id="32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4" autoAdjust="0"/>
    <p:restoredTop sz="83586" autoAdjust="0"/>
  </p:normalViewPr>
  <p:slideViewPr>
    <p:cSldViewPr snapToGrid="0">
      <p:cViewPr>
        <p:scale>
          <a:sx n="66" d="100"/>
          <a:sy n="66" d="100"/>
        </p:scale>
        <p:origin x="-960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 example with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b="1" dirty="0"/>
                  <a:t>0</a:t>
                </a:r>
                <a:endParaRPr lang="en-US" dirty="0"/>
              </a:p>
              <a:p>
                <a:pPr rtl="0" eaLnBrk="1" fontAlgn="ctr" latinLnBrk="0" hangingPunct="1"/>
                <a:r>
                  <a:rPr lang="en-US" b="1" dirty="0"/>
                  <a:t>2</a:t>
                </a:r>
                <a:endParaRPr lang="en-US" dirty="0"/>
              </a:p>
              <a:p>
                <a:pPr rtl="0" eaLnBrk="1" fontAlgn="ctr" latinLnBrk="0" hangingPunct="1"/>
                <a:r>
                  <a:rPr lang="en-US" b="1" dirty="0"/>
                  <a:t>NA</a:t>
                </a:r>
                <a:endParaRPr lang="en-US" dirty="0"/>
              </a:p>
              <a:p>
                <a:pPr rtl="0" eaLnBrk="1" fontAlgn="ctr" latinLnBrk="0" hangingPunct="1"/>
                <a:r>
                  <a:rPr lang="en-US" dirty="0"/>
                  <a:t>1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3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</a:t>
                </a:r>
              </a:p>
              <a:p>
                <a:pPr rtl="0" eaLnBrk="1" fontAlgn="ctr" latinLnBrk="0" hangingPunct="1"/>
                <a:r>
                  <a:rPr lang="en-US" dirty="0"/>
                  <a:t>Max</a:t>
                </a:r>
              </a:p>
              <a:p>
                <a:pPr rtl="0" eaLnBrk="1" fontAlgn="ctr" latinLnBrk="0" hangingPunct="1"/>
                <a:r>
                  <a:rPr lang="en-US" dirty="0"/>
                  <a:t>2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</a:t>
                </a:r>
              </a:p>
              <a:p>
                <a:pPr rtl="0" eaLnBrk="1" fontAlgn="ctr" latinLnBrk="0" hangingPunct="1"/>
                <a:r>
                  <a:rPr lang="en-US" dirty="0"/>
                  <a:t>IP (DU)</a:t>
                </a:r>
              </a:p>
              <a:p>
                <a:pPr rtl="0" eaLnBrk="1" fontAlgn="ctr" latinLnBrk="0" hangingPunct="1"/>
                <a:r>
                  <a:rPr lang="en-US" dirty="0"/>
                  <a:t>3</a:t>
                </a:r>
              </a:p>
              <a:p>
                <a:pPr rtl="0" eaLnBrk="1" fontAlgn="ctr" latinLnBrk="0" hangingPunct="1"/>
                <a:r>
                  <a:rPr lang="en-US" dirty="0"/>
                  <a:t>2</a:t>
                </a:r>
              </a:p>
              <a:p>
                <a:pPr rtl="0" eaLnBrk="1" fontAlgn="ctr" latinLnBrk="0" hangingPunct="1"/>
                <a:r>
                  <a:rPr lang="en-US" dirty="0"/>
                  <a:t>Min</a:t>
                </a:r>
              </a:p>
              <a:p>
                <a:pPr rtl="0" eaLnBrk="1" fontAlgn="ctr" latinLnBrk="0" hangingPunct="1"/>
                <a:r>
                  <a:rPr lang="en-US" dirty="0"/>
                  <a:t>4</a:t>
                </a:r>
              </a:p>
              <a:p>
                <a:pPr rtl="0" eaLnBrk="1" fontAlgn="ctr" latinLnBrk="0" hangingPunct="1"/>
                <a:r>
                  <a:rPr lang="en-US" dirty="0"/>
                  <a:t>3</a:t>
                </a:r>
              </a:p>
              <a:p>
                <a:pPr rtl="0" eaLnBrk="1" fontAlgn="ctr" latinLnBrk="0" hangingPunct="1"/>
                <a:r>
                  <a:rPr lang="en-US" dirty="0"/>
                  <a:t>IP(UD)</a:t>
                </a:r>
              </a:p>
              <a:p>
                <a:pPr rtl="0" eaLnBrk="1" fontAlgn="ctr" latinLnBrk="0" hangingPunct="1"/>
                <a:r>
                  <a:rPr lang="en-US" dirty="0"/>
                  <a:t>5</a:t>
                </a:r>
              </a:p>
              <a:p>
                <a:pPr rtl="0" eaLnBrk="1" fontAlgn="ctr" latinLnBrk="0" hangingPunct="1"/>
                <a:r>
                  <a:rPr lang="en-US" dirty="0"/>
                  <a:t>4</a:t>
                </a:r>
              </a:p>
              <a:p>
                <a:pPr rtl="0" eaLnBrk="1" fontAlgn="ctr" latinLnBrk="0" hangingPunct="1"/>
                <a:r>
                  <a:rPr lang="en-US" dirty="0"/>
                  <a:t>Max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sz="1200" b="1" i="0" u="none" strike="noStrike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3□(64&amp;1/3)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2□(64&amp;2/3)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 (DU)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IP(UD)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http://www.youtube.com/watch?v=KdxEAt91D7k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“h” is the “height” of the disc</a:t>
            </a:r>
            <a:r>
              <a:rPr lang="en-US" baseline="0" dirty="0" smtClean="0"/>
              <a:t> or washer…except here, it is on its side</a:t>
            </a:r>
          </a:p>
          <a:p>
            <a:r>
              <a:rPr lang="en-US" baseline="0" dirty="0" smtClean="0"/>
              <a:t>  it is the thickness of the disc/washer—delta-x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2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6.3, #1 &amp; 2,</a:t>
                </a:r>
                <a:r>
                  <a:rPr lang="en-US" baseline="0" dirty="0" smtClean="0"/>
                  <a:t> p444</a:t>
                </a:r>
              </a:p>
              <a:p>
                <a:endParaRPr lang="en-US" baseline="0" dirty="0" smtClean="0"/>
              </a:p>
              <a:p>
                <a:r>
                  <a:rPr lang="en-US" sz="1200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baseline="0" dirty="0" smtClean="0"/>
                  <a:t>/15 &amp; 2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6.3, #1 &amp; 2,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p444</a:t>
                </a:r>
              </a:p>
              <a:p>
                <a:endParaRPr lang="en-US" baseline="0" dirty="0" smtClean="0"/>
              </a:p>
              <a:p>
                <a:r>
                  <a:rPr lang="en-US" sz="1200" dirty="0" smtClean="0">
                    <a:ea typeface="Cambria Math"/>
                  </a:rPr>
                  <a:t>    </a:t>
                </a:r>
                <a:r>
                  <a:rPr lang="en-US" sz="1200" i="0" smtClean="0">
                    <a:latin typeface="Cambria Math"/>
                    <a:ea typeface="Cambria Math"/>
                  </a:rPr>
                  <a:t>𝜋</a:t>
                </a:r>
                <a:r>
                  <a:rPr lang="en-US" baseline="0" dirty="0" smtClean="0"/>
                  <a:t>/15 &amp; 2</a:t>
                </a:r>
                <a:r>
                  <a:rPr lang="en-US" sz="1200" i="0" smtClean="0">
                    <a:latin typeface="Cambria Math"/>
                    <a:ea typeface="Cambria Math"/>
                  </a:rPr>
                  <a:t>𝜋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6.3, #1 &amp; 2,</a:t>
                </a:r>
                <a:r>
                  <a:rPr lang="en-US" baseline="0" dirty="0" smtClean="0"/>
                  <a:t> p444</a:t>
                </a:r>
              </a:p>
              <a:p>
                <a:endParaRPr lang="en-US" baseline="0" dirty="0" smtClean="0"/>
              </a:p>
              <a:p>
                <a:r>
                  <a:rPr lang="en-US" sz="1200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baseline="0" dirty="0" smtClean="0"/>
                  <a:t>/15 &amp; 2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6.3, #1 &amp; 2,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p444</a:t>
                </a:r>
              </a:p>
              <a:p>
                <a:endParaRPr lang="en-US" baseline="0" dirty="0" smtClean="0"/>
              </a:p>
              <a:p>
                <a:r>
                  <a:rPr lang="en-US" sz="1200" dirty="0" smtClean="0">
                    <a:ea typeface="Cambria Math"/>
                  </a:rPr>
                  <a:t>    </a:t>
                </a:r>
                <a:r>
                  <a:rPr lang="en-US" sz="1200" i="0" smtClean="0">
                    <a:latin typeface="Cambria Math"/>
                    <a:ea typeface="Cambria Math"/>
                  </a:rPr>
                  <a:t>𝜋</a:t>
                </a:r>
                <a:r>
                  <a:rPr lang="en-US" baseline="0" dirty="0" smtClean="0"/>
                  <a:t>/15 &amp; 2</a:t>
                </a:r>
                <a:r>
                  <a:rPr lang="en-US" sz="1200" i="0" smtClean="0">
                    <a:latin typeface="Cambria Math"/>
                    <a:ea typeface="Cambria Math"/>
                  </a:rPr>
                  <a:t>𝜋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53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570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561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550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5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image" Target="../media/image64.png"/><Relationship Id="rId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7.jpeg"/><Relationship Id="rId4" Type="http://schemas.openxmlformats.org/officeDocument/2006/relationships/image" Target="../media/image6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jpeg"/><Relationship Id="rId4" Type="http://schemas.openxmlformats.org/officeDocument/2006/relationships/image" Target="../media/image6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emf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0.png"/><Relationship Id="rId26" Type="http://schemas.openxmlformats.org/officeDocument/2006/relationships/image" Target="../media/image25.png"/><Relationship Id="rId3" Type="http://schemas.openxmlformats.org/officeDocument/2006/relationships/image" Target="../media/image7.png"/><Relationship Id="rId21" Type="http://schemas.openxmlformats.org/officeDocument/2006/relationships/image" Target="../media/image200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17" Type="http://schemas.openxmlformats.org/officeDocument/2006/relationships/image" Target="../media/image29.png"/><Relationship Id="rId25" Type="http://schemas.openxmlformats.org/officeDocument/2006/relationships/image" Target="../media/image2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30.png"/><Relationship Id="rId5" Type="http://schemas.openxmlformats.org/officeDocument/2006/relationships/image" Target="../media/image11.png"/><Relationship Id="rId15" Type="http://schemas.openxmlformats.org/officeDocument/2006/relationships/image" Target="../media/image27.png"/><Relationship Id="rId23" Type="http://schemas.openxmlformats.org/officeDocument/2006/relationships/image" Target="../media/image34.png"/><Relationship Id="rId28" Type="http://schemas.openxmlformats.org/officeDocument/2006/relationships/image" Target="../media/image270.png"/><Relationship Id="rId10" Type="http://schemas.openxmlformats.org/officeDocument/2006/relationships/image" Target="../media/image16.png"/><Relationship Id="rId19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Relationship Id="rId22" Type="http://schemas.openxmlformats.org/officeDocument/2006/relationships/image" Target="../media/image33.png"/><Relationship Id="rId27" Type="http://schemas.openxmlformats.org/officeDocument/2006/relationships/image" Target="../media/image2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 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796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instructions!!! Is it setup or solve?</a:t>
            </a:r>
          </a:p>
          <a:p>
            <a:r>
              <a:rPr lang="en-US" dirty="0" smtClean="0"/>
              <a:t>What should you know?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Everything!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Riemann Sums: </a:t>
            </a:r>
          </a:p>
          <a:p>
            <a:pPr lvl="2"/>
            <a:r>
              <a:rPr lang="en-US" dirty="0" smtClean="0"/>
              <a:t>LHS, RHS,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Which ones under/over estimate</a:t>
            </a:r>
          </a:p>
          <a:p>
            <a:pPr lvl="1"/>
            <a:r>
              <a:rPr lang="en-US" dirty="0" smtClean="0"/>
              <a:t>Integration methods: tables &amp; substitution</a:t>
            </a:r>
          </a:p>
          <a:p>
            <a:pPr lvl="1"/>
            <a:r>
              <a:rPr lang="en-US" dirty="0" err="1" smtClean="0"/>
              <a:t>Antiderivatives</a:t>
            </a:r>
            <a:r>
              <a:rPr lang="en-US" dirty="0" smtClean="0"/>
              <a:t> (4.9):</a:t>
            </a:r>
          </a:p>
          <a:p>
            <a:pPr lvl="2"/>
            <a:r>
              <a:rPr lang="en-US" dirty="0" smtClean="0"/>
              <a:t>Given f’(x), how to draw f(x) / f’’(x) </a:t>
            </a:r>
          </a:p>
          <a:p>
            <a:pPr lvl="2"/>
            <a:r>
              <a:rPr lang="en-US" dirty="0" smtClean="0"/>
              <a:t>Understand what the curves mean (area, distance, velocity,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area integrals: under curve, between curve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volume: disk, washer, 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43428" y="5631543"/>
            <a:ext cx="7373257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Use the right tool from your toolbox!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23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Shells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2" y="1236444"/>
            <a:ext cx="7005637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2" y="3174610"/>
            <a:ext cx="7488464" cy="14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59" y="4600587"/>
            <a:ext cx="412115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90" y="5478475"/>
            <a:ext cx="5322887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8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72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33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6482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6101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910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52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529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6482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486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600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148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243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4672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910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5910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6005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3719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766887"/>
            <a:ext cx="457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Cylindrical Shells</a:t>
            </a:r>
            <a:endParaRPr lang="en-US"/>
          </a:p>
        </p:txBody>
      </p:sp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1" y="1369332"/>
            <a:ext cx="4271556" cy="304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17789" y="1444169"/>
                <a:ext cx="23214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789" y="1444169"/>
                <a:ext cx="2321405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41340" y="4655756"/>
            <a:ext cx="4809192" cy="998582"/>
            <a:chOff x="620302" y="2348030"/>
            <a:chExt cx="4809192" cy="998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20302" y="2348030"/>
                  <a:ext cx="37049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𝑆h𝑒𝑙𝑙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=(2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2" y="2348030"/>
                  <a:ext cx="3704955" cy="52322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92940" y="2823392"/>
                  <a:ext cx="38365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=2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2940" y="2823392"/>
                  <a:ext cx="3836554" cy="52322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3592" y="5744598"/>
                <a:ext cx="6019800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𝑉𝑜𝑙𝑢𝑚𝑒</m:t>
                    </m:r>
                  </m:oMath>
                </a14:m>
                <a:r>
                  <a:rPr lang="en-US" sz="2800" b="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800" i="1">
                            <a:latin typeface="Cambria Math"/>
                          </a:rPr>
                          <m:t>2 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800" b="0" i="1" dirty="0" smtClean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2" y="5744598"/>
                <a:ext cx="6019800" cy="67749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68626" y="5348513"/>
            <a:ext cx="1295400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67305" y="5397682"/>
                <a:ext cx="1252330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305" y="5397682"/>
                <a:ext cx="1252330" cy="90178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7578491" y="1967389"/>
            <a:ext cx="0" cy="935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i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volume of the solid obtained by rotating about the </a:t>
            </a:r>
            <a:r>
              <a:rPr lang="en-US" i="1" dirty="0"/>
              <a:t>y</a:t>
            </a:r>
            <a:r>
              <a:rPr lang="en-US" dirty="0"/>
              <a:t>-axis the region bounded by </a:t>
            </a:r>
            <a:r>
              <a:rPr lang="en-US" i="1" dirty="0"/>
              <a:t>y </a:t>
            </a:r>
            <a:r>
              <a:rPr lang="en-US" dirty="0"/>
              <a:t>=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–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and </a:t>
            </a:r>
            <a:r>
              <a:rPr lang="en-US" i="1" dirty="0"/>
              <a:t>y </a:t>
            </a:r>
            <a:r>
              <a:rPr lang="en-US" dirty="0"/>
              <a:t>= 0.</a:t>
            </a:r>
          </a:p>
          <a:p>
            <a:endParaRPr lang="en-US" sz="1200" dirty="0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952875" y="640080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35250" y="3452064"/>
            <a:ext cx="4191000" cy="2651193"/>
            <a:chOff x="2635250" y="3452064"/>
            <a:chExt cx="4191000" cy="2651193"/>
          </a:xfrm>
        </p:grpSpPr>
        <p:pic>
          <p:nvPicPr>
            <p:cNvPr id="7" name="Picture 4" descr="06p444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250" y="3452064"/>
              <a:ext cx="4191000" cy="2651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907313" y="5726668"/>
              <a:ext cx="4516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0790" y="4053510"/>
              <a:ext cx="12700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y </a:t>
              </a:r>
              <a:r>
                <a:rPr lang="en-US" dirty="0"/>
                <a:t>= 2</a:t>
              </a:r>
              <a:r>
                <a:rPr lang="en-US" i="1" dirty="0"/>
                <a:t>x</a:t>
              </a:r>
              <a:r>
                <a:rPr lang="en-US" baseline="30000" dirty="0"/>
                <a:t>2</a:t>
              </a:r>
              <a:r>
                <a:rPr lang="en-US" dirty="0"/>
                <a:t> – </a:t>
              </a:r>
              <a:r>
                <a:rPr lang="en-US" i="1" dirty="0"/>
                <a:t>x</a:t>
              </a:r>
              <a:r>
                <a:rPr lang="en-US" baseline="30000" dirty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67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i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EF"/>
                </a:solidFill>
              </a:rPr>
              <a:t>Solution:</a:t>
            </a:r>
            <a:endParaRPr lang="en-US" dirty="0">
              <a:solidFill>
                <a:srgbClr val="00ADEF"/>
              </a:solidFill>
            </a:endParaRPr>
          </a:p>
        </p:txBody>
      </p:sp>
      <p:pic>
        <p:nvPicPr>
          <p:cNvPr id="147462" name="Picture 6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9" y="2844119"/>
            <a:ext cx="3665538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93" y="2104344"/>
            <a:ext cx="3802063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18" y="2971119"/>
            <a:ext cx="30988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68" y="3761694"/>
            <a:ext cx="2532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93" y="4552269"/>
            <a:ext cx="196532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18" y="5195206"/>
            <a:ext cx="895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295400"/>
                <a:ext cx="80867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Use cylindrical shells to evaluate the volume of the shaded region rotated about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𝑎𝑥𝑖𝑠</m:t>
                    </m:r>
                  </m:oMath>
                </a14:m>
                <a:r>
                  <a:rPr lang="en-US" sz="2800" smtClean="0"/>
                  <a:t>.</a:t>
                </a: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8086724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507" t="-576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06p444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98921"/>
            <a:ext cx="4191000" cy="265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06p444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4106"/>
            <a:ext cx="4628352" cy="175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7569" y="5878284"/>
                <a:ext cx="2783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Solution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: </m:t>
                    </m:r>
                    <m:r>
                      <m:rPr>
                        <m:sty m:val="p"/>
                      </m:rPr>
                      <a:rPr lang="en-US" sz="2400" i="0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US" sz="2400" dirty="0"/>
                  <a:t>/15 &amp;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69" y="5878284"/>
                <a:ext cx="278313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295400"/>
                <a:ext cx="80867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Use cylindrical shells to evaluate the volume of the shaded region rotated about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𝑎𝑥𝑖𝑠</m:t>
                    </m:r>
                  </m:oMath>
                </a14:m>
                <a:r>
                  <a:rPr lang="en-US" sz="2800" smtClean="0"/>
                  <a:t>.</a:t>
                </a: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8086724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507" t="-576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06p444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249507"/>
            <a:ext cx="4191000" cy="265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06p444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9913"/>
            <a:ext cx="4628352" cy="175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4744" y="2337929"/>
                <a:ext cx="4263539" cy="12913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US" sz="2400" dirty="0"/>
                  <a:t>/15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4" y="2337929"/>
                <a:ext cx="4263539" cy="1291316"/>
              </a:xfrm>
              <a:prstGeom prst="rect">
                <a:avLst/>
              </a:prstGeom>
              <a:blipFill rotWithShape="1">
                <a:blip r:embed="rId6"/>
                <a:stretch>
                  <a:fillRect b="-10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89053" y="4997232"/>
                <a:ext cx="5760231" cy="1397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    </m:t>
                      </m:r>
                      <m:r>
                        <a:rPr lang="en-US" sz="2400" b="0" i="1" smtClean="0">
                          <a:latin typeface="Cambria Math"/>
                        </a:rPr>
                        <m:t>𝑑𝑢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𝑥𝑑𝑥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√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⁡(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√</m:t>
                        </m:r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nary>
                  </m:oMath>
                </a14:m>
                <a:r>
                  <a:rPr lang="en-US" sz="2400" dirty="0" smtClean="0"/>
                  <a:t>sin(u)du</a:t>
                </a:r>
              </a:p>
              <a:p>
                <a:r>
                  <a:rPr lang="en-US" sz="2400" dirty="0" smtClean="0"/>
                  <a:t>V=-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cos</m:t>
                    </m:r>
                    <m:d>
                      <m:dPr>
                        <m:ctrlPr>
                          <a:rPr lang="en-US" sz="2400" b="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cos</m:t>
                    </m:r>
                    <m:d>
                      <m:dPr>
                        <m:ctrlPr>
                          <a:rPr lang="en-US" sz="2400" b="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053" y="4997232"/>
                <a:ext cx="5760231" cy="1397434"/>
              </a:xfrm>
              <a:prstGeom prst="rect">
                <a:avLst/>
              </a:prstGeom>
              <a:blipFill rotWithShape="1">
                <a:blip r:embed="rId7"/>
                <a:stretch>
                  <a:fillRect l="-1587" r="-529" b="-9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068457" y="2699657"/>
            <a:ext cx="145143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971" y="4139169"/>
            <a:ext cx="116115" cy="57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3028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Cylindrical Shells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600200"/>
            <a:ext cx="3381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590800"/>
                <a:ext cx="510540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𝑆h𝑒𝑙𝑙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</a:rPr>
                        <m:t>=(2 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) 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 ∆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590800"/>
                <a:ext cx="5105401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0"/>
            <a:ext cx="50577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5371" y="4223657"/>
            <a:ext cx="229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Unwrapped shell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5514975" y="4454490"/>
            <a:ext cx="450396" cy="42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3483429" y="3526972"/>
            <a:ext cx="2481942" cy="927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5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105399"/>
          </a:xfrm>
        </p:spPr>
        <p:txBody>
          <a:bodyPr/>
          <a:lstStyle/>
          <a:p>
            <a:r>
              <a:rPr lang="en-US" sz="2000" dirty="0"/>
              <a:t>Use rectangles to estimate the area under the </a:t>
            </a:r>
            <a:r>
              <a:rPr lang="en-US" sz="2000" dirty="0" smtClean="0"/>
              <a:t>parabola y </a:t>
            </a:r>
            <a:r>
              <a:rPr lang="en-US" sz="2000" dirty="0"/>
              <a:t>= x</a:t>
            </a:r>
            <a:r>
              <a:rPr lang="en-US" sz="2000" baseline="30000" dirty="0"/>
              <a:t>2</a:t>
            </a:r>
            <a:r>
              <a:rPr lang="en-US" sz="2000" dirty="0"/>
              <a:t> from 0 to </a:t>
            </a:r>
            <a:r>
              <a:rPr lang="en-US" sz="2000" dirty="0" smtClean="0"/>
              <a:t>1.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see that the area of </a:t>
            </a:r>
            <a:r>
              <a:rPr lang="en-US" sz="2000" i="1" dirty="0"/>
              <a:t>S </a:t>
            </a:r>
            <a:r>
              <a:rPr lang="en-US" sz="2000" dirty="0"/>
              <a:t>is larger than </a:t>
            </a:r>
            <a:r>
              <a:rPr lang="en-US" sz="2000" i="1" dirty="0" smtClean="0"/>
              <a:t>LHS</a:t>
            </a:r>
            <a:r>
              <a:rPr lang="en-US" sz="2000" baseline="-25000" dirty="0" smtClean="0"/>
              <a:t>4</a:t>
            </a:r>
            <a:r>
              <a:rPr lang="en-US" sz="2000" dirty="0"/>
              <a:t>, so we have lower and upper estimates for S</a:t>
            </a:r>
            <a:r>
              <a:rPr lang="en-US" sz="2000" dirty="0" smtClean="0"/>
              <a:t>:             0.21875 </a:t>
            </a:r>
            <a:r>
              <a:rPr lang="en-US" sz="2000" dirty="0"/>
              <a:t>&lt; </a:t>
            </a:r>
            <a:r>
              <a:rPr lang="en-US" sz="2000" dirty="0" smtClean="0"/>
              <a:t>S </a:t>
            </a:r>
            <a:r>
              <a:rPr lang="en-US" sz="2000" dirty="0"/>
              <a:t>&lt; 0.46875</a:t>
            </a:r>
          </a:p>
          <a:p>
            <a:endParaRPr lang="en-US" sz="2000" dirty="0"/>
          </a:p>
        </p:txBody>
      </p:sp>
      <p:pic>
        <p:nvPicPr>
          <p:cNvPr id="4" name="Picture 4" descr="05p360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49"/>
          <a:stretch/>
        </p:blipFill>
        <p:spPr bwMode="auto">
          <a:xfrm>
            <a:off x="243841" y="2027462"/>
            <a:ext cx="1981200" cy="185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86000" y="2057400"/>
            <a:ext cx="4348609" cy="1987738"/>
            <a:chOff x="2286000" y="2362200"/>
            <a:chExt cx="4348609" cy="1987738"/>
          </a:xfrm>
        </p:grpSpPr>
        <p:pic>
          <p:nvPicPr>
            <p:cNvPr id="5" name="Picture 4" descr="05p360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362200"/>
              <a:ext cx="4348609" cy="198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129280" y="4120494"/>
              <a:ext cx="45720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4135193"/>
              <a:ext cx="45720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10400" y="1981200"/>
            <a:ext cx="1902478" cy="2087339"/>
            <a:chOff x="7010400" y="2286000"/>
            <a:chExt cx="1902478" cy="2087339"/>
          </a:xfrm>
        </p:grpSpPr>
        <p:pic>
          <p:nvPicPr>
            <p:cNvPr id="12" name="Picture 4" descr="05p361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286000"/>
              <a:ext cx="1902478" cy="2087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010400" y="4190459"/>
              <a:ext cx="54864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a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8173" y="3962400"/>
                <a:ext cx="5531643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𝑅𝐻𝑆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=0.46875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73" y="3962400"/>
                <a:ext cx="5531643" cy="561564"/>
              </a:xfrm>
              <a:prstGeom prst="rect">
                <a:avLst/>
              </a:prstGeom>
              <a:blipFill rotWithShape="1">
                <a:blip r:embed="rId6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48173" y="4648200"/>
                <a:ext cx="5565306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𝐿𝐻𝑆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=0.21875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73" y="4648200"/>
                <a:ext cx="5565306" cy="561564"/>
              </a:xfrm>
              <a:prstGeom prst="rect">
                <a:avLst/>
              </a:prstGeom>
              <a:blipFill rotWithShape="1"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86400" y="18288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5380" y="1828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</a:t>
            </a:r>
            <a:r>
              <a:rPr lang="en-US" dirty="0" err="1" smtClean="0"/>
              <a:t>Antiderivatives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/>
          <a:srcRect t="6913"/>
          <a:stretch/>
        </p:blipFill>
        <p:spPr bwMode="auto">
          <a:xfrm>
            <a:off x="304800" y="1307804"/>
            <a:ext cx="5486400" cy="324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3019" y="40328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16619" y="41852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45419" y="3877498"/>
            <a:ext cx="786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2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887819" y="3409950"/>
            <a:ext cx="168663" cy="622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6619" y="3877498"/>
            <a:ext cx="500045" cy="311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45419" y="3409950"/>
            <a:ext cx="479823" cy="497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605518"/>
                  </p:ext>
                </p:extLst>
              </p:nvPr>
            </p:nvGraphicFramePr>
            <p:xfrm>
              <a:off x="6056489" y="1307804"/>
              <a:ext cx="2489199" cy="234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33"/>
                    <a:gridCol w="829733"/>
                    <a:gridCol w="829733"/>
                  </a:tblGrid>
                  <a:tr h="432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400" b="1" i="1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𝒆𝒕𝒄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3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401180"/>
                  </p:ext>
                </p:extLst>
              </p:nvPr>
            </p:nvGraphicFramePr>
            <p:xfrm>
              <a:off x="6056489" y="1307804"/>
              <a:ext cx="2489199" cy="234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33"/>
                    <a:gridCol w="829733"/>
                    <a:gridCol w="829733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735" t="-1176" r="-200000" b="-3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735" t="-1176" r="-100000" b="-3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735" t="-1176" b="-364706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3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566" y="1919629"/>
                <a:ext cx="1056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66" y="1919629"/>
                <a:ext cx="105637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 rotWithShape="1">
          <a:blip r:embed="rId3" cstate="print"/>
          <a:srcRect l="3876" t="6913" r="5038" b="67264"/>
          <a:stretch/>
        </p:blipFill>
        <p:spPr bwMode="auto">
          <a:xfrm>
            <a:off x="519111" y="4475331"/>
            <a:ext cx="4997302" cy="9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84229" y="4776135"/>
                <a:ext cx="973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9" y="4776135"/>
                <a:ext cx="97334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/>
          <p:nvPr/>
        </p:nvPicPr>
        <p:blipFill rotWithShape="1">
          <a:blip r:embed="rId3" cstate="print"/>
          <a:srcRect l="3876" t="6913" r="5038" b="67264"/>
          <a:stretch/>
        </p:blipFill>
        <p:spPr bwMode="auto">
          <a:xfrm>
            <a:off x="517614" y="5500576"/>
            <a:ext cx="4997302" cy="9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76200" y="5801380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"(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801380"/>
                <a:ext cx="111440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838200" y="4663833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4580506"/>
            <a:ext cx="732032" cy="186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21883" y="4800600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85330" y="4629986"/>
            <a:ext cx="399450" cy="136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43148" y="5499284"/>
                <a:ext cx="2324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     +      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48" y="5499284"/>
                <a:ext cx="232467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1000" y="5506373"/>
                <a:ext cx="2324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      −      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06373"/>
                <a:ext cx="23246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01966" y="5506373"/>
                <a:ext cx="1382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    −   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66" y="5506373"/>
                <a:ext cx="138211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7-Point Star 31"/>
          <p:cNvSpPr/>
          <p:nvPr/>
        </p:nvSpPr>
        <p:spPr>
          <a:xfrm>
            <a:off x="408389" y="2557790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7-Point Star 32"/>
          <p:cNvSpPr/>
          <p:nvPr/>
        </p:nvSpPr>
        <p:spPr>
          <a:xfrm>
            <a:off x="1371600" y="193203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7-Point Star 33"/>
          <p:cNvSpPr/>
          <p:nvPr/>
        </p:nvSpPr>
        <p:spPr>
          <a:xfrm>
            <a:off x="3352800" y="2529559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5325921" y="1670424"/>
            <a:ext cx="250022" cy="26161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514063" y="2084434"/>
            <a:ext cx="2202556" cy="1192166"/>
          </a:xfrm>
          <a:prstGeom prst="arc">
            <a:avLst>
              <a:gd name="adj1" fmla="val 10987056"/>
              <a:gd name="adj2" fmla="val 203559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2399101" y="1450930"/>
            <a:ext cx="2146317" cy="1192166"/>
          </a:xfrm>
          <a:prstGeom prst="arc">
            <a:avLst>
              <a:gd name="adj1" fmla="val 11584558"/>
              <a:gd name="adj2" fmla="val 206852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4474665" y="1801228"/>
            <a:ext cx="1926135" cy="972011"/>
          </a:xfrm>
          <a:prstGeom prst="arc">
            <a:avLst>
              <a:gd name="adj1" fmla="val 10820449"/>
              <a:gd name="adj2" fmla="val 1661094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20768" y="4766753"/>
            <a:ext cx="732032" cy="186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152E89-E8A1-4EEE-8177-BCF3B25C56FA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666031"/>
                  </p:ext>
                </p:extLst>
              </p:nvPr>
            </p:nvGraphicFramePr>
            <p:xfrm>
              <a:off x="6039555" y="1307804"/>
              <a:ext cx="2489199" cy="234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33"/>
                    <a:gridCol w="829733"/>
                    <a:gridCol w="829733"/>
                  </a:tblGrid>
                  <a:tr h="432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400" b="1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𝒆𝒕𝒄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N/A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 1/3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CP Max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2/3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IP (D-U)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3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CP Min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IP (U-D)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250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Abs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Max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377917"/>
                  </p:ext>
                </p:extLst>
              </p:nvPr>
            </p:nvGraphicFramePr>
            <p:xfrm>
              <a:off x="6039555" y="1307804"/>
              <a:ext cx="2489199" cy="234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33"/>
                    <a:gridCol w="829733"/>
                    <a:gridCol w="829733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l="-735" t="-1176" r="-200735" b="-3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l="-100735" t="-1176" r="-100735" b="-3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2"/>
                          <a:stretch>
                            <a:fillRect l="-200735" t="-1176" r="-735" b="-364706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0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N/A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1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 1/3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CP Max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2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2/3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IP (D-U)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3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CP Min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4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IP (U-D)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Abs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Max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9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15" grpId="0"/>
      <p:bldP spid="18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Communicate Properly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0" y="1136881"/>
            <a:ext cx="5613149" cy="449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1829" y="5741768"/>
            <a:ext cx="7649028" cy="61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Other instructors will grade your GR’s not me alone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77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10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7655"/>
            <a:ext cx="8229600" cy="30346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Objectives:</a:t>
            </a:r>
            <a:endParaRPr lang="en-US" sz="2800" dirty="0"/>
          </a:p>
          <a:p>
            <a:r>
              <a:rPr lang="en-US" sz="2800" dirty="0"/>
              <a:t> Calculate volumes using cylindrical shells	</a:t>
            </a:r>
          </a:p>
          <a:p>
            <a:r>
              <a:rPr lang="en-US" sz="2800" dirty="0"/>
              <a:t>Recognize whether the shell/disk/washer method is appropriate	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46483"/>
              </p:ext>
            </p:extLst>
          </p:nvPr>
        </p:nvGraphicFramePr>
        <p:xfrm>
          <a:off x="1455054" y="1407524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6.2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Volumes &amp; Cylindrical Shells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6.3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 #1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344382" y="2177142"/>
            <a:ext cx="6464303" cy="516941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6101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720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3910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053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4862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495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4958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4386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339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529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91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243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434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6196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600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85900"/>
            <a:ext cx="45720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433512"/>
            <a:ext cx="46005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35603" y="1219200"/>
                <a:ext cx="131779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b="0" i="1" dirty="0" smtClean="0"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03" y="1219200"/>
                <a:ext cx="1317797" cy="95410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4610100"/>
            <a:ext cx="21812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2009774" y="91543"/>
            <a:ext cx="6781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Review</a:t>
            </a:r>
            <a:endParaRPr lang="en-US" smtClean="0">
              <a:solidFill>
                <a:srgbClr val="00339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5520541"/>
            <a:ext cx="1356318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2255" y="1405741"/>
                <a:ext cx="5499133" cy="5786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𝑆𝑙𝑖𝑐𝑒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  <m:sPre>
                            <m:sPre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PrePr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2     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sPre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   −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  <m:sPre>
                            <m:sPre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PrePr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2  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sPre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5" y="1405741"/>
                <a:ext cx="5499133" cy="57868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70869" y="2029302"/>
                <a:ext cx="47239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9" y="2029302"/>
                <a:ext cx="4723986" cy="52322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46655" y="2635121"/>
                <a:ext cx="290733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 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55" y="2635121"/>
                <a:ext cx="2907334" cy="52322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-744" y="3303157"/>
                <a:ext cx="3749103" cy="7837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𝑉𝑜𝑙𝑢𝑚𝑒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4" y="3303157"/>
                <a:ext cx="3749103" cy="7837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6644" y="4377541"/>
                <a:ext cx="5814156" cy="9623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(0)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(0)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4" y="4377541"/>
                <a:ext cx="5814156" cy="9623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9600" y="5562600"/>
                <a:ext cx="1148776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𝜋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62600"/>
                <a:ext cx="1148776" cy="7861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Volumes by Cylindrical Shells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consider the problem of finding the volume of the solid obtained by rotating about the </a:t>
            </a:r>
            <a:r>
              <a:rPr lang="en-US" sz="2400" i="1" dirty="0"/>
              <a:t>y</a:t>
            </a:r>
            <a:r>
              <a:rPr lang="en-US" sz="2400" dirty="0"/>
              <a:t>-axis the region bounded by </a:t>
            </a:r>
            <a:r>
              <a:rPr lang="en-US" sz="2400" i="1" dirty="0"/>
              <a:t>y </a:t>
            </a:r>
            <a:r>
              <a:rPr lang="en-US" sz="2400" dirty="0"/>
              <a:t>= 2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i="1" dirty="0"/>
              <a:t>x</a:t>
            </a:r>
            <a:r>
              <a:rPr lang="en-US" sz="2400" baseline="30000" dirty="0"/>
              <a:t>3</a:t>
            </a:r>
            <a:r>
              <a:rPr lang="en-US" sz="2400" dirty="0"/>
              <a:t> and </a:t>
            </a:r>
            <a:r>
              <a:rPr lang="en-US" sz="2400" i="1" dirty="0"/>
              <a:t>y </a:t>
            </a:r>
            <a:r>
              <a:rPr lang="en-US" sz="2400" dirty="0"/>
              <a:t>= 0. (See Figure 1.)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46441" name="Picture 9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31" y="2846388"/>
            <a:ext cx="39338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870325" y="556260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1</a:t>
            </a:r>
          </a:p>
        </p:txBody>
      </p:sp>
      <p:sp>
        <p:nvSpPr>
          <p:cNvPr id="2" name="Rectangle 1"/>
          <p:cNvSpPr/>
          <p:nvPr/>
        </p:nvSpPr>
        <p:spPr>
          <a:xfrm>
            <a:off x="2042885" y="4182156"/>
            <a:ext cx="5210629" cy="1596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15429" y="4182156"/>
            <a:ext cx="1738085" cy="15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42885" y="4176941"/>
            <a:ext cx="1738085" cy="15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0286" y="3178629"/>
            <a:ext cx="33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like cross section of washer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52856" y="3547961"/>
            <a:ext cx="959071" cy="50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14286" y="5837238"/>
            <a:ext cx="5660571" cy="50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Doesn’t work !!!!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44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Shells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2" y="1700901"/>
            <a:ext cx="7005637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9" y="4408324"/>
            <a:ext cx="9015211" cy="17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Shells</a:t>
            </a:r>
          </a:p>
        </p:txBody>
      </p:sp>
      <p:pic>
        <p:nvPicPr>
          <p:cNvPr id="3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124200"/>
            <a:ext cx="8591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81" y="2154237"/>
            <a:ext cx="3700689" cy="115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350" y="2258949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63886" y="4219575"/>
            <a:ext cx="27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Unwrapped cylindrical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WNAA5TKYMJS6-322-20</_dlc_DocId>
    <_dlc_DocIdUrl xmlns="e1f6cb1f-7c95-4a72-8369-b6b5464bd620">
      <Url>https://eis.usafa.edu/academics/math/DFMS_Course_Sites/Fall_2014_Courses/Math_152/_layouts/DocIdRedir.aspx?ID=WNAA5TKYMJS6-322-20</Url>
      <Description>WNAA5TKYMJS6-322-20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E526AAC-E765-4ADD-A565-94B50B4A6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4.xml><?xml version="1.0" encoding="utf-8"?>
<ds:datastoreItem xmlns:ds="http://schemas.openxmlformats.org/officeDocument/2006/customXml" ds:itemID="{3E20591C-237C-40AF-ADC9-579D00E460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944</Words>
  <Application>Microsoft Office PowerPoint</Application>
  <PresentationFormat>On-screen Show (4:3)</PresentationFormat>
  <Paragraphs>177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 Review</vt:lpstr>
      <vt:lpstr>Area Under a Curve</vt:lpstr>
      <vt:lpstr>Graphing Antiderivatives</vt:lpstr>
      <vt:lpstr>Communicate Properly</vt:lpstr>
      <vt:lpstr>Math 152 – Lesson 10 </vt:lpstr>
      <vt:lpstr>PowerPoint Presentation</vt:lpstr>
      <vt:lpstr>Volumes by Cylindrical Shells</vt:lpstr>
      <vt:lpstr>Cylindrical Shells</vt:lpstr>
      <vt:lpstr>Cylindrical Shells</vt:lpstr>
      <vt:lpstr>Cylindrical Shells</vt:lpstr>
      <vt:lpstr>Cylindrical Shells</vt:lpstr>
      <vt:lpstr>Board Work</vt:lpstr>
      <vt:lpstr>Board Work</vt:lpstr>
      <vt:lpstr>Board Work</vt:lpstr>
      <vt:lpstr>Board Work</vt:lpstr>
      <vt:lpstr>PowerPoint Presentation</vt:lpstr>
      <vt:lpstr>Cylindrical Shells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255</cp:revision>
  <dcterms:created xsi:type="dcterms:W3CDTF">2012-07-23T15:58:59Z</dcterms:created>
  <dcterms:modified xsi:type="dcterms:W3CDTF">2015-02-02T23:55:12Z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5efada5f-e10c-4001-a336-7a897cf50dff</vt:lpwstr>
  </property>
</Properties>
</file>