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0"/>
  </p:notesMasterIdLst>
  <p:sldIdLst>
    <p:sldId id="337" r:id="rId6"/>
    <p:sldId id="319" r:id="rId7"/>
    <p:sldId id="324" r:id="rId8"/>
    <p:sldId id="325" r:id="rId9"/>
    <p:sldId id="336" r:id="rId10"/>
    <p:sldId id="326" r:id="rId11"/>
    <p:sldId id="342" r:id="rId12"/>
    <p:sldId id="343" r:id="rId13"/>
    <p:sldId id="339" r:id="rId14"/>
    <p:sldId id="341" r:id="rId15"/>
    <p:sldId id="327" r:id="rId16"/>
    <p:sldId id="335" r:id="rId17"/>
    <p:sldId id="338" r:id="rId18"/>
    <p:sldId id="34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2" autoAdjust="0"/>
    <p:restoredTop sz="73299" autoAdjust="0"/>
  </p:normalViewPr>
  <p:slideViewPr>
    <p:cSldViewPr>
      <p:cViewPr>
        <p:scale>
          <a:sx n="100" d="100"/>
          <a:sy n="100" d="100"/>
        </p:scale>
        <p:origin x="-138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Un-doing the chain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0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UltraViolet</a:t>
            </a:r>
            <a:r>
              <a:rPr lang="en-US" dirty="0" smtClean="0"/>
              <a:t> </a:t>
            </a:r>
            <a:r>
              <a:rPr lang="en-US" dirty="0" err="1" smtClean="0"/>
              <a:t>VooDu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4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7) Is 7.1, #67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6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7) Is 7.1, #67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6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7) Is 7.1, #67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6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 userDrawn="1"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2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36.png"/><Relationship Id="rId9" Type="http://schemas.openxmlformats.org/officeDocument/2006/relationships/image" Target="../media/image16.pn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now?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in our toolbox:</a:t>
            </a:r>
          </a:p>
          <a:p>
            <a:pPr lvl="1"/>
            <a:r>
              <a:rPr lang="en-US" dirty="0" smtClean="0"/>
              <a:t>Integral Tables</a:t>
            </a:r>
          </a:p>
          <a:p>
            <a:pPr lvl="1"/>
            <a:r>
              <a:rPr lang="en-US" dirty="0" smtClean="0"/>
              <a:t>Substitution method</a:t>
            </a:r>
          </a:p>
          <a:p>
            <a:pPr lvl="1"/>
            <a:endParaRPr lang="en-US" dirty="0"/>
          </a:p>
          <a:p>
            <a:r>
              <a:rPr lang="en-US" dirty="0" smtClean="0"/>
              <a:t>New tools:</a:t>
            </a:r>
          </a:p>
          <a:p>
            <a:pPr lvl="1"/>
            <a:r>
              <a:rPr lang="en-US" dirty="0" smtClean="0"/>
              <a:t>Integration by parts</a:t>
            </a:r>
          </a:p>
          <a:p>
            <a:pPr lvl="1"/>
            <a:r>
              <a:rPr lang="en-US" dirty="0" smtClean="0"/>
              <a:t>Partial fractions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2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0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95400"/>
                <a:ext cx="8229600" cy="483076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r>
                  <a:rPr lang="en-US" sz="2400" dirty="0" smtClean="0"/>
                  <a:t>Evaluate the integral</a:t>
                </a:r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endParaRPr lang="en-US" sz="2400" dirty="0"/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endParaRPr lang="en-US" sz="2400" dirty="0" smtClean="0"/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endParaRPr lang="en-US" sz="2400" dirty="0"/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endParaRPr lang="en-US" sz="2400" dirty="0" smtClean="0"/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r>
                  <a:rPr lang="en-US" sz="2400" dirty="0" smtClean="0"/>
                  <a:t>A particle that moves along a straight line has velocity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 smtClean="0"/>
                  <a:t> meters per second after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 smtClean="0"/>
                  <a:t> seconds.  How far will it travel during the first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 smtClean="0"/>
                  <a:t> seconds?</a:t>
                </a:r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endParaRPr lang="en-US" sz="2400" dirty="0"/>
              </a:p>
              <a:p>
                <a:pPr>
                  <a:buFont typeface="Wingdings" pitchFamily="2" charset="2"/>
                  <a:buChar char="q"/>
                </a:pPr>
                <a:r>
                  <a:rPr lang="en-US" sz="2400" dirty="0"/>
                  <a:t>Find the volume of the solid formed by rotating the region </a:t>
                </a:r>
                <a:r>
                  <a:rPr lang="en-US" sz="2400" dirty="0" smtClean="0"/>
                  <a:t>bounded </a:t>
                </a:r>
                <a:r>
                  <a:rPr lang="en-US" sz="2400" dirty="0"/>
                  <a:t>by the curves around the specified axis</a:t>
                </a:r>
                <a:r>
                  <a:rPr lang="en-US" sz="2400" dirty="0" smtClean="0"/>
                  <a:t>: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+1, 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=1, </m:t>
                    </m:r>
                    <m:r>
                      <a:rPr lang="en-US" sz="2000" i="1">
                        <a:latin typeface="Cambria Math"/>
                      </a:rPr>
                      <m:t>𝑎𝑛𝑑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=2 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u="sng" dirty="0" smtClean="0"/>
                  <a:t>x-axis</a:t>
                </a:r>
                <a:endParaRPr lang="en-US" sz="2000" u="sng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95400"/>
                <a:ext cx="8229600" cy="4830763"/>
              </a:xfrm>
              <a:blipFill rotWithShape="1">
                <a:blip r:embed="rId3"/>
                <a:stretch>
                  <a:fillRect l="-1037" t="-1010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6160962"/>
                  </p:ext>
                </p:extLst>
              </p:nvPr>
            </p:nvGraphicFramePr>
            <p:xfrm>
              <a:off x="594360" y="1828800"/>
              <a:ext cx="7955280" cy="1072135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2651760"/>
                    <a:gridCol w="2651760"/>
                    <a:gridCol w="265176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𝑑𝑡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4)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𝑦</m:t>
                                  </m:r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3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sup>
                                  </m:s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𝑑𝑦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5)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𝑧</m:t>
                                  </m:r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(2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𝑧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𝑑𝑧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6)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9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i="0" smtClean="0">
                                              <a:latin typeface="Cambria Math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rad>
                                    </m:den>
                                  </m:f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𝑑𝑦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333965"/>
                  </p:ext>
                </p:extLst>
              </p:nvPr>
            </p:nvGraphicFramePr>
            <p:xfrm>
              <a:off x="594360" y="1828800"/>
              <a:ext cx="7955280" cy="1082739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2651760"/>
                    <a:gridCol w="2651760"/>
                    <a:gridCol w="2651760"/>
                  </a:tblGrid>
                  <a:tr h="4969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30" t="-120732" r="-200000" b="-282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230" t="-120732" r="-100000" b="-282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0230" t="-120732" b="-282927"/>
                          </a:stretch>
                        </a:blipFill>
                      </a:tcPr>
                    </a:tc>
                  </a:tr>
                  <a:tr h="5857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30" t="-188542" r="-200000" b="-1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230" t="-188542" r="-100000" b="-1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0230" t="-188542" b="-14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82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r>
                  <a:rPr lang="en-US" sz="2400" dirty="0"/>
                  <a:t>A particle that moves along a straight line has velocity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meters per second after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seconds.  How far will it travel during the first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seconds?</a:t>
                </a:r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endParaRPr lang="en-US" sz="2400" dirty="0"/>
              </a:p>
              <a:p>
                <a:pPr>
                  <a:buFont typeface="Wingdings" pitchFamily="2" charset="2"/>
                  <a:buChar char="q"/>
                </a:pPr>
                <a:r>
                  <a:rPr lang="en-US" sz="2400" dirty="0"/>
                  <a:t>Find the volume of the solid formed by rotating the region bounded by the curves around the specified axis: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+1, 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=1, </m:t>
                    </m:r>
                    <m:r>
                      <a:rPr lang="en-US" sz="2000" i="1">
                        <a:latin typeface="Cambria Math"/>
                      </a:rPr>
                      <m:t>𝑎𝑛𝑑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=2 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u="sng" dirty="0"/>
                  <a:t>x-axis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10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3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Table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800"/>
            <a:ext cx="4945063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1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95400"/>
                <a:ext cx="8229600" cy="483076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r>
                  <a:rPr lang="en-US" sz="2400" dirty="0" smtClean="0"/>
                  <a:t>Evaluate the following integrals:</a:t>
                </a:r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endParaRPr lang="en-US" sz="2400" dirty="0"/>
              </a:p>
              <a:p>
                <a:pPr lvl="1">
                  <a:spcBef>
                    <a:spcPts val="0"/>
                  </a:spcBef>
                  <a:buFont typeface="Wingdings" pitchFamily="2" charset="2"/>
                  <a:buChar char="q"/>
                </a:pPr>
                <a:r>
                  <a:rPr lang="en-US" sz="2000" dirty="0" smtClean="0"/>
                  <a:t>Left side of room: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000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>
                            <a:latin typeface="Cambria Math"/>
                          </a:rPr>
                          <m:t> </m:t>
                        </m:r>
                        <m:r>
                          <a:rPr lang="en-US" sz="200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>
                            <a:latin typeface="Cambria Math"/>
                          </a:rPr>
                          <m:t>𝑡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sz="2000">
                            <a:latin typeface="Cambria Math"/>
                          </a:rPr>
                          <m:t> </m:t>
                        </m:r>
                        <m:r>
                          <a:rPr lang="en-US" sz="200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lvl="1">
                  <a:spcBef>
                    <a:spcPts val="0"/>
                  </a:spcBef>
                  <a:buFont typeface="Wingdings" pitchFamily="2" charset="2"/>
                  <a:buChar char="q"/>
                </a:pPr>
                <a:r>
                  <a:rPr lang="en-US" sz="2000" dirty="0" smtClean="0"/>
                  <a:t>Middle: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>
                            <a:latin typeface="Cambria Math"/>
                          </a:rPr>
                          <m:t>𝑦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>
                                <a:latin typeface="Cambria Math"/>
                              </a:rPr>
                              <m:t>3</m:t>
                            </m:r>
                            <m:r>
                              <a:rPr lang="en-US" sz="200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US" sz="2000">
                            <a:latin typeface="Cambria Math"/>
                          </a:rPr>
                          <m:t> </m:t>
                        </m:r>
                        <m:r>
                          <a:rPr lang="en-US" sz="2000">
                            <a:latin typeface="Cambria Math"/>
                          </a:rPr>
                          <m:t>𝑑𝑦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lvl="1">
                  <a:spcBef>
                    <a:spcPts val="0"/>
                  </a:spcBef>
                  <a:buFont typeface="Wingdings" pitchFamily="2" charset="2"/>
                  <a:buChar char="q"/>
                </a:pPr>
                <a:r>
                  <a:rPr lang="en-US" sz="2000" dirty="0" smtClean="0"/>
                  <a:t>Right side of room: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>
                            <a:latin typeface="Cambria Math"/>
                          </a:rPr>
                          <m:t>𝑧</m:t>
                        </m:r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000">
                                <a:latin typeface="Cambria Math"/>
                              </a:rPr>
                              <m:t>(2</m:t>
                            </m:r>
                            <m:r>
                              <a:rPr lang="en-US" sz="2000">
                                <a:latin typeface="Cambria Math"/>
                              </a:rPr>
                              <m:t>𝑧</m:t>
                            </m:r>
                            <m:r>
                              <a:rPr lang="en-US" sz="2000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>
                            <a:latin typeface="Cambria Math"/>
                          </a:rPr>
                          <m:t> </m:t>
                        </m:r>
                        <m:r>
                          <a:rPr lang="en-US" sz="2000">
                            <a:latin typeface="Cambria Math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rad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𝑑𝑦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95400"/>
                <a:ext cx="8229600" cy="4830763"/>
              </a:xfrm>
              <a:blipFill rotWithShape="1">
                <a:blip r:embed="rId3"/>
                <a:stretch>
                  <a:fillRect l="-1037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 – Lesson 12 </a:t>
            </a:r>
            <a:endParaRPr lang="en-US" dirty="0" smtClean="0">
              <a:solidFill>
                <a:srgbClr val="00339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Objectives:</a:t>
            </a:r>
          </a:p>
          <a:p>
            <a:r>
              <a:rPr lang="en-US" sz="2000" dirty="0"/>
              <a:t>Understand that Integration by Parts (IBP) is derived from reversing product rule derivatives	</a:t>
            </a:r>
          </a:p>
          <a:p>
            <a:r>
              <a:rPr lang="en-US" sz="2000" dirty="0"/>
              <a:t>Recognize when IBP is an appropriate for evaluating an integral 	</a:t>
            </a:r>
          </a:p>
          <a:p>
            <a:r>
              <a:rPr lang="en-US" sz="2000" dirty="0"/>
              <a:t>Evaluate a given integral using IBP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61493"/>
              </p:ext>
            </p:extLst>
          </p:nvPr>
        </p:nvGraphicFramePr>
        <p:xfrm>
          <a:off x="308426" y="1371600"/>
          <a:ext cx="8610601" cy="195834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581400"/>
                <a:gridCol w="1600200"/>
                <a:gridCol w="2286001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Homework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 #1</a:t>
                      </a:r>
                      <a:endParaRPr lang="en-US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by Parts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7.1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5, 12, 67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Integration of Rational Functions by Partial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Fractions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7.4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1,7,19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97754" y="2133600"/>
            <a:ext cx="8763000" cy="516941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0"/>
            <a:ext cx="7132320" cy="1143000"/>
          </a:xfrm>
        </p:spPr>
        <p:txBody>
          <a:bodyPr>
            <a:normAutofit/>
          </a:bodyPr>
          <a:lstStyle/>
          <a:p>
            <a:r>
              <a:rPr lang="en-US" dirty="0"/>
              <a:t>“Undoing” The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4114800" cy="4830763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2400" dirty="0" smtClean="0"/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sup>
                        </m:s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US" sz="2400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Identify “u”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Derivate “u” </a:t>
                </a:r>
                <a:r>
                  <a:rPr lang="en-US" sz="2600" dirty="0"/>
                  <a:t>to find “</a:t>
                </a:r>
                <a:r>
                  <a:rPr lang="en-US" sz="2600" dirty="0" smtClean="0"/>
                  <a:t>du”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Solve </a:t>
                </a:r>
                <a:r>
                  <a:rPr lang="en-US" sz="2600" dirty="0"/>
                  <a:t>for “dx”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Substitute </a:t>
                </a:r>
                <a:r>
                  <a:rPr lang="en-US" sz="2600" dirty="0"/>
                  <a:t>“u” and “</a:t>
                </a:r>
                <a:r>
                  <a:rPr lang="en-US" sz="2600" dirty="0" smtClean="0"/>
                  <a:t>dx” into the original integral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Simplify and factor </a:t>
                </a:r>
                <a:r>
                  <a:rPr lang="en-US" sz="2600" dirty="0"/>
                  <a:t>out </a:t>
                </a:r>
                <a:r>
                  <a:rPr lang="en-US" sz="2600" dirty="0" smtClean="0"/>
                  <a:t>constants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Integrate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Substitute back in for “u”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4114800" cy="4830763"/>
              </a:xfrm>
              <a:blipFill rotWithShape="1">
                <a:blip r:embed="rId3"/>
                <a:stretch>
                  <a:fillRect l="-2667" r="-1481" b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83670" y="1828800"/>
                <a:ext cx="1049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670" y="1828800"/>
                <a:ext cx="104945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83670" y="2244077"/>
                <a:ext cx="15125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𝑑𝑢</m:t>
                      </m:r>
                      <m:r>
                        <a:rPr lang="en-US" b="0" i="1" smtClean="0">
                          <a:latin typeface="Cambria Math"/>
                        </a:rPr>
                        <m:t>=10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670" y="2244077"/>
                <a:ext cx="151253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83670" y="2659354"/>
                <a:ext cx="1189300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670" y="2659354"/>
                <a:ext cx="1189300" cy="61824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83670" y="3323545"/>
                <a:ext cx="1265667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670" y="3323545"/>
                <a:ext cx="126566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83670" y="4188369"/>
                <a:ext cx="1328056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670" y="4188369"/>
                <a:ext cx="1328056" cy="8188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83670" y="5053193"/>
                <a:ext cx="120385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670" y="5053193"/>
                <a:ext cx="1203856" cy="6127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83670" y="5711868"/>
                <a:ext cx="138563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670" y="5711868"/>
                <a:ext cx="1385636" cy="6127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59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057400" y="5181600"/>
            <a:ext cx="4935891" cy="1143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“Undoing” The Product Rule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9209" y="1341511"/>
                <a:ext cx="2451825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𝑔</m:t>
                      </m:r>
                      <m:r>
                        <a:rPr lang="en-US" sz="3200" b="0" i="1" smtClean="0">
                          <a:latin typeface="Cambria Math"/>
                        </a:rPr>
                        <m:t>(</m:t>
                      </m:r>
                      <m:r>
                        <a:rPr lang="en-US" sz="3200" b="0" i="1" smtClean="0">
                          <a:latin typeface="Cambria Math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09" y="1341511"/>
                <a:ext cx="2451825" cy="10273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33216" y="1562789"/>
                <a:ext cx="43050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𝑔</m:t>
                      </m:r>
                      <m:r>
                        <a:rPr lang="en-US" sz="3200" b="0" i="1" smtClean="0">
                          <a:latin typeface="Cambria Math"/>
                        </a:rPr>
                        <m:t>(</m:t>
                      </m:r>
                      <m:r>
                        <a:rPr lang="en-US" sz="3200" b="0" i="1" smtClean="0">
                          <a:latin typeface="Cambria Math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16" y="1562789"/>
                <a:ext cx="4305025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95016" y="1562792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016" y="1562792"/>
                <a:ext cx="583813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6900" y="1612633"/>
                <a:ext cx="1915716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𝑔</m:t>
                      </m:r>
                      <m:r>
                        <a:rPr lang="en-US" sz="3200" b="0" i="1" smtClean="0">
                          <a:latin typeface="Cambria Math"/>
                        </a:rPr>
                        <m:t>(</m:t>
                      </m:r>
                      <m:r>
                        <a:rPr lang="en-US" sz="3200" b="0" i="1" smtClean="0">
                          <a:latin typeface="Cambria Math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00" y="1612633"/>
                <a:ext cx="1915716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4857" y="1219200"/>
                <a:ext cx="5265159" cy="13840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latin typeface="Cambria Math"/>
                            </a:rPr>
                            <m:t>𝑔</m:t>
                          </m:r>
                          <m:r>
                            <a:rPr lang="en-US" sz="3200" i="1">
                              <a:latin typeface="Cambria Math"/>
                            </a:rPr>
                            <m:t>(</m:t>
                          </m:r>
                          <m:r>
                            <a:rPr lang="en-US" sz="3200" i="1">
                              <a:latin typeface="Cambria Math"/>
                            </a:rPr>
                            <m:t>𝑥</m:t>
                          </m:r>
                          <m:r>
                            <a:rPr lang="en-US" sz="32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3200"/>
                            <m:t> 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857" y="1219200"/>
                <a:ext cx="5265159" cy="138403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-76200" y="1386504"/>
            <a:ext cx="718542" cy="982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95016" y="2781992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016" y="2781992"/>
                <a:ext cx="583813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6900" y="2831833"/>
                <a:ext cx="1915716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𝑔</m:t>
                      </m:r>
                      <m:r>
                        <a:rPr lang="en-US" sz="3200" b="0" i="1" smtClean="0">
                          <a:latin typeface="Cambria Math"/>
                        </a:rPr>
                        <m:t>(</m:t>
                      </m:r>
                      <m:r>
                        <a:rPr lang="en-US" sz="3200" b="0" i="1" smtClean="0">
                          <a:latin typeface="Cambria Math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00" y="2831833"/>
                <a:ext cx="1915716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44857" y="2438400"/>
                <a:ext cx="6132320" cy="13840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320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3200"/>
                                <m:t> 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857" y="2438400"/>
                <a:ext cx="6132320" cy="138403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2684" y="2819400"/>
                <a:ext cx="19157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𝑔</m:t>
                      </m:r>
                      <m:r>
                        <a:rPr lang="en-US" sz="3200" b="0" i="1" smtClean="0">
                          <a:latin typeface="Cambria Math"/>
                        </a:rPr>
                        <m:t>(</m:t>
                      </m:r>
                      <m:r>
                        <a:rPr lang="en-US" sz="3200" b="0" i="1" smtClean="0">
                          <a:latin typeface="Cambria Math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4" y="2819400"/>
                <a:ext cx="1915716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615317" y="2438400"/>
                <a:ext cx="3328283" cy="1384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17" y="2438400"/>
                <a:ext cx="3328283" cy="138403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72200" y="2438400"/>
                <a:ext cx="3010889" cy="1384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438400"/>
                <a:ext cx="3010889" cy="138403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50709" y="3962400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709" y="3962400"/>
                <a:ext cx="583813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791200" y="3581400"/>
                <a:ext cx="1905265" cy="1384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𝑑𝑣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581400"/>
                <a:ext cx="1905265" cy="138403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477565" y="3645167"/>
                <a:ext cx="2713435" cy="1384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𝑢𝑣</m:t>
                      </m:r>
                      <m:r>
                        <a:rPr lang="en-US" sz="3200" b="0" i="1" smtClean="0">
                          <a:latin typeface="Cambria Math"/>
                        </a:rPr>
                        <m:t> −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𝑑𝑢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65" y="3645167"/>
                <a:ext cx="2713435" cy="138403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50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9963E-6 L -0.00348 0.1572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78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9556E-7 L -0.40625 0.16559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827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9556E-7 L 0.29879 0.1655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82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765E-6 L -0.4 0.2331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0" y="11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69288E-6 L 0.2684 0.23219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0" y="116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/>
      <p:bldP spid="5" grpId="0"/>
      <p:bldP spid="6" grpId="0"/>
      <p:bldP spid="7" grpId="0" animBg="1"/>
      <p:bldP spid="8" grpId="0" animBg="1"/>
      <p:bldP spid="10" grpId="0" animBg="1"/>
      <p:bldP spid="11" grpId="0"/>
      <p:bldP spid="12" grpId="0" animBg="1"/>
      <p:bldP spid="13" grpId="0" animBg="1"/>
      <p:bldP spid="14" grpId="0"/>
      <p:bldP spid="14" grpId="1"/>
      <p:bldP spid="16" grpId="0"/>
      <p:bldP spid="16" grpId="1"/>
      <p:bldP spid="17" grpId="0"/>
      <p:bldP spid="17" grpId="1"/>
      <p:bldP spid="19" grpId="0"/>
      <p:bldP spid="20" grpId="0"/>
      <p:bldP spid="20" grpId="1"/>
      <p:bldP spid="21" grpId="0"/>
      <p:bldP spid="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by </a:t>
            </a:r>
            <a:r>
              <a:rPr lang="en-US" dirty="0" smtClean="0"/>
              <a:t>Parts (IBP)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formula for IBP: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However, most people remember: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	where </a:t>
            </a:r>
            <a:r>
              <a:rPr lang="en-US" sz="2000" i="1" dirty="0"/>
              <a:t>u</a:t>
            </a:r>
            <a:r>
              <a:rPr lang="en-US" sz="2000" dirty="0"/>
              <a:t> = </a:t>
            </a:r>
            <a:r>
              <a:rPr lang="en-US" sz="2000" i="1" dirty="0"/>
              <a:t>f</a:t>
            </a:r>
            <a:r>
              <a:rPr lang="en-US" sz="400" dirty="0"/>
              <a:t> </a:t>
            </a:r>
            <a:r>
              <a:rPr lang="en-US" sz="2400" dirty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)</a:t>
            </a:r>
            <a:r>
              <a:rPr lang="en-US" sz="2400" i="1" dirty="0" smtClean="0"/>
              <a:t>, v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i="1" dirty="0"/>
              <a:t>g</a:t>
            </a:r>
            <a:r>
              <a:rPr lang="en-US" sz="400" i="1" dirty="0"/>
              <a:t> </a:t>
            </a:r>
            <a:r>
              <a:rPr lang="en-US" sz="2400" dirty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), </a:t>
            </a:r>
            <a:r>
              <a:rPr lang="en-US" sz="2400" i="1" dirty="0" smtClean="0"/>
              <a:t>du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i="1" dirty="0"/>
              <a:t>f</a:t>
            </a:r>
            <a:r>
              <a:rPr lang="en-US" sz="700" dirty="0"/>
              <a:t> </a:t>
            </a:r>
            <a:r>
              <a:rPr lang="en-US" sz="2400" dirty="0">
                <a:sym typeface="Symbol" pitchFamily="18" charset="2"/>
              </a:rPr>
              <a:t>(</a:t>
            </a:r>
            <a:r>
              <a:rPr lang="en-US" sz="2400" i="1" dirty="0" smtClean="0"/>
              <a:t>x</a:t>
            </a:r>
            <a:r>
              <a:rPr lang="en-US" sz="2400" dirty="0" smtClean="0"/>
              <a:t>)</a:t>
            </a:r>
            <a:r>
              <a:rPr lang="en-US" sz="2400" i="1" dirty="0" smtClean="0"/>
              <a:t>dx, </a:t>
            </a:r>
            <a:r>
              <a:rPr lang="en-US" sz="2400" dirty="0"/>
              <a:t>and </a:t>
            </a:r>
            <a:r>
              <a:rPr lang="en-US" sz="2400" i="1" dirty="0"/>
              <a:t>dv</a:t>
            </a:r>
            <a:r>
              <a:rPr lang="en-US" sz="2400" dirty="0"/>
              <a:t> = </a:t>
            </a:r>
            <a:r>
              <a:rPr lang="en-US" sz="2400" i="1" dirty="0"/>
              <a:t>g</a:t>
            </a:r>
            <a:r>
              <a:rPr lang="en-US" sz="700" i="1" dirty="0"/>
              <a:t> </a:t>
            </a:r>
            <a:r>
              <a:rPr lang="en-US" sz="2400" dirty="0">
                <a:sym typeface="Symbol" pitchFamily="18" charset="2"/>
              </a:rPr>
              <a:t>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  <a:r>
              <a:rPr lang="en-US" sz="2400" i="1" dirty="0"/>
              <a:t>dx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6572250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38600"/>
            <a:ext cx="5703887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4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Integration by Parts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2042" y="3733799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smtClean="0"/>
              <a:t>Log PoET:</a:t>
            </a:r>
          </a:p>
          <a:p>
            <a:r>
              <a:rPr lang="en-US" b="1" smtClean="0"/>
              <a:t>Log</a:t>
            </a:r>
            <a:r>
              <a:rPr lang="en-US" smtClean="0"/>
              <a:t> </a:t>
            </a:r>
            <a:r>
              <a:rPr lang="en-US" dirty="0" smtClean="0"/>
              <a:t>– Logarithm, </a:t>
            </a:r>
            <a:r>
              <a:rPr lang="en-US" b="1" dirty="0" smtClean="0"/>
              <a:t>Po</a:t>
            </a:r>
            <a:r>
              <a:rPr lang="en-US" dirty="0" smtClean="0"/>
              <a:t> </a:t>
            </a:r>
            <a:r>
              <a:rPr lang="en-US" smtClean="0"/>
              <a:t>– Polynomial, </a:t>
            </a:r>
            <a:r>
              <a:rPr lang="en-US" b="1" smtClean="0"/>
              <a:t>E</a:t>
            </a:r>
            <a:r>
              <a:rPr lang="en-US" smtClean="0"/>
              <a:t> </a:t>
            </a:r>
            <a:r>
              <a:rPr lang="en-US" dirty="0" smtClean="0"/>
              <a:t>– Exponential, </a:t>
            </a:r>
            <a:r>
              <a:rPr lang="en-US" b="1" dirty="0" smtClean="0"/>
              <a:t>T</a:t>
            </a:r>
            <a:r>
              <a:rPr lang="en-US" dirty="0" smtClean="0"/>
              <a:t> - Trigonometric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29000" y="1206767"/>
                <a:ext cx="2892715" cy="2675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32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𝑑𝑣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           =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206767"/>
                <a:ext cx="2892715" cy="26757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91000" y="2502167"/>
                <a:ext cx="2444131" cy="1384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𝑢𝑣</m:t>
                      </m:r>
                      <m:r>
                        <a:rPr lang="en-US" sz="32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502167"/>
                <a:ext cx="2444131" cy="13840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38271"/>
              </p:ext>
            </p:extLst>
          </p:nvPr>
        </p:nvGraphicFramePr>
        <p:xfrm>
          <a:off x="2133600" y="4648200"/>
          <a:ext cx="4648200" cy="1427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4100"/>
                <a:gridCol w="2324100"/>
              </a:tblGrid>
              <a:tr h="7137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7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94446" y="4724400"/>
                <a:ext cx="12399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𝑢</m:t>
                      </m:r>
                      <m:r>
                        <a:rPr lang="en-US" sz="3600" b="0" i="1" smtClean="0">
                          <a:latin typeface="Cambria Math"/>
                        </a:rPr>
                        <m:t>  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446" y="4724400"/>
                <a:ext cx="1239955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057400" y="5410200"/>
                <a:ext cx="15076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𝑑𝑢</m:t>
                      </m:r>
                      <m:r>
                        <a:rPr lang="en-US" sz="3600" b="0" i="1" smtClean="0">
                          <a:latin typeface="Cambria Math"/>
                        </a:rPr>
                        <m:t>  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410200"/>
                <a:ext cx="1507656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06776" y="4724400"/>
                <a:ext cx="12289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𝑣</m:t>
                      </m:r>
                      <m:r>
                        <a:rPr lang="en-US" sz="3600" b="0" i="1" smtClean="0">
                          <a:latin typeface="Cambria Math"/>
                        </a:rPr>
                        <m:t>  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776" y="4724400"/>
                <a:ext cx="1228926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39074" y="5427881"/>
                <a:ext cx="14966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𝑑𝑣</m:t>
                      </m:r>
                      <m:r>
                        <a:rPr lang="en-US" sz="3600" b="0" i="1" smtClean="0">
                          <a:latin typeface="Cambria Math"/>
                        </a:rPr>
                        <m:t>  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074" y="5427881"/>
                <a:ext cx="1496628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81843" y="4800600"/>
                <a:ext cx="9377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ln</m:t>
                      </m:r>
                      <m:r>
                        <a:rPr lang="en-US" sz="2400" b="0" i="1" smtClean="0">
                          <a:latin typeface="Cambria Math"/>
                        </a:rPr>
                        <m:t>⁡(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843" y="4800600"/>
                <a:ext cx="937757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1948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14968" y="5334000"/>
                <a:ext cx="828432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300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230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68" y="5334000"/>
                <a:ext cx="828432" cy="78624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907881" y="4626396"/>
                <a:ext cx="797719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3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30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881" y="4626396"/>
                <a:ext cx="797719" cy="78380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861138" y="5558135"/>
                <a:ext cx="8444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38" y="5558135"/>
                <a:ext cx="844462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14800" y="1206767"/>
                <a:ext cx="4614404" cy="1384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206767"/>
                <a:ext cx="4614404" cy="138403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124200" y="2590800"/>
            <a:ext cx="3510931" cy="1142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1371600"/>
            <a:ext cx="2633204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3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4" grpId="1"/>
      <p:bldP spid="10" grpId="0"/>
      <p:bldP spid="13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3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97840"/>
              </p:ext>
            </p:extLst>
          </p:nvPr>
        </p:nvGraphicFramePr>
        <p:xfrm>
          <a:off x="2133600" y="4648200"/>
          <a:ext cx="5638800" cy="1427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09800"/>
                <a:gridCol w="3429000"/>
              </a:tblGrid>
              <a:tr h="7137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7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294446" y="4724400"/>
                <a:ext cx="12399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𝑢</m:t>
                      </m:r>
                      <m:r>
                        <a:rPr lang="en-US" sz="3600" b="0" i="1" smtClean="0">
                          <a:latin typeface="Cambria Math"/>
                        </a:rPr>
                        <m:t>  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446" y="4724400"/>
                <a:ext cx="1239955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57400" y="5410200"/>
                <a:ext cx="15076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𝑑𝑢</m:t>
                      </m:r>
                      <m:r>
                        <a:rPr lang="en-US" sz="3600" b="0" i="1" smtClean="0">
                          <a:latin typeface="Cambria Math"/>
                        </a:rPr>
                        <m:t>  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410200"/>
                <a:ext cx="1507656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706776" y="4724400"/>
                <a:ext cx="12289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𝑣</m:t>
                      </m:r>
                      <m:r>
                        <a:rPr lang="en-US" sz="3600" b="0" i="1" smtClean="0">
                          <a:latin typeface="Cambria Math"/>
                        </a:rPr>
                        <m:t>  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776" y="4724400"/>
                <a:ext cx="1228926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439074" y="5427881"/>
                <a:ext cx="14966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𝑑𝑣</m:t>
                      </m:r>
                      <m:r>
                        <a:rPr lang="en-US" sz="3600" b="0" i="1" smtClean="0">
                          <a:latin typeface="Cambria Math"/>
                        </a:rPr>
                        <m:t>  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074" y="5427881"/>
                <a:ext cx="1496628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481843" y="4800600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843" y="4800600"/>
                <a:ext cx="426399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514968" y="5486400"/>
                <a:ext cx="589520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68" y="5486400"/>
                <a:ext cx="589520" cy="44627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954752" y="4854906"/>
            <a:ext cx="97571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2300" dirty="0" smtClean="0"/>
              <a:t>-</a:t>
            </a:r>
            <a:r>
              <a:rPr lang="en-US" sz="2300" dirty="0" err="1" smtClean="0"/>
              <a:t>cos</a:t>
            </a:r>
            <a:r>
              <a:rPr lang="en-US" sz="2300" dirty="0" smtClean="0"/>
              <a:t>(x)</a:t>
            </a:r>
            <a:endParaRPr lang="en-US" sz="2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861138" y="5558135"/>
                <a:ext cx="14904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sin</m:t>
                      </m:r>
                      <m:r>
                        <a:rPr lang="en-US" sz="2400" b="0" i="1" smtClean="0">
                          <a:latin typeface="Cambria Math"/>
                        </a:rPr>
                        <m:t>⁡(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) </m:t>
                      </m:r>
                      <m:r>
                        <a:rPr lang="en-US" sz="2400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38" y="5558135"/>
                <a:ext cx="1490473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845861" y="1676400"/>
            <a:ext cx="4795544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 </a:t>
            </a:r>
            <a:r>
              <a:rPr lang="en-US" sz="2400" b="1" dirty="0">
                <a:sym typeface="Symbol" pitchFamily="18" charset="2"/>
              </a:rPr>
              <a:t></a:t>
            </a:r>
            <a:r>
              <a:rPr lang="en-US" sz="2400" dirty="0"/>
              <a:t> </a:t>
            </a:r>
            <a:r>
              <a:rPr lang="en-US" sz="2400" i="1" dirty="0"/>
              <a:t>x </a:t>
            </a:r>
            <a:r>
              <a:rPr lang="en-US" sz="2400" dirty="0"/>
              <a:t>sin </a:t>
            </a:r>
            <a:r>
              <a:rPr lang="en-US" sz="2400" i="1" dirty="0"/>
              <a:t>x </a:t>
            </a:r>
            <a:r>
              <a:rPr lang="en-US" sz="2400" i="1" dirty="0" smtClean="0"/>
              <a:t>dx</a:t>
            </a:r>
            <a:endParaRPr lang="en-US" sz="2400" dirty="0"/>
          </a:p>
          <a:p>
            <a:endParaRPr lang="en-US" sz="2400" dirty="0" smtClean="0"/>
          </a:p>
          <a:p>
            <a:pPr>
              <a:lnSpc>
                <a:spcPct val="115000"/>
              </a:lnSpc>
            </a:pPr>
            <a:r>
              <a:rPr lang="en-US" sz="2400" baseline="-25000" dirty="0"/>
              <a:t> </a:t>
            </a:r>
            <a:r>
              <a:rPr lang="en-US" sz="2800" b="1" dirty="0">
                <a:sym typeface="Symbol" pitchFamily="18" charset="2"/>
              </a:rPr>
              <a:t></a:t>
            </a:r>
            <a:r>
              <a:rPr lang="en-US" sz="2400" dirty="0"/>
              <a:t> </a:t>
            </a:r>
            <a:r>
              <a:rPr lang="en-US" sz="2400" i="1" dirty="0"/>
              <a:t>x </a:t>
            </a:r>
            <a:r>
              <a:rPr lang="en-US" sz="2400" dirty="0"/>
              <a:t>sin </a:t>
            </a:r>
            <a:r>
              <a:rPr lang="en-US" sz="2400" i="1" dirty="0"/>
              <a:t>x dx</a:t>
            </a:r>
            <a:r>
              <a:rPr lang="en-US" sz="2400" dirty="0"/>
              <a:t> </a:t>
            </a:r>
            <a:r>
              <a:rPr lang="en-US" sz="2400" dirty="0" smtClean="0"/>
              <a:t>= </a:t>
            </a:r>
            <a:r>
              <a:rPr lang="en-US" sz="2400" i="1" dirty="0"/>
              <a:t>x</a:t>
            </a:r>
            <a:r>
              <a:rPr lang="en-US" sz="2400" dirty="0"/>
              <a:t>(–</a:t>
            </a:r>
            <a:r>
              <a:rPr lang="en-US" sz="2400" dirty="0" err="1"/>
              <a:t>cos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) – </a:t>
            </a:r>
            <a:r>
              <a:rPr lang="en-US" sz="2800" b="1" dirty="0">
                <a:sym typeface="Symbol" pitchFamily="18" charset="2"/>
              </a:rPr>
              <a:t></a:t>
            </a:r>
            <a:r>
              <a:rPr lang="en-US" sz="2400" dirty="0">
                <a:sym typeface="Symbol" pitchFamily="18" charset="2"/>
              </a:rPr>
              <a:t> (</a:t>
            </a:r>
            <a:r>
              <a:rPr lang="en-US" sz="2400" dirty="0"/>
              <a:t>–</a:t>
            </a:r>
            <a:r>
              <a:rPr lang="en-US" sz="2400" dirty="0" err="1"/>
              <a:t>cos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) </a:t>
            </a:r>
            <a:r>
              <a:rPr lang="en-US" sz="2400" i="1" dirty="0"/>
              <a:t>dx</a:t>
            </a:r>
          </a:p>
          <a:p>
            <a:pPr>
              <a:lnSpc>
                <a:spcPct val="115000"/>
              </a:lnSpc>
            </a:pPr>
            <a:r>
              <a:rPr lang="en-US" sz="2400" dirty="0" smtClean="0"/>
              <a:t>	</a:t>
            </a:r>
            <a:r>
              <a:rPr lang="en-US" sz="2400" dirty="0"/>
              <a:t> </a:t>
            </a:r>
            <a:r>
              <a:rPr lang="en-US" sz="2400" dirty="0" smtClean="0"/>
              <a:t>      = </a:t>
            </a:r>
            <a:r>
              <a:rPr lang="en-US" sz="2400" dirty="0"/>
              <a:t>–</a:t>
            </a:r>
            <a:r>
              <a:rPr lang="en-US" sz="2400" i="1" dirty="0"/>
              <a:t>x </a:t>
            </a:r>
            <a:r>
              <a:rPr lang="en-US" sz="2400" dirty="0" err="1"/>
              <a:t>cos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 + </a:t>
            </a:r>
            <a:r>
              <a:rPr lang="en-US" sz="2800" b="1" dirty="0">
                <a:sym typeface="Symbol" pitchFamily="18" charset="2"/>
              </a:rPr>
              <a:t>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/>
              <a:t>cos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 </a:t>
            </a:r>
            <a:r>
              <a:rPr lang="en-US" sz="2400" i="1" dirty="0"/>
              <a:t>dx</a:t>
            </a:r>
            <a:endParaRPr lang="en-US" sz="2400" dirty="0"/>
          </a:p>
          <a:p>
            <a:pPr>
              <a:lnSpc>
                <a:spcPct val="115000"/>
              </a:lnSpc>
            </a:pPr>
            <a:r>
              <a:rPr lang="en-US" sz="2400" dirty="0"/>
              <a:t>	</a:t>
            </a:r>
            <a:r>
              <a:rPr lang="en-US" sz="2400" dirty="0" smtClean="0"/>
              <a:t>       = </a:t>
            </a:r>
            <a:r>
              <a:rPr lang="en-US" sz="2400" dirty="0"/>
              <a:t>–</a:t>
            </a:r>
            <a:r>
              <a:rPr lang="en-US" sz="2400" i="1" dirty="0"/>
              <a:t>x </a:t>
            </a:r>
            <a:r>
              <a:rPr lang="en-US" sz="2400" dirty="0" err="1"/>
              <a:t>cos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 + </a:t>
            </a:r>
            <a:r>
              <a:rPr lang="en-US" sz="2400" dirty="0">
                <a:sym typeface="Symbol" pitchFamily="18" charset="2"/>
              </a:rPr>
              <a:t>sin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 + </a:t>
            </a:r>
            <a:r>
              <a:rPr lang="en-US" sz="2400" i="1" dirty="0"/>
              <a:t>C</a:t>
            </a:r>
            <a:endParaRPr lang="en-US" sz="1200" i="1" dirty="0"/>
          </a:p>
          <a:p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200400" y="3429000"/>
            <a:ext cx="2971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1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1- Double Check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3200" y="2667000"/>
            <a:ext cx="3737562" cy="1735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 smtClean="0"/>
              <a:t>d/dx(–</a:t>
            </a:r>
            <a:r>
              <a:rPr lang="en-US" sz="2400" i="1" dirty="0" smtClean="0"/>
              <a:t>x </a:t>
            </a:r>
            <a:r>
              <a:rPr lang="en-US" sz="2400" dirty="0" err="1" smtClean="0"/>
              <a:t>cos</a:t>
            </a:r>
            <a:r>
              <a:rPr lang="en-US" sz="2400" dirty="0" smtClean="0"/>
              <a:t>(</a:t>
            </a:r>
            <a:r>
              <a:rPr lang="en-US" sz="2400" i="1" dirty="0" smtClean="0"/>
              <a:t>x)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smtClean="0">
                <a:sym typeface="Symbol" pitchFamily="18" charset="2"/>
              </a:rPr>
              <a:t>sin(</a:t>
            </a:r>
            <a:r>
              <a:rPr lang="en-US" sz="2400" i="1" dirty="0" smtClean="0"/>
              <a:t>x)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i="1" dirty="0" smtClean="0"/>
              <a:t>C) = </a:t>
            </a:r>
          </a:p>
          <a:p>
            <a:pPr>
              <a:lnSpc>
                <a:spcPct val="115000"/>
              </a:lnSpc>
            </a:pPr>
            <a:r>
              <a:rPr lang="en-US" sz="2400" i="1" dirty="0" smtClean="0"/>
              <a:t>-1cos(x) – x (-sin(x)) +</a:t>
            </a:r>
            <a:r>
              <a:rPr lang="en-US" sz="2400" i="1" dirty="0" err="1" smtClean="0"/>
              <a:t>cos</a:t>
            </a:r>
            <a:r>
              <a:rPr lang="en-US" sz="2400" i="1" dirty="0" smtClean="0"/>
              <a:t>(x)=</a:t>
            </a:r>
          </a:p>
          <a:p>
            <a:pPr>
              <a:lnSpc>
                <a:spcPct val="115000"/>
              </a:lnSpc>
            </a:pPr>
            <a:r>
              <a:rPr lang="en-US" sz="2400" i="1" dirty="0" err="1"/>
              <a:t>x</a:t>
            </a:r>
            <a:r>
              <a:rPr lang="en-US" sz="2400" i="1" dirty="0" err="1" smtClean="0"/>
              <a:t>sin</a:t>
            </a:r>
            <a:r>
              <a:rPr lang="en-US" sz="2400" i="1" dirty="0" smtClean="0"/>
              <a:t>(x)  what we started with</a:t>
            </a:r>
            <a:endParaRPr lang="en-US" sz="1200" i="1" dirty="0"/>
          </a:p>
          <a:p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743200" y="3534930"/>
            <a:ext cx="3737562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95401"/>
                <a:ext cx="8229600" cy="533400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r>
                  <a:rPr lang="en-US" sz="2400" dirty="0" smtClean="0"/>
                  <a:t>Evaluate the following integrals Section 7.1 in book:</a:t>
                </a:r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endParaRPr lang="en-US" sz="2400" dirty="0"/>
              </a:p>
              <a:p>
                <a:pPr lvl="1">
                  <a:spcBef>
                    <a:spcPts val="0"/>
                  </a:spcBef>
                  <a:buFont typeface="Wingdings" pitchFamily="2" charset="2"/>
                  <a:buChar char="q"/>
                </a:pPr>
                <a:r>
                  <a:rPr lang="en-US" sz="2000" dirty="0" smtClean="0"/>
                  <a:t>Left side of room: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3 &amp; 12</m:t>
                    </m:r>
                  </m:oMath>
                </a14:m>
                <a:endParaRPr lang="en-US" sz="2000" dirty="0" smtClean="0"/>
              </a:p>
              <a:p>
                <a:pPr lvl="1">
                  <a:spcBef>
                    <a:spcPts val="0"/>
                  </a:spcBef>
                  <a:buFont typeface="Wingdings" pitchFamily="2" charset="2"/>
                  <a:buChar char="q"/>
                </a:pPr>
                <a:r>
                  <a:rPr lang="en-US" sz="2000" dirty="0" smtClean="0"/>
                  <a:t>Middle: 4 &amp; 7</a:t>
                </a:r>
              </a:p>
              <a:p>
                <a:pPr lvl="1">
                  <a:spcBef>
                    <a:spcPts val="0"/>
                  </a:spcBef>
                  <a:buFont typeface="Wingdings" pitchFamily="2" charset="2"/>
                  <a:buChar char="q"/>
                </a:pPr>
                <a:r>
                  <a:rPr lang="en-US" sz="2000" dirty="0" smtClean="0"/>
                  <a:t>Right side of room</a:t>
                </a:r>
                <a:r>
                  <a:rPr lang="en-US" sz="2000" dirty="0" smtClean="0"/>
                  <a:t>: 5 &amp; 1</a:t>
                </a:r>
                <a:endParaRPr lang="en-US" sz="2000" dirty="0" smtClean="0"/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95401"/>
                <a:ext cx="8229600" cy="533400"/>
              </a:xfrm>
              <a:blipFill rotWithShape="1">
                <a:blip r:embed="rId3"/>
                <a:stretch>
                  <a:fillRect l="-1037" t="-9195" b="-247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5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WNAA5TKYMJS6-322-24</_dlc_DocId>
    <_dlc_DocIdUrl xmlns="e1f6cb1f-7c95-4a72-8369-b6b5464bd620">
      <Url>https://eis.usafa.edu/academics/math/DFMS_Course_Sites/Fall_2014_Courses/Math_152/_layouts/DocIdRedir.aspx?ID=WNAA5TKYMJS6-322-24</Url>
      <Description>WNAA5TKYMJS6-322-24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893E02E-514D-4C7B-982E-FD8B29AA3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62D97E-C9E4-489E-8A5B-E53CBB543224}">
  <ds:schemaRefs>
    <ds:schemaRef ds:uri="http://schemas.microsoft.com/office/2006/metadata/properties"/>
    <ds:schemaRef ds:uri="http://schemas.microsoft.com/office/infopath/2007/PartnerControls"/>
    <ds:schemaRef ds:uri="e1f6cb1f-7c95-4a72-8369-b6b5464bd620"/>
  </ds:schemaRefs>
</ds:datastoreItem>
</file>

<file path=customXml/itemProps4.xml><?xml version="1.0" encoding="utf-8"?>
<ds:datastoreItem xmlns:ds="http://schemas.openxmlformats.org/officeDocument/2006/customXml" ds:itemID="{1CBAB9A7-D642-40AC-82ED-3856311B359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10465</TotalTime>
  <Words>930</Words>
  <Application>Microsoft Office PowerPoint</Application>
  <PresentationFormat>On-screen Show (4:3)</PresentationFormat>
  <Paragraphs>148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Where are we now?</vt:lpstr>
      <vt:lpstr>Math 152 – Lesson 12 </vt:lpstr>
      <vt:lpstr>“Undoing” The Chain Rule</vt:lpstr>
      <vt:lpstr>“Undoing” The Product Rule</vt:lpstr>
      <vt:lpstr>Integration by Parts (IBP)</vt:lpstr>
      <vt:lpstr>Steps to Integration by Parts</vt:lpstr>
      <vt:lpstr>Example 1</vt:lpstr>
      <vt:lpstr>Example 1- Double Check</vt:lpstr>
      <vt:lpstr>Board Work</vt:lpstr>
      <vt:lpstr>Backups</vt:lpstr>
      <vt:lpstr>Board Work</vt:lpstr>
      <vt:lpstr>Review</vt:lpstr>
      <vt:lpstr>Integral Table</vt:lpstr>
      <vt:lpstr>Board Work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Walchko Kevin J MAJ USAF USAFA CW/CWT</cp:lastModifiedBy>
  <cp:revision>226</cp:revision>
  <cp:lastPrinted>2014-09-17T22:08:17Z</cp:lastPrinted>
  <dcterms:created xsi:type="dcterms:W3CDTF">2012-07-23T15:58:59Z</dcterms:created>
  <dcterms:modified xsi:type="dcterms:W3CDTF">2015-02-06T20:51:06Z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873a2c0e-a062-443f-ae69-af40b8a05dc5</vt:lpwstr>
  </property>
</Properties>
</file>