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sldIdLst>
    <p:sldId id="348" r:id="rId6"/>
    <p:sldId id="346" r:id="rId7"/>
    <p:sldId id="319" r:id="rId8"/>
    <p:sldId id="347" r:id="rId9"/>
    <p:sldId id="325" r:id="rId10"/>
    <p:sldId id="335" r:id="rId11"/>
    <p:sldId id="336" r:id="rId12"/>
    <p:sldId id="329" r:id="rId13"/>
    <p:sldId id="3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71717" autoAdjust="0"/>
  </p:normalViewPr>
  <p:slideViewPr>
    <p:cSldViewPr>
      <p:cViewPr>
        <p:scale>
          <a:sx n="66" d="100"/>
          <a:sy n="66" d="100"/>
        </p:scale>
        <p:origin x="-112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7.4,</a:t>
            </a:r>
            <a:r>
              <a:rPr lang="en-US" baseline="0" dirty="0" smtClean="0"/>
              <a:t> p484 example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Plot</a:t>
            </a:r>
          </a:p>
          <a:p>
            <a:r>
              <a:rPr lang="en-US" dirty="0" smtClean="0"/>
              <a:t>(x+5)/((x-1)(x+2))</a:t>
            </a:r>
          </a:p>
          <a:p>
            <a:r>
              <a:rPr lang="en-US" dirty="0" smtClean="0"/>
              <a:t>2/(x-1)-1/(x+2)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4, p 488					(10x-2x^2)/((x-1)^2(x+3))</a:t>
                </a:r>
              </a:p>
              <a:p>
                <a:r>
                  <a:rPr lang="en-US" dirty="0" smtClean="0"/>
                  <a:t>						1/(x-1)+2/(x-1)^2-3/(x+3)</a:t>
                </a:r>
              </a:p>
              <a:p>
                <a:r>
                  <a:rPr lang="en-US" dirty="0" smtClean="0"/>
                  <a:t>Add: 4B = 8</a:t>
                </a:r>
              </a:p>
              <a:p>
                <a:r>
                  <a:rPr lang="en-US" dirty="0" smtClean="0"/>
                  <a:t>	B = 2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−2(</m:t>
                    </m:r>
                    <m:r>
                      <a:rPr lang="en-US" sz="1200" b="0" i="1" smtClean="0">
                        <a:latin typeface="Cambria Math"/>
                      </a:rPr>
                      <m:t>𝐴</m:t>
                    </m:r>
                    <m:r>
                      <a:rPr lang="en-US" sz="1200" b="0" i="1" smtClean="0">
                        <a:latin typeface="Cambria Math"/>
                      </a:rPr>
                      <m:t>      +      </m:t>
                    </m:r>
                    <m:r>
                      <a:rPr lang="en-US" sz="1200" b="0" i="1" smtClean="0">
                        <a:latin typeface="Cambria Math"/>
                      </a:rPr>
                      <m:t>𝐶</m:t>
                    </m:r>
                    <m:r>
                      <a:rPr lang="en-US" sz="1200" b="0" i="1" smtClean="0">
                        <a:latin typeface="Cambria Math"/>
                      </a:rPr>
                      <m:t>=−2</m:t>
                    </m:r>
                  </m:oMath>
                </a14:m>
                <a:r>
                  <a:rPr lang="en-US" sz="1200" b="0" dirty="0" smtClean="0"/>
                  <a:t>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u="sng" dirty="0" smtClean="0"/>
                  <a:t>(</a:t>
                </a:r>
                <a14:m>
                  <m:oMath xmlns:m="http://schemas.openxmlformats.org/officeDocument/2006/math">
                    <m:r>
                      <a:rPr lang="en-US" sz="1200" b="0" i="1" u="sng" smtClean="0">
                        <a:latin typeface="Cambria Math"/>
                      </a:rPr>
                      <m:t>2</m:t>
                    </m:r>
                    <m:r>
                      <a:rPr lang="en-US" sz="1200" b="0" i="1" u="sng" smtClean="0">
                        <a:latin typeface="Cambria Math"/>
                      </a:rPr>
                      <m:t>𝐴</m:t>
                    </m:r>
                    <m:r>
                      <a:rPr lang="en-US" sz="1200" b="0" i="1" u="sng" smtClean="0">
                        <a:latin typeface="Cambria Math"/>
                      </a:rPr>
                      <m:t>+(2)−2</m:t>
                    </m:r>
                    <m:r>
                      <a:rPr lang="en-US" sz="1200" b="0" i="1" u="sng" smtClean="0">
                        <a:latin typeface="Cambria Math"/>
                      </a:rPr>
                      <m:t>𝐶</m:t>
                    </m:r>
                    <m:r>
                      <a:rPr lang="en-US" sz="1200" b="0" i="1" u="sng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sz="1200" b="0" u="sng" dirty="0" smtClean="0"/>
                  <a:t>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u="none" dirty="0" smtClean="0"/>
                  <a:t>0A</a:t>
                </a:r>
                <a:r>
                  <a:rPr lang="en-US" sz="1200" b="1" u="none" baseline="0" dirty="0" smtClean="0"/>
                  <a:t> + 2 – 4C = 14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u="none" baseline="0" dirty="0" smtClean="0"/>
                  <a:t>	C = -3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1" i="0" u="none" baseline="0" dirty="0" smtClean="0"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</a:rPr>
                      <m:t>(</m:t>
                    </m:r>
                    <m:r>
                      <a:rPr lang="en-US" sz="1200" b="0" i="1" smtClean="0">
                        <a:latin typeface="Cambria Math"/>
                      </a:rPr>
                      <m:t>𝐴</m:t>
                    </m:r>
                    <m:r>
                      <a:rPr lang="en-US" sz="1200" b="0" i="1" smtClean="0">
                        <a:latin typeface="Cambria Math"/>
                      </a:rPr>
                      <m:t>      +      (−3)=−2)</m:t>
                    </m:r>
                  </m:oMath>
                </a14:m>
                <a:r>
                  <a:rPr lang="en-US" sz="1200" b="0" dirty="0" smtClean="0"/>
                  <a:t>, A = 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1" u="none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4, p 488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Add: 4B = 8</a:t>
                </a:r>
              </a:p>
              <a:p>
                <a:r>
                  <a:rPr lang="en-US" dirty="0" smtClean="0"/>
                  <a:t>	B = 2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smtClean="0">
                    <a:latin typeface="Cambria Math"/>
                  </a:rPr>
                  <a:t>−2(𝐴      +      𝐶=−2</a:t>
                </a:r>
                <a:r>
                  <a:rPr lang="en-US" sz="1200" b="0" dirty="0" smtClean="0"/>
                  <a:t>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u="sng" dirty="0" smtClean="0"/>
                  <a:t>(</a:t>
                </a:r>
                <a:r>
                  <a:rPr lang="en-US" sz="1200" b="0" i="0" u="sng" smtClean="0">
                    <a:latin typeface="Cambria Math"/>
                  </a:rPr>
                  <a:t>2𝐴+(2)−2𝐶=10</a:t>
                </a:r>
                <a:r>
                  <a:rPr lang="en-US" sz="1200" b="0" u="sng" dirty="0" smtClean="0"/>
                  <a:t>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u="none" dirty="0" smtClean="0"/>
                  <a:t>0A</a:t>
                </a:r>
                <a:r>
                  <a:rPr lang="en-US" sz="1200" b="1" u="none" baseline="0" dirty="0" smtClean="0"/>
                  <a:t> + 2 – 4C = 14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u="none" baseline="0" dirty="0" smtClean="0"/>
                  <a:t>	C = -3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1" i="0" u="none" baseline="0" dirty="0" smtClean="0">
                  <a:latin typeface="+mn-lt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smtClean="0">
                    <a:latin typeface="Cambria Math"/>
                  </a:rPr>
                  <a:t>(𝐴      +      (−3)=−2)</a:t>
                </a:r>
                <a:r>
                  <a:rPr lang="en-US" sz="1200" b="0" dirty="0" smtClean="0"/>
                  <a:t>, A = 1</a:t>
                </a:r>
                <a:endParaRPr lang="en-US" sz="12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1" u="none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 (A      +     C = 2)</a:t>
            </a:r>
          </a:p>
          <a:p>
            <a:r>
              <a:rPr lang="en-US" u="sng" dirty="0" smtClean="0"/>
              <a:t>- (</a:t>
            </a:r>
            <a:r>
              <a:rPr lang="en-US" u="sng" baseline="0" dirty="0" smtClean="0"/>
              <a:t>       2B  + C = -1)</a:t>
            </a:r>
          </a:p>
          <a:p>
            <a:r>
              <a:rPr lang="en-US" u="none" baseline="0" dirty="0" smtClean="0"/>
              <a:t>   </a:t>
            </a:r>
            <a:r>
              <a:rPr lang="en-US" b="1" u="none" baseline="0" dirty="0" smtClean="0"/>
              <a:t>A + 2B          = 3</a:t>
            </a:r>
          </a:p>
          <a:p>
            <a:endParaRPr lang="en-US" b="1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baseline="0" dirty="0" smtClean="0"/>
              <a:t>  2(A   +  2B    =   3)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sng" baseline="0" dirty="0" smtClean="0"/>
              <a:t>  (-2A  +   B     = -1)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baseline="0" dirty="0" smtClean="0"/>
              <a:t>              5B     =  5	B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baseline="0" dirty="0" smtClean="0"/>
              <a:t>   A + 2B          = 3	</a:t>
            </a:r>
            <a:r>
              <a:rPr lang="en-US" b="1" u="none" baseline="0" dirty="0" smtClean="0"/>
              <a:t>A =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A   +   C        = 2	</a:t>
            </a:r>
            <a:r>
              <a:rPr lang="en-US" b="1" baseline="0" dirty="0" smtClean="0"/>
              <a:t>C = 1</a:t>
            </a:r>
            <a:endParaRPr lang="en-US" b="1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non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none" baseline="0" dirty="0" smtClean="0"/>
          </a:p>
          <a:p>
            <a:endParaRPr lang="en-US" b="1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8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000000"/>
                </a:solidFill>
              </a:rPr>
              <a:t>/58</a:t>
            </a:r>
          </a:p>
        </p:txBody>
      </p:sp>
    </p:spTree>
    <p:extLst>
      <p:ext uri="{BB962C8B-B14F-4D97-AF65-F5344CB8AC3E}">
        <p14:creationId xmlns:p14="http://schemas.microsoft.com/office/powerpoint/2010/main" val="22951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 userDrawn="1"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221.png"/><Relationship Id="rId3" Type="http://schemas.openxmlformats.org/officeDocument/2006/relationships/image" Target="../media/image86.png"/><Relationship Id="rId7" Type="http://schemas.openxmlformats.org/officeDocument/2006/relationships/image" Target="../media/image16.png"/><Relationship Id="rId12" Type="http://schemas.openxmlformats.org/officeDocument/2006/relationships/image" Target="../media/image21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2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3.png"/><Relationship Id="rId9" Type="http://schemas.openxmlformats.org/officeDocument/2006/relationships/image" Target="../media/image1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0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0.png"/><Relationship Id="rId10" Type="http://schemas.openxmlformats.org/officeDocument/2006/relationships/image" Target="../media/image29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evin.Walchko\Downloads\Musc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99" y="-19050"/>
            <a:ext cx="9220199" cy="6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What went wrong:</a:t>
                </a:r>
              </a:p>
              <a:p>
                <a:pPr lvl="1"/>
                <a:r>
                  <a:rPr lang="en-US" dirty="0" smtClean="0"/>
                  <a:t>Didn’t read directions:</a:t>
                </a:r>
              </a:p>
              <a:p>
                <a:pPr lvl="2"/>
                <a:r>
                  <a:rPr lang="en-US" dirty="0" smtClean="0"/>
                  <a:t>What method are you using?</a:t>
                </a:r>
              </a:p>
              <a:p>
                <a:pPr lvl="2"/>
                <a:r>
                  <a:rPr lang="en-US" dirty="0" smtClean="0"/>
                  <a:t>Label axes</a:t>
                </a:r>
              </a:p>
              <a:p>
                <a:pPr lvl="1"/>
                <a:r>
                  <a:rPr lang="en-US" dirty="0" smtClean="0"/>
                  <a:t>Communication</a:t>
                </a:r>
              </a:p>
              <a:p>
                <a:pPr lvl="2"/>
                <a:r>
                  <a:rPr lang="en-US" dirty="0" smtClean="0"/>
                  <a:t>Lay problem out like I did in class:</a:t>
                </a:r>
              </a:p>
              <a:p>
                <a:pPr lvl="3"/>
                <a:r>
                  <a:rPr lang="en-US" dirty="0" smtClean="0"/>
                  <a:t>Area = …</a:t>
                </a:r>
              </a:p>
              <a:p>
                <a:pPr lvl="3"/>
                <a:r>
                  <a:rPr lang="en-US" dirty="0" smtClean="0"/>
                  <a:t>Disk Volume=…</a:t>
                </a:r>
              </a:p>
              <a:p>
                <a:pPr lvl="3"/>
                <a:r>
                  <a:rPr lang="en-US" dirty="0" smtClean="0"/>
                  <a:t>Clearly walk the grader through your thought process</a:t>
                </a:r>
              </a:p>
              <a:p>
                <a:pPr lvl="2"/>
                <a:r>
                  <a:rPr lang="en-US" dirty="0" smtClean="0"/>
                  <a:t>Write coherently so the grader can understand</a:t>
                </a:r>
              </a:p>
              <a:p>
                <a:pPr lvl="2"/>
                <a:r>
                  <a:rPr lang="en-US" dirty="0" smtClean="0"/>
                  <a:t>Label integration correctly with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dirty="0" smtClean="0"/>
                  <a:t> and dx or </a:t>
                </a:r>
                <a:r>
                  <a:rPr lang="en-US" dirty="0" err="1" smtClean="0"/>
                  <a:t>dy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Different instructors graded the GR, need to maintain high standards … I know you can do it!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283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8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13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Objectives:</a:t>
            </a:r>
          </a:p>
          <a:p>
            <a:r>
              <a:rPr lang="en-US" sz="2000" dirty="0"/>
              <a:t>Understand that Integration by Parts (IBP) is derived from reversing product rule derivatives	</a:t>
            </a:r>
          </a:p>
          <a:p>
            <a:r>
              <a:rPr lang="en-US" sz="2000" dirty="0"/>
              <a:t>Recognize when IBP is an appropriate for evaluating an integral 	</a:t>
            </a:r>
          </a:p>
          <a:p>
            <a:r>
              <a:rPr lang="en-US" sz="2000" dirty="0"/>
              <a:t>Evaluate a given integral using IBP	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81591"/>
              </p:ext>
            </p:extLst>
          </p:nvPr>
        </p:nvGraphicFramePr>
        <p:xfrm>
          <a:off x="1524000" y="1371600"/>
          <a:ext cx="6324600" cy="195834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Integration</a:t>
                      </a:r>
                      <a:r>
                        <a:rPr lang="en-US" sz="20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by Parts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7.1</a:t>
                      </a:r>
                      <a:endParaRPr lang="en-US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Integration of Rational Functions by Partial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Fractions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7.4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Improper Integrals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7.8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20374" y="2209800"/>
            <a:ext cx="6324600" cy="685800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numerator is a higher degree polynomial, then divide the numerator by the denominator:</a:t>
            </a:r>
            <a:endParaRPr lang="en-US" dirty="0"/>
          </a:p>
        </p:txBody>
      </p:sp>
      <p:pic>
        <p:nvPicPr>
          <p:cNvPr id="4" name="Picture 3" descr="Picture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419" y="3605212"/>
            <a:ext cx="5367337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4799012"/>
            <a:ext cx="4405312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57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Break fractions up into simpler pieces for integration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 at the following cases:</a:t>
            </a:r>
          </a:p>
          <a:p>
            <a:pPr lvl="1"/>
            <a:r>
              <a:rPr lang="en-US" dirty="0" smtClean="0"/>
              <a:t>Case 1: no repeated roots</a:t>
            </a:r>
          </a:p>
          <a:p>
            <a:pPr lvl="1"/>
            <a:r>
              <a:rPr lang="en-US" dirty="0" smtClean="0"/>
              <a:t>Case 2: repeated roots</a:t>
            </a:r>
          </a:p>
          <a:p>
            <a:pPr lvl="1"/>
            <a:r>
              <a:rPr lang="en-US" dirty="0" smtClean="0"/>
              <a:t>Case 3: irreducible quadratic factors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48821" y="3505200"/>
                <a:ext cx="4034118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i="1">
                          <a:latin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821" y="3505200"/>
                <a:ext cx="403411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2383396"/>
                <a:ext cx="199727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83396"/>
                <a:ext cx="1997278" cy="899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10200" y="2362200"/>
                <a:ext cx="287828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362200"/>
                <a:ext cx="2878288" cy="8996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33197" y="2362200"/>
                <a:ext cx="270080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−1)(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+2)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97" y="2362200"/>
                <a:ext cx="2700803" cy="8996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0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Partial Fractions (Case I)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31659" y="1371600"/>
                <a:ext cx="228261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−7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+10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9" y="1371600"/>
                <a:ext cx="2282613" cy="899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00800" y="1447800"/>
                <a:ext cx="2646598" cy="563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[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−5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447800"/>
                <a:ext cx="2646598" cy="56303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15000" y="2133600"/>
                <a:ext cx="3352800" cy="109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−2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−5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133600"/>
                <a:ext cx="3352800" cy="10958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81400" y="2971800"/>
                <a:ext cx="2808141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−5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−2)</m:t>
                          </m:r>
                        </m:num>
                        <m:den>
                          <m:r>
                            <a:rPr lang="en-US" sz="2000" b="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>
                              <a:latin typeface="Cambria Math"/>
                            </a:rPr>
                            <m:t>−2)(</m:t>
                          </m:r>
                          <m:r>
                            <a:rPr lang="en-US" sz="2000" b="0" i="1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>
                              <a:latin typeface="Cambria Math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971800"/>
                <a:ext cx="2808141" cy="7442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00200" y="3810000"/>
                <a:ext cx="275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 =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−2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810000"/>
                <a:ext cx="275351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2434" y="4343400"/>
                <a:ext cx="4234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=2,  1 =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(2−2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4" y="4343400"/>
                <a:ext cx="42343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39676" y="4653997"/>
                <a:ext cx="102688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76" y="4653997"/>
                <a:ext cx="1026884" cy="6127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9036" y="5305455"/>
                <a:ext cx="4234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=5,  1 =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(5−2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6" y="5305455"/>
                <a:ext cx="42343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89519" y="5690333"/>
                <a:ext cx="82567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19" y="5690333"/>
                <a:ext cx="825675" cy="6127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3797" y="1371600"/>
                <a:ext cx="270080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−2)(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−5)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797" y="1371600"/>
                <a:ext cx="2700803" cy="89967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52600" y="2987032"/>
                <a:ext cx="1998432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987032"/>
                <a:ext cx="1998432" cy="67056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774" y="2943558"/>
                <a:ext cx="1854226" cy="714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" y="2943558"/>
                <a:ext cx="1854226" cy="71404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505200" y="2133600"/>
            <a:ext cx="5542198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0.23784 0.1122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560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3" grpId="0"/>
      <p:bldP spid="5" grpId="0"/>
      <p:bldP spid="26" grpId="0"/>
      <p:bldP spid="8" grpId="0"/>
      <p:bldP spid="27" grpId="0"/>
      <p:bldP spid="28" grpId="0"/>
      <p:bldP spid="29" grpId="0"/>
      <p:bldP spid="30" grpId="0"/>
      <p:bldP spid="31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Repeated Linear Factors (Case II)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5200" y="1676400"/>
                <a:ext cx="2614242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+3)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676400"/>
                <a:ext cx="2614242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2743200"/>
                <a:ext cx="545373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10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+3)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743200"/>
                <a:ext cx="5453737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57066" y="3733800"/>
                <a:ext cx="61834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10</m:t>
                      </m:r>
                      <m:r>
                        <a:rPr lang="en-US" sz="2000" i="1" smtClean="0">
                          <a:latin typeface="Cambria Math"/>
                        </a:rPr>
                        <m:t>𝑥</m:t>
                      </m:r>
                      <m:r>
                        <a:rPr lang="en-US" sz="2000" i="1" smtClean="0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66" y="3733800"/>
                <a:ext cx="6183488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3762" y="5095725"/>
                <a:ext cx="22198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      +      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762" y="5095725"/>
                <a:ext cx="2219838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16930" y="5443537"/>
                <a:ext cx="2263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−2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=10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930" y="5443537"/>
                <a:ext cx="226376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42290" y="5848290"/>
                <a:ext cx="2313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−3</m:t>
                      </m:r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+3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b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290" y="5848290"/>
                <a:ext cx="231345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505200" y="5095724"/>
            <a:ext cx="2614242" cy="1228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2000" y="4267200"/>
                <a:ext cx="7199600" cy="42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10</m:t>
                      </m:r>
                      <m:r>
                        <a:rPr lang="en-US" sz="2000" i="1" smtClean="0">
                          <a:latin typeface="Cambria Math"/>
                        </a:rPr>
                        <m:t>𝑥</m:t>
                      </m:r>
                      <m:r>
                        <a:rPr lang="en-US" sz="2000" i="1" smtClean="0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)+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(−3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+3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  <m:sup/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67200"/>
                <a:ext cx="7199600" cy="426463"/>
              </a:xfrm>
              <a:prstGeom prst="rect">
                <a:avLst/>
              </a:prstGeom>
              <a:blipFill rotWithShape="1"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13646" y="5048070"/>
                <a:ext cx="9571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 =1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46" y="5048070"/>
                <a:ext cx="957120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29400" y="5848290"/>
                <a:ext cx="1131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 =−3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848290"/>
                <a:ext cx="1131913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23048" y="5429100"/>
                <a:ext cx="973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 =2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48" y="5429100"/>
                <a:ext cx="973152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629400" y="5076525"/>
            <a:ext cx="1131913" cy="1228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20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Irreducible Quadratic Factor (Case III)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57600" y="1447800"/>
                <a:ext cx="2563138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+1)(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−2)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47800"/>
                <a:ext cx="2563138" cy="899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2163" y="2743200"/>
                <a:ext cx="4354012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+1)(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−2)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𝐴𝑥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63" y="2743200"/>
                <a:ext cx="4354012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1164" y="4038600"/>
                <a:ext cx="50960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−1=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64" y="4038600"/>
                <a:ext cx="509601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0" y="5105400"/>
                <a:ext cx="15828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 + 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105400"/>
                <a:ext cx="158281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37950" y="5427583"/>
                <a:ext cx="1777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−2</m:t>
                      </m:r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50" y="5427583"/>
                <a:ext cx="177705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90533" y="5827693"/>
                <a:ext cx="17000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−2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33" y="5827693"/>
                <a:ext cx="170001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37950" y="5105400"/>
            <a:ext cx="177705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99004" y="4526536"/>
                <a:ext cx="5944896" cy="42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−1=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)+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latin typeface="Cambria Math"/>
                            </a:rPr>
                            <m:t>−2</m:t>
                          </m:r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  <m:r>
                            <a:rPr lang="en-US" sz="2000" i="1">
                              <a:latin typeface="Cambria Math"/>
                            </a:rPr>
                            <m:t>−2</m:t>
                          </m:r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  <m:sup/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04" y="4526536"/>
                <a:ext cx="5944896" cy="426463"/>
              </a:xfrm>
              <a:prstGeom prst="rect">
                <a:avLst/>
              </a:prstGeom>
              <a:blipFill rotWithShape="1">
                <a:blip r:embed="rId9"/>
                <a:stretch>
                  <a:fillRect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13646" y="5048070"/>
                <a:ext cx="9571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 =1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46" y="5048070"/>
                <a:ext cx="957120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29400" y="5848290"/>
                <a:ext cx="1051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 =1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848290"/>
                <a:ext cx="1051763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23048" y="5429100"/>
                <a:ext cx="973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 =1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48" y="5429100"/>
                <a:ext cx="973152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629400" y="5076525"/>
            <a:ext cx="1131913" cy="1228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WNAA5TKYMJS6-322-26</_dlc_DocId>
    <_dlc_DocIdUrl xmlns="e1f6cb1f-7c95-4a72-8369-b6b5464bd620">
      <Url>https://eis.usafa.edu/academics/math/DFMS_Course_Sites/Fall_2014_Courses/Math_152/_layouts/DocIdRedir.aspx?ID=WNAA5TKYMJS6-322-26</Url>
      <Description>WNAA5TKYMJS6-322-26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http://schemas.microsoft.com/office/infopath/2007/PartnerControls"/>
    <ds:schemaRef ds:uri="e1f6cb1f-7c95-4a72-8369-b6b5464bd620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C789BD-A393-4324-82E2-B94FA6F26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9F4362F-6F21-4B8D-8933-65700BAD325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19070</TotalTime>
  <Words>828</Words>
  <Application>Microsoft Office PowerPoint</Application>
  <PresentationFormat>On-screen Show (4:3)</PresentationFormat>
  <Paragraphs>114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GR</vt:lpstr>
      <vt:lpstr>Math 152 – Lesson 13 </vt:lpstr>
      <vt:lpstr>Proper Function</vt:lpstr>
      <vt:lpstr>Partial Fractions</vt:lpstr>
      <vt:lpstr>Partial Fractions (Case I)</vt:lpstr>
      <vt:lpstr>Repeated Linear Factors (Case II)</vt:lpstr>
      <vt:lpstr>Irreducible Quadratic Factor (Case III)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250</cp:revision>
  <cp:lastPrinted>2014-09-19T21:40:54Z</cp:lastPrinted>
  <dcterms:created xsi:type="dcterms:W3CDTF">2012-07-23T15:58:59Z</dcterms:created>
  <dcterms:modified xsi:type="dcterms:W3CDTF">2015-02-10T19:30:17Z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16c535d4-48c5-4a5d-adbd-1ff58f068ba3</vt:lpwstr>
  </property>
</Properties>
</file>