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2"/>
  </p:notesMasterIdLst>
  <p:sldIdLst>
    <p:sldId id="319" r:id="rId6"/>
    <p:sldId id="357" r:id="rId7"/>
    <p:sldId id="370" r:id="rId8"/>
    <p:sldId id="369" r:id="rId9"/>
    <p:sldId id="368" r:id="rId10"/>
    <p:sldId id="367" r:id="rId11"/>
    <p:sldId id="365" r:id="rId12"/>
    <p:sldId id="366" r:id="rId13"/>
    <p:sldId id="363" r:id="rId14"/>
    <p:sldId id="371" r:id="rId15"/>
    <p:sldId id="364" r:id="rId16"/>
    <p:sldId id="362" r:id="rId17"/>
    <p:sldId id="359" r:id="rId18"/>
    <p:sldId id="360" r:id="rId19"/>
    <p:sldId id="356" r:id="rId20"/>
    <p:sldId id="340" r:id="rId2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86006" autoAdjust="0"/>
  </p:normalViewPr>
  <p:slideViewPr>
    <p:cSldViewPr>
      <p:cViewPr>
        <p:scale>
          <a:sx n="75" d="100"/>
          <a:sy n="75" d="100"/>
        </p:scale>
        <p:origin x="-858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Previously looked at integrals over</a:t>
            </a:r>
            <a:r>
              <a:rPr lang="en-US" baseline="0" dirty="0" smtClean="0"/>
              <a:t> a finite interval of a function that did not have an infinite discontinuity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IMPROPER integral:</a:t>
            </a:r>
          </a:p>
          <a:p>
            <a:pPr marL="231115" indent="-231115">
              <a:buAutoNum type="alphaLcParenR"/>
            </a:pPr>
            <a:r>
              <a:rPr lang="en-US" baseline="0" dirty="0" smtClean="0"/>
              <a:t>Interval is infinite, or</a:t>
            </a:r>
          </a:p>
          <a:p>
            <a:pPr marL="231115" indent="-231115">
              <a:buAutoNum type="alphaLcParenR"/>
            </a:pPr>
            <a:r>
              <a:rPr lang="en-US" baseline="0" dirty="0" smtClean="0"/>
              <a:t>Has an infinite discontinuity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1115" indent="-231115">
              <a:buAutoNum type="arabicParenR"/>
            </a:pPr>
            <a:r>
              <a:rPr lang="en-US" dirty="0" smtClean="0"/>
              <a:t>Proper </a:t>
            </a:r>
          </a:p>
          <a:p>
            <a:pPr marL="231115" indent="-231115">
              <a:buAutoNum type="arabicParenR"/>
            </a:pPr>
            <a:r>
              <a:rPr lang="en-US" dirty="0" smtClean="0"/>
              <a:t>Infinite Discontinuity</a:t>
            </a:r>
            <a:r>
              <a:rPr lang="en-US" baseline="0" dirty="0" smtClean="0"/>
              <a:t> </a:t>
            </a:r>
            <a:r>
              <a:rPr lang="en-US" dirty="0" smtClean="0"/>
              <a:t>@ pi/2 </a:t>
            </a:r>
          </a:p>
          <a:p>
            <a:pPr marL="231115" indent="-231115">
              <a:buAutoNum type="arabicParenR"/>
            </a:pPr>
            <a:r>
              <a:rPr lang="en-US" dirty="0" smtClean="0"/>
              <a:t>Infinite Discontinuity @ -1</a:t>
            </a:r>
          </a:p>
          <a:p>
            <a:pPr marL="231115" indent="-231115">
              <a:buAutoNum type="arabicParenR"/>
            </a:pPr>
            <a:r>
              <a:rPr lang="en-US" dirty="0" smtClean="0"/>
              <a:t>Infinite</a:t>
            </a:r>
            <a:r>
              <a:rPr lang="en-US" baseline="0" dirty="0" smtClean="0"/>
              <a:t> limit of integration</a:t>
            </a:r>
          </a:p>
          <a:p>
            <a:pPr marL="231115" indent="-231115">
              <a:buAutoNum type="arabicParenR"/>
            </a:pPr>
            <a:endParaRPr lang="en-US" baseline="0" dirty="0" smtClean="0"/>
          </a:p>
          <a:p>
            <a:pPr marL="231115" indent="-231115" defTabSz="924458">
              <a:buFontTx/>
              <a:buAutoNum type="arabicParenR"/>
              <a:defRPr/>
            </a:pPr>
            <a:r>
              <a:rPr lang="en-US" baseline="0" dirty="0" smtClean="0"/>
              <a:t>(7.8, #7)  Type-I: infinite limit of integration, divergent (7.8, #7)</a:t>
            </a:r>
          </a:p>
          <a:p>
            <a:pPr marL="231115" indent="-231115">
              <a:buAutoNum type="arabicParenR"/>
            </a:pPr>
            <a:r>
              <a:rPr lang="en-US" baseline="0" dirty="0" smtClean="0"/>
              <a:t>(7,8 #18) Type-I: infinite limit of integration (note (v-1)(v+3) = 0 @ v=1 &amp; v=3…but outside limits of integration. 	= Ln(5)/4</a:t>
            </a:r>
          </a:p>
          <a:p>
            <a:pPr marL="231115" indent="-231115">
              <a:buAutoNum type="arabicParenR"/>
            </a:pPr>
            <a:r>
              <a:rPr lang="en-US" baseline="0" dirty="0" smtClean="0"/>
              <a:t>Type-II: at x = 3. 	= 2</a:t>
            </a:r>
          </a:p>
          <a:p>
            <a:pPr marL="231115" indent="-231115">
              <a:buAutoNum type="arabicParenR"/>
            </a:pPr>
            <a:r>
              <a:rPr lang="en-US" baseline="0" dirty="0" smtClean="0"/>
              <a:t>5</a:t>
            </a:r>
          </a:p>
          <a:p>
            <a:pPr marL="231115" indent="-231115">
              <a:buAutoNum type="arabicParenR"/>
            </a:pPr>
            <a:r>
              <a:rPr lang="en-US" baseline="0" dirty="0" smtClean="0"/>
              <a:t>Ln(2)</a:t>
            </a:r>
          </a:p>
          <a:p>
            <a:pPr marL="231115" indent="-231115">
              <a:buAutoNum type="arabicParenR"/>
            </a:pPr>
            <a:endParaRPr lang="en-US" dirty="0" smtClean="0"/>
          </a:p>
          <a:p>
            <a:pPr marL="231115" indent="-231115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6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4.wmf"/><Relationship Id="rId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wmf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14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6971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Objectives:</a:t>
            </a:r>
          </a:p>
          <a:p>
            <a:r>
              <a:rPr lang="en-US" sz="2400" dirty="0"/>
              <a:t>Determine if an integral is improper (Type I or II)	</a:t>
            </a:r>
          </a:p>
          <a:p>
            <a:r>
              <a:rPr lang="en-US" sz="2400" dirty="0"/>
              <a:t>Evaluate an improper integral as a limit of proper </a:t>
            </a:r>
            <a:r>
              <a:rPr lang="en-US" sz="2400" dirty="0" smtClean="0"/>
              <a:t>integrals</a:t>
            </a:r>
            <a:endParaRPr lang="en-US" sz="2400" dirty="0"/>
          </a:p>
          <a:p>
            <a:r>
              <a:rPr lang="en-US" sz="2400" dirty="0"/>
              <a:t>Determine convergence of an improper integral		</a:t>
            </a:r>
          </a:p>
          <a:p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516164"/>
              </p:ext>
            </p:extLst>
          </p:nvPr>
        </p:nvGraphicFramePr>
        <p:xfrm>
          <a:off x="1447800" y="1459230"/>
          <a:ext cx="6324600" cy="195834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Integration of Rational Functions by Partial</a:t>
                      </a:r>
                      <a:r>
                        <a:rPr lang="en-US" sz="2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Fractions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7.4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Improper Integrals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7.8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15/16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Work/Ave Value of a Function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6.4/6.5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494974" y="2526030"/>
            <a:ext cx="6248400" cy="533400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2: Discontinuous Integrals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350396"/>
            <a:ext cx="7315200" cy="489800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E45C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4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2: Discontinuous Integrals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Since the infinite discontinuity occurs at the left endpoint of [2, 5], we use part (b) of Definition 3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16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given improper integral is </a:t>
            </a:r>
            <a:r>
              <a:rPr lang="en-US" sz="2400" dirty="0" smtClean="0"/>
              <a:t>convergent</a:t>
            </a:r>
            <a:endParaRPr lang="en-US" sz="2400" dirty="0"/>
          </a:p>
        </p:txBody>
      </p:sp>
      <p:pic>
        <p:nvPicPr>
          <p:cNvPr id="158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2997200"/>
            <a:ext cx="2468563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806825"/>
            <a:ext cx="333692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4564063"/>
            <a:ext cx="11239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3403600"/>
            <a:ext cx="2770187" cy="170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65350"/>
            <a:ext cx="412273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49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Comparison </a:t>
            </a:r>
            <a:r>
              <a:rPr lang="en-US" sz="3400" dirty="0"/>
              <a:t>Test for Improper Integrals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62088"/>
            <a:ext cx="8226425" cy="4710112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Another way to determine convergence/divergence is the comparison test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area under the top curve </a:t>
            </a:r>
            <a:r>
              <a:rPr lang="en-US" i="1" dirty="0" smtClean="0"/>
              <a:t>f</a:t>
            </a:r>
            <a:r>
              <a:rPr lang="en-US" sz="400" dirty="0" smtClean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finite, then so is the area under the bottom curve </a:t>
            </a:r>
            <a:r>
              <a:rPr lang="en-US" i="1" dirty="0" smtClean="0"/>
              <a:t>g</a:t>
            </a:r>
            <a:r>
              <a:rPr lang="en-US" sz="400" dirty="0" smtClean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). </a:t>
            </a:r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2438400"/>
            <a:ext cx="3916362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4243388" y="4876800"/>
            <a:ext cx="8620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12</a:t>
            </a:r>
          </a:p>
        </p:txBody>
      </p:sp>
    </p:spTree>
    <p:extLst>
      <p:ext uri="{BB962C8B-B14F-4D97-AF65-F5344CB8AC3E}">
        <p14:creationId xmlns:p14="http://schemas.microsoft.com/office/powerpoint/2010/main" val="19815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Test</a:t>
            </a:r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3352800"/>
          </a:xfrm>
          <a:noFill/>
        </p:spPr>
        <p:txBody>
          <a:bodyPr>
            <a:normAutofit/>
          </a:bodyPr>
          <a:lstStyle/>
          <a:p>
            <a:endParaRPr lang="en-US" sz="400" dirty="0"/>
          </a:p>
          <a:p>
            <a:r>
              <a:rPr lang="en-US" dirty="0"/>
              <a:t>Show that                </a:t>
            </a:r>
            <a:r>
              <a:rPr lang="en-US" dirty="0" smtClean="0"/>
              <a:t>   is </a:t>
            </a:r>
            <a:r>
              <a:rPr lang="en-US" dirty="0"/>
              <a:t>convergent.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ADEF"/>
                </a:solidFill>
              </a:rPr>
              <a:t>Solution:</a:t>
            </a:r>
          </a:p>
          <a:p>
            <a:r>
              <a:rPr lang="en-US" dirty="0"/>
              <a:t>We can’t evaluate the integral </a:t>
            </a:r>
            <a:r>
              <a:rPr lang="en-US" dirty="0" smtClean="0"/>
              <a:t>directly and need to find an equation that encapsulates it</a:t>
            </a:r>
            <a:endParaRPr lang="en-US" dirty="0"/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398587"/>
            <a:ext cx="1289050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01814"/>
            <a:ext cx="5638800" cy="86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747" y="4330886"/>
            <a:ext cx="2786853" cy="184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7277100" y="5136428"/>
            <a:ext cx="0" cy="730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80041" y="5867400"/>
            <a:ext cx="119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[0,1]</a:t>
            </a:r>
          </a:p>
          <a:p>
            <a:r>
              <a:rPr lang="en-US" dirty="0" smtClean="0"/>
              <a:t>Finite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6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2000250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Now switch to the larger integral,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30000" dirty="0" smtClean="0">
                <a:sym typeface="Symbol" pitchFamily="18" charset="2"/>
              </a:rPr>
              <a:t>–</a:t>
            </a:r>
            <a:r>
              <a:rPr lang="en-US" i="1" baseline="30000" dirty="0" smtClean="0">
                <a:sym typeface="Symbol" pitchFamily="18" charset="2"/>
              </a:rPr>
              <a:t>x</a:t>
            </a:r>
            <a:r>
              <a:rPr lang="en-US" dirty="0" smtClean="0"/>
              <a:t>, and evaluate it instead:</a:t>
            </a:r>
            <a:endParaRPr lang="en-US" sz="800" dirty="0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Test</a:t>
            </a:r>
          </a:p>
        </p:txBody>
      </p:sp>
      <p:pic>
        <p:nvPicPr>
          <p:cNvPr id="1658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5" y="2764631"/>
            <a:ext cx="42672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6271418" y="5691981"/>
            <a:ext cx="862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Figure 13</a:t>
            </a:r>
          </a:p>
        </p:txBody>
      </p:sp>
      <p:pic>
        <p:nvPicPr>
          <p:cNvPr id="1658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24"/>
          <a:stretch>
            <a:fillRect/>
          </a:stretch>
        </p:blipFill>
        <p:spPr bwMode="auto">
          <a:xfrm>
            <a:off x="609600" y="2819400"/>
            <a:ext cx="1323975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89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3913188"/>
            <a:ext cx="231298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89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4814888"/>
            <a:ext cx="785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905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0"/>
          <a:stretch>
            <a:fillRect/>
          </a:stretch>
        </p:blipFill>
        <p:spPr bwMode="auto">
          <a:xfrm>
            <a:off x="1933575" y="2844800"/>
            <a:ext cx="2041525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71587" y="5399593"/>
            <a:ext cx="2047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convergent</a:t>
            </a:r>
          </a:p>
        </p:txBody>
      </p:sp>
    </p:spTree>
    <p:extLst>
      <p:ext uri="{BB962C8B-B14F-4D97-AF65-F5344CB8AC3E}">
        <p14:creationId xmlns:p14="http://schemas.microsoft.com/office/powerpoint/2010/main" val="296807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2000" dirty="0" smtClean="0"/>
                  <a:t>Which of the following integrals are improper? Why?</a:t>
                </a:r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000" dirty="0"/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r>
                  <a:rPr lang="en-US" sz="2000" dirty="0" smtClean="0"/>
                  <a:t>State </a:t>
                </a:r>
                <a:r>
                  <a:rPr lang="en-US" sz="2000" dirty="0"/>
                  <a:t>the type of improper integral and determine whether each integral is convergent or divergent.  Evaluate those that are convergent</a:t>
                </a:r>
                <a:r>
                  <a:rPr lang="en-US" sz="2000" dirty="0" smtClean="0"/>
                  <a:t>.</a:t>
                </a:r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/>
                  <a:t>8) Cadet </a:t>
                </a:r>
                <a:r>
                  <a:rPr lang="en-US" sz="2000" dirty="0"/>
                  <a:t>slowpoke runs the strips of the terrazzo at the rate,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10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miles per hour,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is in hours. If cadet slowpoke’s training officer tells him to run forever, how far will he actually run</a:t>
                </a:r>
                <a:r>
                  <a:rPr lang="en-US" sz="2000" dirty="0" smtClean="0"/>
                  <a:t>?</a:t>
                </a:r>
              </a:p>
              <a:p>
                <a:pPr>
                  <a:spcBef>
                    <a:spcPts val="0"/>
                  </a:spcBef>
                  <a:buFont typeface="Wingdings" pitchFamily="2" charset="2"/>
                  <a:buChar char="q"/>
                </a:pPr>
                <a:endParaRPr lang="en-US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/>
                  <a:t>9) Lemonade </a:t>
                </a:r>
                <a:r>
                  <a:rPr lang="en-US" sz="2000" dirty="0"/>
                  <a:t>is drained from a cooler at a rate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3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liters per hour,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is in hours.  If the spigot is left open, how much lemonade will be drained from the cooler in the long run? </a:t>
                </a:r>
                <a:endParaRPr lang="en-US" sz="20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2000" u="sng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31" r="-1333" b="-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2351007"/>
                  </p:ext>
                </p:extLst>
              </p:nvPr>
            </p:nvGraphicFramePr>
            <p:xfrm>
              <a:off x="731520" y="1676400"/>
              <a:ext cx="7680960" cy="530416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2011680"/>
                    <a:gridCol w="1828800"/>
                    <a:gridCol w="1920240"/>
                    <a:gridCol w="192024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1)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𝜋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𝑑𝑥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−2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4)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873776"/>
                  </p:ext>
                </p:extLst>
              </p:nvPr>
            </p:nvGraphicFramePr>
            <p:xfrm>
              <a:off x="731520" y="1676400"/>
              <a:ext cx="7680960" cy="530416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2011680"/>
                    <a:gridCol w="1828800"/>
                    <a:gridCol w="1920240"/>
                    <a:gridCol w="1920240"/>
                  </a:tblGrid>
                  <a:tr h="53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12644" r="-281818" b="-1609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0000" t="-112644" r="-210000" b="-1609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112644" r="-100000" b="-1609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112644" b="-1609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767044"/>
                  </p:ext>
                </p:extLst>
              </p:nvPr>
            </p:nvGraphicFramePr>
            <p:xfrm>
              <a:off x="1828800" y="2971800"/>
              <a:ext cx="5486400" cy="546037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828800"/>
                    <a:gridCol w="1828800"/>
                    <a:gridCol w="1828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5)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3−4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𝑑𝑣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+2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−3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3−</m:t>
                                          </m:r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rad>
                                    </m:den>
                                  </m:f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0961644"/>
                  </p:ext>
                </p:extLst>
              </p:nvPr>
            </p:nvGraphicFramePr>
            <p:xfrm>
              <a:off x="1828800" y="2971800"/>
              <a:ext cx="5486400" cy="549847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828800"/>
                    <a:gridCol w="1828800"/>
                    <a:gridCol w="1828800"/>
                  </a:tblGrid>
                  <a:tr h="5498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111" r="-200000" b="-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000" t="-1111" r="-100000" b="-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00000" t="-1111" b="-777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56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Improper Integrals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1909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An integral is proper if: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Finite interval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discontinuities over that interval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integral is improper if: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Interval </a:t>
            </a:r>
            <a:r>
              <a:rPr lang="en-US" dirty="0"/>
              <a:t>is </a:t>
            </a:r>
            <a:r>
              <a:rPr lang="en-US" dirty="0" smtClean="0"/>
              <a:t>infinite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Has </a:t>
            </a:r>
            <a:r>
              <a:rPr lang="en-US" dirty="0"/>
              <a:t>an infinite </a:t>
            </a:r>
            <a:r>
              <a:rPr lang="en-US" dirty="0" smtClean="0"/>
              <a:t>discontinuity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Look at two types of improper integrals: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Infinite integrals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Discontinuous integrals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5486400"/>
            <a:ext cx="7086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Don’t Panic! </a:t>
            </a:r>
          </a:p>
          <a:p>
            <a:pPr algn="ctr"/>
            <a:r>
              <a:rPr lang="en-US" sz="2800" b="1" dirty="0" smtClean="0"/>
              <a:t>Don’t make this harder than it is </a:t>
            </a:r>
            <a:r>
              <a:rPr lang="en-US" sz="2800" b="1" dirty="0" smtClean="0">
                <a:sym typeface="Wingdings" pitchFamily="2" charset="2"/>
              </a:rPr>
              <a:t></a:t>
            </a:r>
            <a:endParaRPr lang="en-US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187825"/>
            <a:ext cx="1905000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0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1: Infinite Intervals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600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Given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dirty="0" smtClean="0"/>
              <a:t>1/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does it converge or diverge between the range of [1,inf)?     </a:t>
            </a:r>
          </a:p>
          <a:p>
            <a:r>
              <a:rPr lang="en-US" dirty="0" smtClean="0"/>
              <a:t>Does infinite limits of integration always mean infinite area?</a:t>
            </a:r>
            <a:endParaRPr lang="en-US" dirty="0"/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6156325" y="6330950"/>
            <a:ext cx="777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82614" y="2825751"/>
            <a:ext cx="6565986" cy="3498849"/>
            <a:chOff x="1952781" y="2819400"/>
            <a:chExt cx="6565986" cy="3498849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AAE0F9"/>
                </a:clrFrom>
                <a:clrTo>
                  <a:srgbClr val="AAE0F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88"/>
            <a:stretch/>
          </p:blipFill>
          <p:spPr bwMode="auto">
            <a:xfrm>
              <a:off x="1952781" y="2819400"/>
              <a:ext cx="6565986" cy="3498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648200" y="4114800"/>
              <a:ext cx="3247744" cy="1071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18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1: Infinite Intervals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Instead of looking at infinity, look at the area under the curve for a specific range</a:t>
            </a:r>
            <a:endParaRPr lang="en-US" sz="2800" dirty="0"/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3081336"/>
            <a:ext cx="37338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3208335"/>
            <a:ext cx="337343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4543424"/>
            <a:ext cx="1252538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7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1: Infinite Intervals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Notice that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&lt; 1 no matter how large </a:t>
            </a:r>
            <a:r>
              <a:rPr lang="en-US" sz="2400" i="1" dirty="0"/>
              <a:t>t </a:t>
            </a:r>
            <a:r>
              <a:rPr lang="en-US" sz="2400" dirty="0"/>
              <a:t>is chosen. We also observe that</a:t>
            </a:r>
          </a:p>
          <a:p>
            <a:endParaRPr lang="en-US" sz="2400" dirty="0"/>
          </a:p>
          <a:p>
            <a:r>
              <a:rPr lang="en-US" sz="1050" dirty="0"/>
              <a:t> </a:t>
            </a:r>
          </a:p>
          <a:p>
            <a:r>
              <a:rPr lang="en-US" sz="2400" dirty="0"/>
              <a:t>The area of the shaded region approaches 1 as </a:t>
            </a:r>
            <a:r>
              <a:rPr lang="en-US" sz="2400" i="1" dirty="0"/>
              <a:t>t </a:t>
            </a:r>
            <a:r>
              <a:rPr lang="en-US" sz="2400" dirty="0" smtClean="0">
                <a:sym typeface="Symbol" pitchFamily="18" charset="2"/>
              </a:rPr>
              <a:t></a:t>
            </a:r>
            <a:endParaRPr lang="en-US" sz="2400" dirty="0"/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293" y="1828800"/>
            <a:ext cx="3827694" cy="90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485" name="Picture 5"/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37" y="2935287"/>
            <a:ext cx="246063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48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4989512"/>
            <a:ext cx="8235950" cy="110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3962400" y="6119812"/>
            <a:ext cx="777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Figure 2</a:t>
            </a:r>
          </a:p>
        </p:txBody>
      </p:sp>
      <p:pic>
        <p:nvPicPr>
          <p:cNvPr id="14849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450" y="3581400"/>
            <a:ext cx="44485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1: Infinite Intervals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295400"/>
            <a:ext cx="6978650" cy="50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1: Infinite Intervals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Determine whether the integral </a:t>
            </a:r>
            <a:r>
              <a:rPr lang="en-US" sz="2000" dirty="0" smtClean="0"/>
              <a:t>is </a:t>
            </a:r>
            <a:r>
              <a:rPr lang="en-US" sz="2000" dirty="0"/>
              <a:t>convergent or divergent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500" dirty="0"/>
          </a:p>
          <a:p>
            <a:r>
              <a:rPr lang="en-US" sz="2000" dirty="0">
                <a:solidFill>
                  <a:srgbClr val="00ADEF"/>
                </a:solidFill>
              </a:rPr>
              <a:t>Solution:</a:t>
            </a:r>
            <a:br>
              <a:rPr lang="en-US" sz="2000" dirty="0">
                <a:solidFill>
                  <a:srgbClr val="00ADEF"/>
                </a:solidFill>
              </a:rPr>
            </a:br>
            <a:r>
              <a:rPr lang="en-US" sz="2000" dirty="0"/>
              <a:t>According to part (a) of Definition 1, we have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400" dirty="0"/>
          </a:p>
          <a:p>
            <a:endParaRPr lang="en-US" sz="11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limit </a:t>
            </a:r>
            <a:r>
              <a:rPr lang="en-US" sz="2000" dirty="0">
                <a:solidFill>
                  <a:srgbClr val="FF0000"/>
                </a:solidFill>
              </a:rPr>
              <a:t>does not exist </a:t>
            </a:r>
            <a:r>
              <a:rPr lang="en-US" sz="2000" dirty="0"/>
              <a:t>as a finite number and so the </a:t>
            </a:r>
            <a:r>
              <a:rPr lang="en-US" sz="2000" dirty="0" smtClean="0"/>
              <a:t>improper </a:t>
            </a:r>
            <a:r>
              <a:rPr lang="en-US" sz="2000" dirty="0"/>
              <a:t>integral                   is divergent.</a:t>
            </a:r>
          </a:p>
        </p:txBody>
      </p:sp>
      <p:pic>
        <p:nvPicPr>
          <p:cNvPr id="167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231" y="1752600"/>
            <a:ext cx="1417637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4" y="3048000"/>
            <a:ext cx="28067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9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63093"/>
            <a:ext cx="1673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9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74268"/>
            <a:ext cx="22399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94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229893"/>
            <a:ext cx="12065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94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2" y="4306886"/>
            <a:ext cx="7588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17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1: Infinite Intervals</a:t>
            </a:r>
          </a:p>
        </p:txBody>
      </p:sp>
      <p:pic>
        <p:nvPicPr>
          <p:cNvPr id="16897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840413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9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2286000"/>
            <a:ext cx="3344862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9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2360613"/>
            <a:ext cx="3327400" cy="27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97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914900"/>
            <a:ext cx="19288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975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21250"/>
            <a:ext cx="176371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49" y="5410200"/>
            <a:ext cx="7961313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40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2: Discontinuous Integrals</a:t>
            </a:r>
            <a:endParaRPr lang="en-US" i="1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600" dirty="0"/>
          </a:p>
          <a:p>
            <a:r>
              <a:rPr lang="en-US" sz="2400" dirty="0"/>
              <a:t>Find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ADEF"/>
                </a:solidFill>
              </a:rPr>
              <a:t>Solution:</a:t>
            </a:r>
          </a:p>
          <a:p>
            <a:r>
              <a:rPr lang="en-US" sz="2400" dirty="0"/>
              <a:t>We note first that the given integral is improper </a:t>
            </a:r>
            <a:r>
              <a:rPr lang="en-US" sz="2400" dirty="0" smtClean="0"/>
              <a:t>because it </a:t>
            </a:r>
            <a:r>
              <a:rPr lang="en-US" sz="2400" dirty="0"/>
              <a:t>has the vertical asymptote </a:t>
            </a:r>
            <a:r>
              <a:rPr lang="en-US" sz="2400" i="1" dirty="0"/>
              <a:t>x</a:t>
            </a:r>
            <a:r>
              <a:rPr lang="en-US" sz="2400" dirty="0"/>
              <a:t> = 2. </a:t>
            </a:r>
          </a:p>
          <a:p>
            <a:endParaRPr lang="en-US" sz="2400" dirty="0"/>
          </a:p>
        </p:txBody>
      </p:sp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20843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362200" y="3581400"/>
            <a:ext cx="4461213" cy="2743200"/>
            <a:chOff x="2362200" y="3581400"/>
            <a:chExt cx="4461213" cy="2743200"/>
          </a:xfrm>
        </p:grpSpPr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581400"/>
              <a:ext cx="4461213" cy="274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267200" y="5410200"/>
              <a:ext cx="1371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72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WNAA5TKYMJS6-322-29</_dlc_DocId>
    <_dlc_DocIdUrl xmlns="e1f6cb1f-7c95-4a72-8369-b6b5464bd620">
      <Url>https://eis.usafa.edu/academics/math/DFMS_Course_Sites/Fall_2014_Courses/Math_152/_layouts/DocIdRedir.aspx?ID=WNAA5TKYMJS6-322-29</Url>
      <Description>WNAA5TKYMJS6-322-29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e1f6cb1f-7c95-4a72-8369-b6b5464bd620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8AA16C3-641B-4686-8613-20B095BB82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1835D73-8B44-46F6-BD62-C31C335CB26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18999</TotalTime>
  <Words>721</Words>
  <Application>Microsoft Office PowerPoint</Application>
  <PresentationFormat>On-screen Show (4:3)</PresentationFormat>
  <Paragraphs>133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Math 152 – Lesson 14 </vt:lpstr>
      <vt:lpstr>Improper Integrals</vt:lpstr>
      <vt:lpstr>Type 1: Infinite Intervals</vt:lpstr>
      <vt:lpstr>Type 1: Infinite Intervals</vt:lpstr>
      <vt:lpstr>Type 1: Infinite Intervals</vt:lpstr>
      <vt:lpstr>Type 1: Infinite Intervals</vt:lpstr>
      <vt:lpstr>Type 1: Infinite Intervals</vt:lpstr>
      <vt:lpstr>Type 1: Infinite Intervals</vt:lpstr>
      <vt:lpstr>Type 2: Discontinuous Integrals</vt:lpstr>
      <vt:lpstr>Type 2: Discontinuous Integrals</vt:lpstr>
      <vt:lpstr>Type 2: Discontinuous Integrals</vt:lpstr>
      <vt:lpstr>Comparison Test for Improper Integrals</vt:lpstr>
      <vt:lpstr>Comparison Test</vt:lpstr>
      <vt:lpstr>Comparison Test</vt:lpstr>
      <vt:lpstr>PowerPoint Presentation</vt:lpstr>
      <vt:lpstr>Board Work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Walchko Kevin J MAJ USAF USAFA CW/CWT</cp:lastModifiedBy>
  <cp:revision>254</cp:revision>
  <cp:lastPrinted>2015-02-12T20:41:59Z</cp:lastPrinted>
  <dcterms:created xsi:type="dcterms:W3CDTF">2012-07-23T15:58:59Z</dcterms:created>
  <dcterms:modified xsi:type="dcterms:W3CDTF">2015-02-12T20:43:25Z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25a79f1e-6763-4659-91cc-9c1891d827a4</vt:lpwstr>
  </property>
</Properties>
</file>