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9"/>
  </p:notesMasterIdLst>
  <p:handoutMasterIdLst>
    <p:handoutMasterId r:id="rId20"/>
  </p:handoutMasterIdLst>
  <p:sldIdLst>
    <p:sldId id="354" r:id="rId6"/>
    <p:sldId id="319" r:id="rId7"/>
    <p:sldId id="341" r:id="rId8"/>
    <p:sldId id="353" r:id="rId9"/>
    <p:sldId id="350" r:id="rId10"/>
    <p:sldId id="351" r:id="rId11"/>
    <p:sldId id="352" r:id="rId12"/>
    <p:sldId id="343" r:id="rId13"/>
    <p:sldId id="345" r:id="rId14"/>
    <p:sldId id="342" r:id="rId15"/>
    <p:sldId id="349" r:id="rId16"/>
    <p:sldId id="344" r:id="rId17"/>
    <p:sldId id="346" r:id="rId1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2" autoAdjust="0"/>
    <p:restoredTop sz="69697" autoAdjust="0"/>
  </p:normalViewPr>
  <p:slideViewPr>
    <p:cSldViewPr snapToGrid="0">
      <p:cViewPr varScale="1">
        <p:scale>
          <a:sx n="62" d="100"/>
          <a:sy n="62" d="100"/>
        </p:scale>
        <p:origin x="-121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D50C6-B21D-4EA6-A51E-39745B16702F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5FA55-A035-407B-9C1E-B5E280C99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43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FAC170C-7554-497D-86C4-5E6B22619EE5}" type="datetimeFigureOut">
              <a:rPr lang="en-US" smtClean="0"/>
              <a:t>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A77995-C337-4412-BD0B-CA3F77B97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0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1115" indent="-231115">
              <a:buAutoNum type="arabicParenR"/>
            </a:pPr>
            <a:r>
              <a:rPr lang="en-US" dirty="0" smtClean="0"/>
              <a:t>Proper </a:t>
            </a:r>
          </a:p>
          <a:p>
            <a:pPr marL="231115" indent="-231115">
              <a:buAutoNum type="arabicParenR"/>
            </a:pPr>
            <a:r>
              <a:rPr lang="en-US" dirty="0" smtClean="0"/>
              <a:t>Infinite Discontinuity</a:t>
            </a:r>
            <a:r>
              <a:rPr lang="en-US" baseline="0" dirty="0" smtClean="0"/>
              <a:t> </a:t>
            </a:r>
            <a:r>
              <a:rPr lang="en-US" dirty="0" smtClean="0"/>
              <a:t>@ pi/2 </a:t>
            </a:r>
          </a:p>
          <a:p>
            <a:pPr marL="231115" indent="-231115">
              <a:buAutoNum type="arabicParenR"/>
            </a:pPr>
            <a:r>
              <a:rPr lang="en-US" dirty="0" smtClean="0"/>
              <a:t>Infinite Discontinuity @ -1</a:t>
            </a:r>
          </a:p>
          <a:p>
            <a:pPr marL="231115" indent="-231115">
              <a:buAutoNum type="arabicParenR"/>
            </a:pPr>
            <a:r>
              <a:rPr lang="en-US" dirty="0" smtClean="0"/>
              <a:t>Infinite</a:t>
            </a:r>
            <a:r>
              <a:rPr lang="en-US" baseline="0" dirty="0" smtClean="0"/>
              <a:t> limit of integration</a:t>
            </a:r>
          </a:p>
          <a:p>
            <a:pPr marL="231115" indent="-231115">
              <a:buAutoNum type="arabicParenR"/>
            </a:pPr>
            <a:endParaRPr lang="en-US" baseline="0" dirty="0" smtClean="0"/>
          </a:p>
          <a:p>
            <a:pPr marL="231115" indent="-231115" defTabSz="924458">
              <a:buFontTx/>
              <a:buAutoNum type="arabicParenR"/>
              <a:defRPr/>
            </a:pPr>
            <a:r>
              <a:rPr lang="en-US" baseline="0" dirty="0" smtClean="0"/>
              <a:t>(7.8, #7)  Type-I: infinite limit of integration, divergent (7.8, #7)</a:t>
            </a:r>
          </a:p>
          <a:p>
            <a:pPr marL="231115" indent="-231115">
              <a:buAutoNum type="arabicParenR"/>
            </a:pPr>
            <a:r>
              <a:rPr lang="en-US" baseline="0" dirty="0" smtClean="0"/>
              <a:t>(7,8 #18) Type-I: infinite limit of integration (note (v-1)(v+3) = 0 @ v=1 &amp; v=3…but outside limits of integration. 	= Ln(5)/4</a:t>
            </a:r>
          </a:p>
          <a:p>
            <a:pPr marL="231115" indent="-231115">
              <a:buAutoNum type="arabicParenR"/>
            </a:pPr>
            <a:r>
              <a:rPr lang="en-US" baseline="0" dirty="0" smtClean="0"/>
              <a:t>Type-II: at x = 3. 	= 2</a:t>
            </a:r>
          </a:p>
          <a:p>
            <a:pPr marL="231115" indent="-231115">
              <a:buAutoNum type="arabicParenR"/>
            </a:pPr>
            <a:r>
              <a:rPr lang="en-US" baseline="0" dirty="0" smtClean="0"/>
              <a:t>5</a:t>
            </a:r>
          </a:p>
          <a:p>
            <a:pPr marL="231115" indent="-231115">
              <a:buAutoNum type="arabicParenR"/>
            </a:pPr>
            <a:r>
              <a:rPr lang="en-US" baseline="0" dirty="0" smtClean="0"/>
              <a:t>Ln(2)</a:t>
            </a:r>
          </a:p>
          <a:p>
            <a:pPr marL="231115" indent="-231115">
              <a:buAutoNum type="arabicParenR"/>
            </a:pPr>
            <a:endParaRPr lang="en-US" dirty="0" smtClean="0"/>
          </a:p>
          <a:p>
            <a:pPr marL="231115" indent="-231115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68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Mass of layer of water: m = (10)(20)(dh)(1000) (kg)</a:t>
            </a:r>
          </a:p>
          <a:p>
            <a:r>
              <a:rPr lang="en-US" dirty="0" smtClean="0"/>
              <a:t>Force</a:t>
            </a:r>
            <a:r>
              <a:rPr lang="en-US" baseline="0" dirty="0" smtClean="0"/>
              <a:t> required to lift that water: F = m a = 2e5(9.81 m / s 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 = F D, H = Distance to the top</a:t>
            </a:r>
          </a:p>
          <a:p>
            <a:endParaRPr lang="en-US" baseline="0" dirty="0" smtClean="0"/>
          </a:p>
          <a:p>
            <a:pPr defTabSz="924458">
              <a:defRPr/>
            </a:pPr>
            <a:r>
              <a:rPr lang="en-US" baseline="0" dirty="0" smtClean="0"/>
              <a:t>1) W = ʃ [2e5(9.81 m / s s) H dh, from 0 to 15</a:t>
            </a:r>
          </a:p>
          <a:p>
            <a:pPr defTabSz="924458">
              <a:defRPr/>
            </a:pPr>
            <a:endParaRPr lang="en-US" baseline="0" dirty="0" smtClean="0"/>
          </a:p>
          <a:p>
            <a:pPr defTabSz="924458">
              <a:defRPr/>
            </a:pPr>
            <a:r>
              <a:rPr lang="en-US" baseline="0" dirty="0" smtClean="0"/>
              <a:t>                                         </a:t>
            </a:r>
          </a:p>
          <a:p>
            <a:r>
              <a:rPr lang="en-US" dirty="0" smtClean="0"/>
              <a:t>2)                                               From 7.5 to 15</a:t>
            </a:r>
          </a:p>
          <a:p>
            <a:r>
              <a:rPr lang="en-US" dirty="0" smtClean="0"/>
              <a:t>               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69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75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8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46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0DB30F-C7B8-44CD-B859-5B727D581C7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space, a “50lb / 20kg” iron plate would “weigh” 0lb, but still be 20kg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0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1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52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36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75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XL</a:t>
                </a:r>
                <a:r>
                  <a:rPr lang="en-US" baseline="0" dirty="0" smtClean="0"/>
                  <a:t> 1: .1ft increments</a:t>
                </a:r>
              </a:p>
              <a:p>
                <a:r>
                  <a:rPr lang="en-US" baseline="0" dirty="0" smtClean="0"/>
                  <a:t>XL2: .5 </a:t>
                </a:r>
                <a:r>
                  <a:rPr lang="en-US" baseline="0" dirty="0" err="1" smtClean="0"/>
                  <a:t>ft</a:t>
                </a:r>
                <a:r>
                  <a:rPr lang="en-US" baseline="0" dirty="0" smtClean="0"/>
                  <a:t> increments</a:t>
                </a:r>
              </a:p>
              <a:p>
                <a:r>
                  <a:rPr lang="en-US" baseline="0" dirty="0" smtClean="0"/>
                  <a:t>Plot 1 = work per </a:t>
                </a:r>
                <a:r>
                  <a:rPr lang="en-US" baseline="0" dirty="0" err="1" smtClean="0"/>
                  <a:t>ft</a:t>
                </a:r>
                <a:r>
                  <a:rPr lang="en-US" baseline="0" dirty="0" smtClean="0"/>
                  <a:t> for XL .1ft increments. With and without 35# weight</a:t>
                </a:r>
              </a:p>
              <a:p>
                <a:r>
                  <a:rPr lang="en-US" baseline="0" dirty="0" smtClean="0"/>
                  <a:t>Plot 2 = total work (the integral of W = FD)…note, one is linear, the second quadratic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Rope Length</a:t>
                </a:r>
                <a:r>
                  <a:rPr lang="en-US" baseline="0" dirty="0" smtClean="0"/>
                  <a:t> = (50 - h)(</a:t>
                </a:r>
                <a:r>
                  <a:rPr lang="en-US" baseline="0" dirty="0" err="1" smtClean="0"/>
                  <a:t>ft</a:t>
                </a:r>
                <a:r>
                  <a:rPr lang="en-US" baseline="0" dirty="0" smtClean="0"/>
                  <a:t>)</a:t>
                </a:r>
              </a:p>
              <a:p>
                <a:r>
                  <a:rPr lang="en-US" baseline="0" dirty="0" smtClean="0"/>
                  <a:t>Rope Weight(Force) = (50 – h)(</a:t>
                </a:r>
                <a:r>
                  <a:rPr lang="en-US" baseline="0" dirty="0" err="1" smtClean="0"/>
                  <a:t>ft</a:t>
                </a:r>
                <a:r>
                  <a:rPr lang="en-US" baseline="0" dirty="0" smtClean="0"/>
                  <a:t>)(0.1#/m) = (5 – h/10)#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Work = F D. the TOTAL “D” = 20ft, made up of increments of “dh”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W = ʃ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dirty="0"/>
                      <m:t>5 – </m:t>
                    </m:r>
                    <m:r>
                      <m:rPr>
                        <m:nor/>
                      </m:rPr>
                      <a:rPr lang="en-US" dirty="0"/>
                      <m:t>h</m:t>
                    </m:r>
                    <m:r>
                      <m:rPr>
                        <m:nor/>
                      </m:rPr>
                      <a:rPr lang="en-US" dirty="0"/>
                      <m:t>/10)(#)</m:t>
                    </m:r>
                    <m:r>
                      <m:rPr>
                        <m:nor/>
                      </m:rPr>
                      <a:rPr lang="en-US" dirty="0"/>
                      <m:t>dh</m:t>
                    </m:r>
                    <m:r>
                      <m:rPr>
                        <m:nor/>
                      </m:rPr>
                      <a:rPr lang="en-US" dirty="0"/>
                      <m:t> = 5</m:t>
                    </m:r>
                    <m:r>
                      <m:rPr>
                        <m:nor/>
                      </m:rPr>
                      <a:rPr lang="en-US" dirty="0"/>
                      <m:t>h</m:t>
                    </m:r>
                    <m:r>
                      <m:rPr>
                        <m:nor/>
                      </m:rPr>
                      <a:rPr lang="en-US" dirty="0"/>
                      <m:t> −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 (</m:t>
                        </m:r>
                        <m:r>
                          <a:rPr lang="en-US" i="1" dirty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2 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)/20,</m:t>
                    </m:r>
                    <m:r>
                      <a:rPr lang="en-US" i="1" dirty="0">
                        <a:latin typeface="Cambria Math"/>
                      </a:rPr>
                      <m:t>𝑒𝑣𝑎𝑙𝑢𝑎𝑡𝑒𝑑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𝑓𝑟𝑜𝑚</m:t>
                    </m:r>
                    <m:r>
                      <a:rPr lang="en-US" i="1" dirty="0">
                        <a:latin typeface="Cambria Math"/>
                      </a:rPr>
                      <m:t> 0 </m:t>
                    </m:r>
                    <m:r>
                      <a:rPr lang="en-US" i="1" dirty="0">
                        <a:latin typeface="Cambria Math"/>
                      </a:rPr>
                      <m:t>𝑡𝑜</m:t>
                    </m:r>
                    <m:r>
                      <a:rPr lang="en-US" i="1" dirty="0">
                        <a:latin typeface="Cambria Math"/>
                      </a:rPr>
                      <m:t> 20</m:t>
                    </m:r>
                  </m:oMath>
                </a14:m>
                <a:r>
                  <a:rPr lang="en-US" sz="1800" dirty="0"/>
                  <a:t>ft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    = [(5(20)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 (20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2 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)/20) −(0)]=100 −20=80</m:t>
                    </m:r>
                    <m:r>
                      <a:rPr lang="en-US" i="1" dirty="0">
                        <a:latin typeface="Cambria Math"/>
                      </a:rPr>
                      <m:t>𝑓𝑡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𝑙𝑏</m:t>
                    </m:r>
                  </m:oMath>
                </a14:m>
                <a:endParaRPr lang="en-US" baseline="0" dirty="0" smtClean="0"/>
              </a:p>
              <a:p>
                <a:r>
                  <a:rPr lang="en-US" baseline="0" dirty="0" smtClean="0"/>
                  <a:t>////////</a:t>
                </a:r>
              </a:p>
              <a:p>
                <a:r>
                  <a:rPr lang="en-US" baseline="0" dirty="0" smtClean="0"/>
                  <a:t>Add the 35lb bucket.</a:t>
                </a:r>
              </a:p>
              <a:p>
                <a:endParaRPr lang="en-US" baseline="0" dirty="0" smtClean="0"/>
              </a:p>
              <a:p>
                <a:pPr defTabSz="924458">
                  <a:defRPr/>
                </a:pPr>
                <a:r>
                  <a:rPr lang="en-US" baseline="0" dirty="0" smtClean="0"/>
                  <a:t>Either add W = FD = 35#(20ft) = 700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𝑓𝑡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𝑙𝑏</m:t>
                    </m:r>
                  </m:oMath>
                </a14:m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OR, included it in the integral</a:t>
                </a:r>
              </a:p>
              <a:p>
                <a:endParaRPr lang="en-US" baseline="0" dirty="0" smtClean="0"/>
              </a:p>
              <a:p>
                <a:pPr defTabSz="924458">
                  <a:defRPr/>
                </a:pPr>
                <a:r>
                  <a:rPr lang="en-US" baseline="0" dirty="0" smtClean="0"/>
                  <a:t>Weight(Force) = (50 – h)(</a:t>
                </a:r>
                <a:r>
                  <a:rPr lang="en-US" baseline="0" dirty="0" err="1" smtClean="0"/>
                  <a:t>ft</a:t>
                </a:r>
                <a:r>
                  <a:rPr lang="en-US" baseline="0" dirty="0" smtClean="0"/>
                  <a:t>)(0.1#/</a:t>
                </a:r>
                <a:r>
                  <a:rPr lang="en-US" baseline="0" dirty="0" err="1" smtClean="0"/>
                  <a:t>ft</a:t>
                </a:r>
                <a:r>
                  <a:rPr lang="en-US" baseline="0" dirty="0" smtClean="0"/>
                  <a:t>) = (5 – h/10)# + 35# = 40 – h/10</a:t>
                </a:r>
              </a:p>
              <a:p>
                <a:pPr defTabSz="924458">
                  <a:defRPr/>
                </a:pPr>
                <a:endParaRPr lang="en-US" baseline="0" dirty="0" smtClean="0"/>
              </a:p>
              <a:p>
                <a:pPr defTabSz="924458">
                  <a:defRPr/>
                </a:pPr>
                <a:r>
                  <a:rPr lang="en-US" dirty="0" smtClean="0"/>
                  <a:t>W = ʃ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Cambria Math"/>
                      </a:rPr>
                      <m:t>40</m:t>
                    </m:r>
                    <m:r>
                      <m:rPr>
                        <m:nor/>
                      </m:rPr>
                      <a:rPr lang="en-US" dirty="0"/>
                      <m:t> – </m:t>
                    </m:r>
                    <m:r>
                      <m:rPr>
                        <m:nor/>
                      </m:rPr>
                      <a:rPr lang="en-US" dirty="0"/>
                      <m:t>h</m:t>
                    </m:r>
                    <m:r>
                      <m:rPr>
                        <m:nor/>
                      </m:rPr>
                      <a:rPr lang="en-US" dirty="0"/>
                      <m:t>/10)(#)</m:t>
                    </m:r>
                    <m:r>
                      <m:rPr>
                        <m:nor/>
                      </m:rPr>
                      <a:rPr lang="en-US" dirty="0"/>
                      <m:t>dh</m:t>
                    </m:r>
                    <m:r>
                      <m:rPr>
                        <m:nor/>
                      </m:rPr>
                      <a:rPr lang="en-US" dirty="0"/>
                      <m:t> = 40</m:t>
                    </m:r>
                    <m:r>
                      <m:rPr>
                        <m:nor/>
                      </m:rPr>
                      <a:rPr lang="en-US" dirty="0"/>
                      <m:t>h</m:t>
                    </m:r>
                    <m:r>
                      <m:rPr>
                        <m:nor/>
                      </m:rPr>
                      <a:rPr lang="en-US" dirty="0"/>
                      <m:t> −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 (</m:t>
                        </m:r>
                        <m:r>
                          <a:rPr lang="en-US" i="1" dirty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2 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)/20,</m:t>
                    </m:r>
                    <m:r>
                      <a:rPr lang="en-US" i="1" dirty="0">
                        <a:latin typeface="Cambria Math"/>
                      </a:rPr>
                      <m:t>𝑒𝑣𝑎𝑙𝑢𝑎𝑡𝑒𝑑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𝑓𝑟𝑜𝑚</m:t>
                    </m:r>
                    <m:r>
                      <a:rPr lang="en-US" i="1" dirty="0">
                        <a:latin typeface="Cambria Math"/>
                      </a:rPr>
                      <m:t> 0 </m:t>
                    </m:r>
                    <m:r>
                      <a:rPr lang="en-US" i="1" dirty="0">
                        <a:latin typeface="Cambria Math"/>
                      </a:rPr>
                      <m:t>𝑡𝑜</m:t>
                    </m:r>
                    <m:r>
                      <a:rPr lang="en-US" i="1" dirty="0">
                        <a:latin typeface="Cambria Math"/>
                      </a:rPr>
                      <m:t> 20</m:t>
                    </m:r>
                  </m:oMath>
                </a14:m>
                <a:r>
                  <a:rPr lang="en-US" sz="1800" dirty="0"/>
                  <a:t>ft</a:t>
                </a:r>
              </a:p>
              <a:p>
                <a:pPr defTabSz="924458">
                  <a:defRPr/>
                </a:pPr>
                <a:r>
                  <a:rPr lang="en-US" sz="1800" dirty="0"/>
                  <a:t>    = [(40(20)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/>
                          </a:rPr>
                          <m:t> (20</m:t>
                        </m:r>
                      </m:e>
                      <m:sup>
                        <m:r>
                          <a:rPr lang="en-US" sz="1800" i="1" dirty="0">
                            <a:latin typeface="Cambria Math"/>
                          </a:rPr>
                          <m:t>2 </m:t>
                        </m:r>
                      </m:sup>
                    </m:sSup>
                    <m:r>
                      <a:rPr lang="en-US" sz="1800" i="1" dirty="0">
                        <a:latin typeface="Cambria Math"/>
                      </a:rPr>
                      <m:t>)/20) −(0)]=800 −20=</m:t>
                    </m:r>
                    <m:r>
                      <a:rPr lang="en-US" sz="1800" b="1" i="1" dirty="0">
                        <a:latin typeface="Cambria Math"/>
                      </a:rPr>
                      <m:t>𝟕𝟖𝟎</m:t>
                    </m:r>
                    <m:r>
                      <a:rPr lang="en-US" sz="1800" b="1" i="1" dirty="0">
                        <a:latin typeface="Cambria Math"/>
                      </a:rPr>
                      <m:t>𝒇𝒕</m:t>
                    </m:r>
                    <m:r>
                      <a:rPr lang="en-US" sz="1800" b="1" i="1" dirty="0">
                        <a:latin typeface="Cambria Math"/>
                      </a:rPr>
                      <m:t> </m:t>
                    </m:r>
                    <m:r>
                      <a:rPr lang="en-US" sz="1800" b="1" i="1" dirty="0">
                        <a:latin typeface="Cambria Math"/>
                      </a:rPr>
                      <m:t>𝒍𝒃</m:t>
                    </m:r>
                  </m:oMath>
                </a14:m>
                <a:endParaRPr lang="en-US" sz="1800" b="1" dirty="0"/>
              </a:p>
              <a:p>
                <a:pPr defTabSz="924458">
                  <a:defRPr/>
                </a:pPr>
                <a:endParaRPr lang="en-US" sz="1800" dirty="0"/>
              </a:p>
              <a:p>
                <a:pPr defTabSz="924458">
                  <a:defRPr/>
                </a:pPr>
                <a:r>
                  <a:rPr lang="en-US" sz="1800" dirty="0"/>
                  <a:t>//////</a:t>
                </a:r>
              </a:p>
              <a:p>
                <a:pPr defTabSz="924458">
                  <a:defRPr/>
                </a:pPr>
                <a:r>
                  <a:rPr lang="en-US" sz="1800" dirty="0"/>
                  <a:t>700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𝑓𝑡</m:t>
                    </m:r>
                    <m:r>
                      <a:rPr lang="en-US" sz="1800" i="1" dirty="0">
                        <a:latin typeface="Cambria Math"/>
                      </a:rPr>
                      <m:t> </m:t>
                    </m:r>
                    <m:r>
                      <a:rPr lang="en-US" sz="1800" i="1" dirty="0">
                        <a:latin typeface="Cambria Math"/>
                      </a:rPr>
                      <m:t>𝑙𝑏</m:t>
                    </m:r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80</m:t>
                    </m:r>
                    <m:r>
                      <a:rPr lang="en-US" sz="1800" i="1" dirty="0">
                        <a:latin typeface="Cambria Math"/>
                      </a:rPr>
                      <m:t>𝑓𝑡</m:t>
                    </m:r>
                    <m:r>
                      <a:rPr lang="en-US" sz="1800" i="1" dirty="0">
                        <a:latin typeface="Cambria Math"/>
                      </a:rPr>
                      <m:t> </m:t>
                    </m:r>
                    <m:r>
                      <a:rPr lang="en-US" sz="1800" i="1" dirty="0">
                        <a:latin typeface="Cambria Math"/>
                      </a:rPr>
                      <m:t>𝑙𝑏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𝟕𝟖𝟎</m:t>
                    </m:r>
                    <m:r>
                      <a:rPr lang="en-US" sz="1800" b="1" i="1" dirty="0">
                        <a:latin typeface="Cambria Math"/>
                      </a:rPr>
                      <m:t>𝒇𝒕</m:t>
                    </m:r>
                    <m:r>
                      <a:rPr lang="en-US" sz="1800" b="1" i="1" dirty="0">
                        <a:latin typeface="Cambria Math"/>
                      </a:rPr>
                      <m:t> </m:t>
                    </m:r>
                    <m:r>
                      <a:rPr lang="en-US" sz="1800" b="1" i="1" dirty="0">
                        <a:latin typeface="Cambria Math"/>
                      </a:rPr>
                      <m:t>𝒍𝒃</m:t>
                    </m:r>
                  </m:oMath>
                </a14:m>
                <a:endParaRPr lang="en-US" sz="1800" b="1" dirty="0"/>
              </a:p>
              <a:p>
                <a:pPr defTabSz="924458">
                  <a:defRPr/>
                </a:pPr>
                <a:endParaRPr lang="en-US" sz="1800" dirty="0"/>
              </a:p>
              <a:p>
                <a:pPr defTabSz="924458">
                  <a:defRPr/>
                </a:pPr>
                <a:endParaRPr lang="en-US" sz="1800" dirty="0"/>
              </a:p>
              <a:p>
                <a:pPr defTabSz="924458">
                  <a:defRPr/>
                </a:pPr>
                <a:endParaRPr lang="en-US" sz="1800" dirty="0"/>
              </a:p>
              <a:p>
                <a:pPr defTabSz="924458">
                  <a:defRPr/>
                </a:pPr>
                <a:endParaRPr lang="en-US" sz="1800" dirty="0"/>
              </a:p>
              <a:p>
                <a:pPr defTabSz="924458">
                  <a:defRPr/>
                </a:pPr>
                <a:endParaRPr lang="en-US" baseline="0" dirty="0" smtClean="0"/>
              </a:p>
              <a:p>
                <a:endParaRPr lang="en-US" baseline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Rope Length</a:t>
                </a:r>
                <a:r>
                  <a:rPr lang="en-US" baseline="0" dirty="0" smtClean="0"/>
                  <a:t> = (50 - h)(</a:t>
                </a:r>
                <a:r>
                  <a:rPr lang="en-US" baseline="0" dirty="0" err="1" smtClean="0"/>
                  <a:t>ft</a:t>
                </a:r>
                <a:r>
                  <a:rPr lang="en-US" baseline="0" dirty="0" smtClean="0"/>
                  <a:t>)</a:t>
                </a:r>
              </a:p>
              <a:p>
                <a:r>
                  <a:rPr lang="en-US" baseline="0" dirty="0" smtClean="0"/>
                  <a:t>Rope Weight(Force) = (50 – h)(</a:t>
                </a:r>
                <a:r>
                  <a:rPr lang="en-US" baseline="0" dirty="0" err="1" smtClean="0"/>
                  <a:t>ft</a:t>
                </a:r>
                <a:r>
                  <a:rPr lang="en-US" baseline="0" dirty="0" smtClean="0"/>
                  <a:t>)(0.1#/m) = (5 – h/10)#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Work = F D. the TOTAL “D” = 20ft, made up of increments of “dh”</a:t>
                </a:r>
              </a:p>
              <a:p>
                <a:endParaRPr lang="en-US" baseline="0" dirty="0" smtClean="0"/>
              </a:p>
              <a:p>
                <a:r>
                  <a:rPr lang="en-US" dirty="0" smtClean="0"/>
                  <a:t>W = ʃ </a:t>
                </a:r>
                <a:r>
                  <a:rPr lang="en-US" sz="1200" b="0" i="0" baseline="0" dirty="0" smtClean="0">
                    <a:latin typeface="Cambria Math"/>
                  </a:rPr>
                  <a:t>("</a:t>
                </a:r>
                <a:r>
                  <a:rPr lang="en-US" sz="1200" i="0" baseline="0" dirty="0" smtClean="0">
                    <a:latin typeface="Cambria Math"/>
                  </a:rPr>
                  <a:t>5 – h/10)(#)</a:t>
                </a:r>
                <a:r>
                  <a:rPr lang="en-US" sz="1200" b="0" i="0" baseline="0" dirty="0" smtClean="0">
                    <a:latin typeface="Cambria Math"/>
                  </a:rPr>
                  <a:t>dh = 5h −" </a:t>
                </a:r>
                <a:r>
                  <a:rPr lang="en-US" sz="1200" i="0" dirty="0" smtClean="0">
                    <a:latin typeface="Cambria Math"/>
                  </a:rPr>
                  <a:t>〖</a:t>
                </a:r>
                <a:r>
                  <a:rPr lang="en-US" sz="1200" b="0" i="0" dirty="0" smtClean="0">
                    <a:latin typeface="Cambria Math"/>
                  </a:rPr>
                  <a:t> </a:t>
                </a:r>
                <a:r>
                  <a:rPr lang="en-US" sz="1200" b="0" i="0" dirty="0" smtClean="0">
                    <a:latin typeface="Cambria Math"/>
                  </a:rPr>
                  <a:t>(</a:t>
                </a:r>
                <a:r>
                  <a:rPr lang="en-US" sz="1200" b="0" i="0" dirty="0" smtClean="0">
                    <a:latin typeface="Cambria Math"/>
                  </a:rPr>
                  <a:t>ℎ〗^(2 )</a:t>
                </a:r>
                <a:r>
                  <a:rPr lang="en-US" sz="1200" b="0" i="0" dirty="0" smtClean="0">
                    <a:latin typeface="Cambria Math"/>
                  </a:rPr>
                  <a:t>)/20,𝑒𝑣𝑎𝑙𝑢𝑎𝑡𝑒𝑑 𝑓𝑟𝑜𝑚 0 𝑡𝑜 20</a:t>
                </a:r>
                <a:r>
                  <a:rPr lang="en-US" sz="1800" b="0" dirty="0" smtClean="0"/>
                  <a:t>ft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    = [(5(20) - </a:t>
                </a:r>
                <a:r>
                  <a:rPr lang="en-US" sz="1200" i="0" dirty="0" smtClean="0">
                    <a:latin typeface="Cambria Math"/>
                  </a:rPr>
                  <a:t>〖</a:t>
                </a:r>
                <a:r>
                  <a:rPr lang="en-US" sz="1200" b="0" i="0" dirty="0" smtClean="0">
                    <a:latin typeface="Cambria Math"/>
                  </a:rPr>
                  <a:t> (</a:t>
                </a:r>
                <a:r>
                  <a:rPr lang="en-US" sz="1200" b="0" i="0" dirty="0" smtClean="0">
                    <a:latin typeface="Cambria Math"/>
                  </a:rPr>
                  <a:t>20〗^(</a:t>
                </a:r>
                <a:r>
                  <a:rPr lang="en-US" sz="1200" b="0" i="0" dirty="0" smtClean="0">
                    <a:latin typeface="Cambria Math"/>
                  </a:rPr>
                  <a:t>2 </a:t>
                </a:r>
                <a:r>
                  <a:rPr lang="en-US" sz="1200" b="0" i="0" dirty="0" smtClean="0">
                    <a:latin typeface="Cambria Math"/>
                  </a:rPr>
                  <a:t>)</a:t>
                </a:r>
                <a:r>
                  <a:rPr lang="en-US" sz="1200" b="0" i="0" dirty="0" smtClean="0">
                    <a:latin typeface="Cambria Math"/>
                  </a:rPr>
                  <a:t>)/20</a:t>
                </a:r>
                <a:r>
                  <a:rPr lang="en-US" sz="1200" b="0" i="0" dirty="0" smtClean="0">
                    <a:latin typeface="Cambria Math"/>
                  </a:rPr>
                  <a:t>) −(0)]=100 −20=80𝑓𝑡 𝑙𝑏</a:t>
                </a:r>
                <a:endParaRPr lang="en-US" baseline="0" dirty="0" smtClean="0"/>
              </a:p>
              <a:p>
                <a:r>
                  <a:rPr lang="en-US" baseline="0" dirty="0" smtClean="0"/>
                  <a:t>////////</a:t>
                </a:r>
              </a:p>
              <a:p>
                <a:r>
                  <a:rPr lang="en-US" baseline="0" dirty="0" smtClean="0"/>
                  <a:t>Add the 35lb bucket.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Either add W = FD = 35#(20ft) = 700 </a:t>
                </a:r>
                <a:r>
                  <a:rPr lang="en-US" sz="1200" b="0" i="0" dirty="0" smtClean="0">
                    <a:latin typeface="Cambria Math"/>
                  </a:rPr>
                  <a:t>𝑓𝑡 𝑙𝑏</a:t>
                </a:r>
                <a:endParaRPr lang="en-US" baseline="0" dirty="0" smtClean="0"/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OR, included it in the integral</a:t>
                </a:r>
              </a:p>
              <a:p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Weight(Force) = (50 – h)(</a:t>
                </a:r>
                <a:r>
                  <a:rPr lang="en-US" baseline="0" dirty="0" err="1" smtClean="0"/>
                  <a:t>ft</a:t>
                </a:r>
                <a:r>
                  <a:rPr lang="en-US" baseline="0" dirty="0" smtClean="0"/>
                  <a:t>)(0.1#/</a:t>
                </a:r>
                <a:r>
                  <a:rPr lang="en-US" baseline="0" dirty="0" err="1" smtClean="0"/>
                  <a:t>ft</a:t>
                </a:r>
                <a:r>
                  <a:rPr lang="en-US" baseline="0" dirty="0" smtClean="0"/>
                  <a:t>) = (5 – h/10)# + 35# = 40 – h/10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W = ʃ </a:t>
                </a:r>
                <a:r>
                  <a:rPr lang="en-US" sz="1200" b="0" i="0" baseline="0" dirty="0" smtClean="0">
                    <a:latin typeface="Cambria Math"/>
                  </a:rPr>
                  <a:t>(</a:t>
                </a:r>
                <a:r>
                  <a:rPr lang="en-US" sz="1200" b="0" i="0" baseline="0" dirty="0" smtClean="0">
                    <a:latin typeface="Cambria Math"/>
                  </a:rPr>
                  <a:t>"40</a:t>
                </a:r>
                <a:r>
                  <a:rPr lang="en-US" sz="1200" i="0" baseline="0" dirty="0" smtClean="0">
                    <a:latin typeface="Cambria Math"/>
                  </a:rPr>
                  <a:t> – h/10)(#)</a:t>
                </a:r>
                <a:r>
                  <a:rPr lang="en-US" sz="1200" b="0" i="0" baseline="0" dirty="0" smtClean="0">
                    <a:latin typeface="Cambria Math"/>
                  </a:rPr>
                  <a:t>dh = </a:t>
                </a:r>
                <a:r>
                  <a:rPr lang="en-US" sz="1200" b="0" i="0" baseline="0" dirty="0" smtClean="0">
                    <a:latin typeface="Cambria Math"/>
                  </a:rPr>
                  <a:t>40</a:t>
                </a:r>
                <a:r>
                  <a:rPr lang="en-US" sz="1200" b="0" i="0" baseline="0" dirty="0" smtClean="0">
                    <a:latin typeface="Cambria Math"/>
                  </a:rPr>
                  <a:t>h −" </a:t>
                </a:r>
                <a:r>
                  <a:rPr lang="en-US" sz="1200" i="0" dirty="0" smtClean="0">
                    <a:latin typeface="Cambria Math"/>
                  </a:rPr>
                  <a:t>〖</a:t>
                </a:r>
                <a:r>
                  <a:rPr lang="en-US" sz="1200" b="0" i="0" dirty="0" smtClean="0">
                    <a:latin typeface="Cambria Math"/>
                  </a:rPr>
                  <a:t> (ℎ〗^(2 ))/20,𝑒𝑣𝑎𝑙𝑢𝑎𝑡𝑒𝑑 𝑓𝑟𝑜𝑚 0 𝑡𝑜 20</a:t>
                </a:r>
                <a:r>
                  <a:rPr lang="en-US" sz="1800" b="0" dirty="0" smtClean="0"/>
                  <a:t>ft</a:t>
                </a:r>
                <a:endParaRPr lang="en-US" sz="1800" b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dirty="0" smtClean="0"/>
                  <a:t>    </a:t>
                </a:r>
                <a:r>
                  <a:rPr lang="en-US" sz="1800" baseline="0" dirty="0" smtClean="0"/>
                  <a:t>= [(40(20) - </a:t>
                </a:r>
                <a:r>
                  <a:rPr lang="en-US" sz="1800" i="0" dirty="0" smtClean="0">
                    <a:latin typeface="Cambria Math"/>
                  </a:rPr>
                  <a:t>〖</a:t>
                </a:r>
                <a:r>
                  <a:rPr lang="en-US" sz="1800" b="0" i="0" dirty="0" smtClean="0">
                    <a:latin typeface="Cambria Math"/>
                  </a:rPr>
                  <a:t> (20〗^(2 ))/20) −(0)]=</a:t>
                </a:r>
                <a:r>
                  <a:rPr lang="en-US" sz="1800" b="0" i="0" dirty="0" smtClean="0">
                    <a:latin typeface="Cambria Math"/>
                  </a:rPr>
                  <a:t>8</a:t>
                </a:r>
                <a:r>
                  <a:rPr lang="en-US" sz="1800" b="0" i="0" dirty="0" smtClean="0">
                    <a:latin typeface="Cambria Math"/>
                  </a:rPr>
                  <a:t>00 −20=</a:t>
                </a:r>
                <a:r>
                  <a:rPr lang="en-US" sz="1800" b="1" i="0" dirty="0" smtClean="0">
                    <a:latin typeface="Cambria Math"/>
                  </a:rPr>
                  <a:t>𝟕</a:t>
                </a:r>
                <a:r>
                  <a:rPr lang="en-US" sz="1800" b="1" i="0" dirty="0" smtClean="0">
                    <a:latin typeface="Cambria Math"/>
                  </a:rPr>
                  <a:t>𝟖𝟎𝒇𝒕 𝒍𝒃</a:t>
                </a:r>
                <a:endParaRPr lang="en-US" sz="1800" b="1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aseline="0" dirty="0" smtClean="0"/>
                  <a:t>//////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aseline="0" dirty="0" smtClean="0"/>
                  <a:t>700 </a:t>
                </a:r>
                <a:r>
                  <a:rPr lang="en-US" sz="1800" b="0" i="0" dirty="0" smtClean="0">
                    <a:latin typeface="Cambria Math"/>
                  </a:rPr>
                  <a:t>𝑓𝑡 𝑙𝑏</a:t>
                </a:r>
                <a:r>
                  <a:rPr lang="en-US" sz="1800" baseline="0" dirty="0" smtClean="0"/>
                  <a:t> + </a:t>
                </a:r>
                <a:r>
                  <a:rPr lang="en-US" sz="1800" b="0" i="0" dirty="0" smtClean="0">
                    <a:latin typeface="Cambria Math"/>
                  </a:rPr>
                  <a:t>80𝑓𝑡 𝑙𝑏</a:t>
                </a:r>
                <a:r>
                  <a:rPr lang="en-US" sz="1800" baseline="0" dirty="0" smtClean="0"/>
                  <a:t> = </a:t>
                </a:r>
                <a:r>
                  <a:rPr lang="en-US" sz="1800" b="1" i="0" dirty="0" smtClean="0">
                    <a:latin typeface="Cambria Math"/>
                  </a:rPr>
                  <a:t>𝟕𝟖𝟎𝒇𝒕 𝒍𝒃</a:t>
                </a:r>
                <a:endParaRPr lang="en-US" sz="1800" b="1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b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 smtClean="0"/>
              </a:p>
              <a:p>
                <a:endParaRPr lang="en-US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57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1) Rope Length = (100 - h)(m)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Rope mass = (100 – h)(m)(2kg/m) = (200 – 2h)kg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Sandbag mass = 500kg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Total MASS = (700 – 2h)kg</a:t>
                </a:r>
              </a:p>
              <a:p>
                <a:pPr defTabSz="924458">
                  <a:defRPr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Total FORCE = (700 – 2h)kg(9.8m/s s) = 9.8(700 – 2h)N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Work = F D. the TOTAL “D” = 50m, made up of increments of “dh”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W = 9.8ʃ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700 – 2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dh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700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𝑒𝑣𝑎𝑙𝑢𝑎𝑡𝑒𝑑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𝑓𝑟𝑜𝑚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50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= 9.8[(700(50)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(50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 −(0)]=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9.8[350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00 −2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50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9.8(32500)=318500 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2) Rope Length = (100 - h)(m)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Rope mass = (100 – h)(m)(2kg/m) = (200 – 2h)kg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Sandbag mass = (500 – 1h)kg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Total MASS = (700 – 3h)kg</a:t>
                </a:r>
              </a:p>
              <a:p>
                <a:pPr defTabSz="924458">
                  <a:defRPr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Total FORCE = (700 – 3h)kg(9.8m/s s) = 9.8(700 – 3h)N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Work = F D.   The TOTAL “D” = 50m, made up of increments of “dh”</a:t>
                </a: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W = 9.8ʃ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700 – 3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dh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700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𝑒𝑣𝑎𝑙𝑢𝑎𝑡𝑒𝑑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𝑓𝑟𝑜𝑚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50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= 9.8[(700(50)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(50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 −(0)]=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9.8[350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00 −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375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9.8(31250)=306250 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1) Rope Length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(100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h)(m)</a:t>
                </a:r>
              </a:p>
              <a:p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Rope mass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(100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h)(m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)(2kg/m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(200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2h)kg</a:t>
                </a:r>
              </a:p>
              <a:p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Sandbag mass = 500kg</a:t>
                </a:r>
              </a:p>
              <a:p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Total MASS = (700 – 2h)kg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Total FORCE = (700 – 2h)kg(9.8m/s s) = 9.8(700 – 2h)N</a:t>
                </a:r>
              </a:p>
              <a:p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Work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F D. the TOTAL “D” =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50m,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made up of increments of “dh”</a:t>
                </a:r>
              </a:p>
              <a:p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W = 9.8ʃ </a:t>
                </a:r>
                <a:r>
                  <a:rPr lang="en-US" sz="1200" b="0" i="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"700 – 2h</a:t>
                </a:r>
                <a:r>
                  <a:rPr lang="en-US" sz="1200" i="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 = </a:t>
                </a:r>
                <a:r>
                  <a:rPr lang="en-US" sz="1200" b="0" i="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700</a:t>
                </a:r>
                <a:r>
                  <a:rPr lang="en-US" sz="1200" b="0" i="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 −"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(ℎ〗^(2 )),𝑒𝑣𝑎𝑙𝑢𝑎𝑡𝑒𝑑 𝑓𝑟𝑜𝑚 0 𝑡𝑜 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50𝑚</a:t>
                </a:r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9.8[(700(50)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</a:t>
                </a:r>
                <a:r>
                  <a:rPr lang="en-US" sz="120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0〗^(2 ))) −(0)]=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9.8[350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00 −2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50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]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9.8(32500)=318500 𝑁 𝑚</a:t>
                </a:r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2) Rope Length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(100 - h)(m)</a:t>
                </a:r>
              </a:p>
              <a:p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Rope mass = (100 – h)(m)(2kg/m) = (200 – 2h)kg</a:t>
                </a:r>
              </a:p>
              <a:p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Sandbag mass =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(500 – 1h)kg</a:t>
                </a:r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Total MASS = (700 –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3h)kg</a:t>
                </a:r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Total FORCE = (700 –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3h)kg(9.8m/s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s) =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9.8(700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–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3h)N</a:t>
                </a:r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Work = F D.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The </a:t>
                </a:r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TOTAL “D” = 50m, made up of increments of “dh”</a:t>
                </a:r>
              </a:p>
              <a:p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W = 9.8ʃ </a:t>
                </a:r>
                <a:r>
                  <a:rPr lang="en-US" sz="1200" b="0" i="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"700 – </a:t>
                </a: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1200" i="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b="0" i="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dh = 700h −</a:t>
                </a:r>
                <a:r>
                  <a:rPr lang="en-US" sz="1200" b="0" i="0" baseline="0" dirty="0" smtClean="0">
                    <a:latin typeface="Cambria Math"/>
                    <a:ea typeface="Cambria Math" panose="02040503050406030204" pitchFamily="18" charset="0"/>
                  </a:rPr>
                  <a:t>" </a:t>
                </a:r>
                <a:r>
                  <a:rPr lang="en-US" sz="1200" i="0" dirty="0" smtClean="0">
                    <a:latin typeface="Cambria Math"/>
                    <a:ea typeface="Cambria Math" panose="02040503050406030204" pitchFamily="18" charset="0"/>
                  </a:rPr>
                  <a:t>〖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(3/2)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(ℎ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〗^(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)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),𝑒𝑣𝑎𝑙𝑢𝑎𝑡𝑒𝑑 𝑓𝑟𝑜𝑚 0 𝑡𝑜 50𝑚</a:t>
                </a:r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200" baseline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= 9.8[(700(50) - </a:t>
                </a:r>
                <a:r>
                  <a:rPr lang="en-US" sz="1200" i="0" dirty="0" smtClean="0">
                    <a:latin typeface="Cambria Math"/>
                    <a:ea typeface="Cambria Math" panose="02040503050406030204" pitchFamily="18" charset="0"/>
                  </a:rPr>
                  <a:t>〖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(3/2)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(50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〗^(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)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 −(0)]=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9.8[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350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00 −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375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]</a:t>
                </a:r>
                <a:r>
                  <a:rPr lang="en-US" sz="1200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9.8(3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125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0)=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306250 </a:t>
                </a:r>
                <a:r>
                  <a:rPr lang="en-US" sz="1200" b="0" i="0" dirty="0" smtClean="0">
                    <a:latin typeface="Cambria Math"/>
                    <a:ea typeface="Cambria Math" panose="02040503050406030204" pitchFamily="18" charset="0"/>
                  </a:rPr>
                  <a:t>𝑁 𝑚</a:t>
                </a:r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200" baseline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77995-C337-4412-BD0B-CA3F77B974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295401"/>
            <a:ext cx="4724400" cy="230505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886200"/>
            <a:ext cx="472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0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911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7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8575"/>
            <a:ext cx="834707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151C77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rgbClr val="151C77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rgbClr val="151C77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151C77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 smtClean="0">
                <a:solidFill>
                  <a:schemeClr val="tx1"/>
                </a:solidFill>
                <a:latin typeface="Century Schoolbook" pitchFamily="18" charset="0"/>
              </a:rPr>
              <a:t>l</a:t>
            </a:r>
            <a:r>
              <a:rPr lang="en-US" sz="1600" b="1" i="1" dirty="0" smtClean="0">
                <a:solidFill>
                  <a:schemeClr val="tx1"/>
                </a:solidFill>
                <a:latin typeface="Century Schoolbook" pitchFamily="18" charset="0"/>
              </a:rPr>
              <a:t> e </a:t>
            </a:r>
            <a:r>
              <a:rPr lang="en-US" sz="1600" b="1" i="1" dirty="0">
                <a:solidFill>
                  <a:schemeClr val="tx1"/>
                </a:solidFill>
                <a:latin typeface="Century Schoolbook" pitchFamily="18" charset="0"/>
              </a:rPr>
              <a:t>n c e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46"/>
          <p:cNvSpPr>
            <a:spLocks noChangeShapeType="1"/>
          </p:cNvSpPr>
          <p:nvPr/>
        </p:nvSpPr>
        <p:spPr bwMode="auto">
          <a:xfrm>
            <a:off x="388938" y="11858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1" y="33337"/>
            <a:ext cx="1190175" cy="110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/>
              <a:t>Which of the following integrals are improper? Why?</a:t>
            </a: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endParaRPr lang="en-US" sz="2000" dirty="0"/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endParaRPr lang="en-US" sz="2000" dirty="0" smtClean="0"/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endParaRPr lang="en-US" sz="2000" dirty="0" smtClean="0"/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/>
              <a:t>State </a:t>
            </a:r>
            <a:r>
              <a:rPr lang="en-US" sz="2000" dirty="0"/>
              <a:t>the type of improper integral and determine whether each integral is convergent or divergent.  Evaluate those that are convergent</a:t>
            </a:r>
            <a:r>
              <a:rPr lang="en-US" sz="2000" dirty="0" smtClean="0"/>
              <a:t>.</a:t>
            </a: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endParaRPr lang="en-US" sz="2000" dirty="0" smtClean="0"/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endParaRPr lang="en-US" sz="2000" dirty="0" smtClean="0"/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endParaRPr lang="en-US" sz="20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9999675"/>
                  </p:ext>
                </p:extLst>
              </p:nvPr>
            </p:nvGraphicFramePr>
            <p:xfrm>
              <a:off x="731520" y="1859280"/>
              <a:ext cx="7680960" cy="530416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2011680"/>
                    <a:gridCol w="1828800"/>
                    <a:gridCol w="1920240"/>
                    <a:gridCol w="192024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1)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f>
                                    <m:fPr>
                                      <m:type m:val="skw"/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4</m:t>
                                      </m:r>
                                    </m:den>
                                  </m:f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𝜋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smtClean="0">
                                          <a:latin typeface="Cambria Math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3)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1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𝑑𝑥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−2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4)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sup>
                                  </m:sSup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9999675"/>
                  </p:ext>
                </p:extLst>
              </p:nvPr>
            </p:nvGraphicFramePr>
            <p:xfrm>
              <a:off x="731520" y="1859280"/>
              <a:ext cx="7680960" cy="530416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2011680"/>
                    <a:gridCol w="1828800"/>
                    <a:gridCol w="1920240"/>
                    <a:gridCol w="1920240"/>
                  </a:tblGrid>
                  <a:tr h="53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12644" r="-281818" b="-1609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10000" t="-112644" r="-210000" b="-1609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112644" r="-100000" b="-1609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112644" b="-16092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5850724"/>
                  </p:ext>
                </p:extLst>
              </p:nvPr>
            </p:nvGraphicFramePr>
            <p:xfrm>
              <a:off x="2560320" y="3444240"/>
              <a:ext cx="5486400" cy="530416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828800"/>
                    <a:gridCol w="1828800"/>
                    <a:gridCol w="1828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5)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0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3−4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6)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trlPr>
                                    <a:rPr lang="en-US" sz="200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smtClean="0">
                                      <a:latin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𝑑𝑣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00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sz="2000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+2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en-US" sz="2000" smtClean="0">
                                          <a:latin typeface="Cambria Math"/>
                                        </a:rPr>
                                        <m:t>−3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5850724"/>
                  </p:ext>
                </p:extLst>
              </p:nvPr>
            </p:nvGraphicFramePr>
            <p:xfrm>
              <a:off x="2560320" y="3444240"/>
              <a:ext cx="5486400" cy="530416"/>
            </p:xfrm>
            <a:graphic>
              <a:graphicData uri="http://schemas.openxmlformats.org/drawingml/2006/table">
                <a:tbl>
                  <a:tblPr bandRow="1">
                    <a:tableStyleId>{2D5ABB26-0587-4C30-8999-92F81FD0307C}</a:tableStyleId>
                  </a:tblPr>
                  <a:tblGrid>
                    <a:gridCol w="1828800"/>
                    <a:gridCol w="1828800"/>
                    <a:gridCol w="1828800"/>
                  </a:tblGrid>
                  <a:tr h="53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r="-200000" b="-9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00000" r="-100000" b="-9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762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2430237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q"/>
                </a:pPr>
                <a:r>
                  <a:rPr lang="en-US" sz="2400" dirty="0" smtClean="0"/>
                  <a:t>How much work is required to pump all of the water out the top of </a:t>
                </a:r>
                <a:r>
                  <a:rPr lang="en-US" sz="2400" dirty="0"/>
                  <a:t>a rectangular water tank with a length of 20 </a:t>
                </a:r>
                <a:r>
                  <a:rPr lang="en-US" sz="2400" dirty="0" smtClean="0"/>
                  <a:t>m, </a:t>
                </a:r>
                <a:r>
                  <a:rPr lang="en-US" sz="2400" dirty="0"/>
                  <a:t>a width of 10 </a:t>
                </a:r>
                <a:r>
                  <a:rPr lang="en-US" sz="2400" dirty="0" smtClean="0"/>
                  <a:t>m, </a:t>
                </a:r>
                <a:r>
                  <a:rPr lang="en-US" sz="2400" dirty="0"/>
                  <a:t>and a depth of 15 </a:t>
                </a:r>
                <a:r>
                  <a:rPr lang="en-US" sz="2400" dirty="0" smtClean="0"/>
                  <a:t>m?                                                  (Note</a:t>
                </a:r>
                <a:r>
                  <a:rPr lang="en-US" sz="2400" dirty="0"/>
                  <a:t>: The density of water </a:t>
                </a:r>
                <a:r>
                  <a:rPr lang="en-US" sz="2400" dirty="0" smtClean="0"/>
                  <a:t>is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1000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 smtClean="0"/>
                  <a:t> . )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400" dirty="0" smtClean="0"/>
                  <a:t>How much work is required to pump all of the water out the top of the water tank if the tank is half full?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2430237"/>
              </a:xfrm>
              <a:blipFill rotWithShape="1">
                <a:blip r:embed="rId3"/>
                <a:stretch>
                  <a:fillRect l="-963" t="-2010" r="-519" b="-3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392532" y="4038600"/>
            <a:ext cx="4415822" cy="2590440"/>
            <a:chOff x="106609" y="2821152"/>
            <a:chExt cx="4415822" cy="2590440"/>
          </a:xfrm>
        </p:grpSpPr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621324" y="2821152"/>
              <a:ext cx="2862170" cy="2036042"/>
              <a:chOff x="1980" y="5410"/>
              <a:chExt cx="4215" cy="2400"/>
            </a:xfrm>
          </p:grpSpPr>
          <p:sp>
            <p:nvSpPr>
              <p:cNvPr id="25" name="AutoShape 26"/>
              <p:cNvSpPr>
                <a:spLocks noChangeShapeType="1"/>
              </p:cNvSpPr>
              <p:nvPr/>
            </p:nvSpPr>
            <p:spPr bwMode="auto">
              <a:xfrm flipV="1">
                <a:off x="6195" y="5410"/>
                <a:ext cx="0" cy="17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1980" y="6025"/>
                <a:ext cx="3465" cy="178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AutoShape 24"/>
              <p:cNvSpPr>
                <a:spLocks noChangeShapeType="1"/>
              </p:cNvSpPr>
              <p:nvPr/>
            </p:nvSpPr>
            <p:spPr bwMode="auto">
              <a:xfrm flipV="1">
                <a:off x="1980" y="5414"/>
                <a:ext cx="750" cy="61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AutoShape 23"/>
              <p:cNvSpPr>
                <a:spLocks noChangeShapeType="1"/>
              </p:cNvSpPr>
              <p:nvPr/>
            </p:nvSpPr>
            <p:spPr bwMode="auto">
              <a:xfrm flipV="1">
                <a:off x="5445" y="5414"/>
                <a:ext cx="750" cy="61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AutoShape 22"/>
              <p:cNvSpPr>
                <a:spLocks noChangeShapeType="1"/>
              </p:cNvSpPr>
              <p:nvPr/>
            </p:nvSpPr>
            <p:spPr bwMode="auto">
              <a:xfrm flipV="1">
                <a:off x="5445" y="7199"/>
                <a:ext cx="750" cy="61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AutoShape 21"/>
              <p:cNvSpPr>
                <a:spLocks noChangeShapeType="1"/>
              </p:cNvSpPr>
              <p:nvPr/>
            </p:nvSpPr>
            <p:spPr bwMode="auto">
              <a:xfrm>
                <a:off x="2730" y="5410"/>
                <a:ext cx="346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06609" y="3359855"/>
              <a:ext cx="774110" cy="1514306"/>
              <a:chOff x="1852" y="6565"/>
              <a:chExt cx="1140" cy="1785"/>
            </a:xfrm>
          </p:grpSpPr>
          <p:sp>
            <p:nvSpPr>
              <p:cNvPr id="23" name="AutoShape 19"/>
              <p:cNvSpPr>
                <a:spLocks noChangeShapeType="1"/>
              </p:cNvSpPr>
              <p:nvPr/>
            </p:nvSpPr>
            <p:spPr bwMode="auto">
              <a:xfrm>
                <a:off x="2475" y="6565"/>
                <a:ext cx="0" cy="178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Text Box 18"/>
              <p:cNvSpPr txBox="1">
                <a:spLocks noChangeArrowheads="1"/>
              </p:cNvSpPr>
              <p:nvPr/>
            </p:nvSpPr>
            <p:spPr bwMode="auto">
              <a:xfrm>
                <a:off x="1852" y="7255"/>
                <a:ext cx="1140" cy="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15 m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611138" y="4991658"/>
              <a:ext cx="2352887" cy="419934"/>
              <a:chOff x="2595" y="8545"/>
              <a:chExt cx="3465" cy="495"/>
            </a:xfrm>
          </p:grpSpPr>
          <p:sp>
            <p:nvSpPr>
              <p:cNvPr id="21" name="AutoShape 16"/>
              <p:cNvSpPr>
                <a:spLocks noChangeShapeType="1"/>
              </p:cNvSpPr>
              <p:nvPr/>
            </p:nvSpPr>
            <p:spPr bwMode="auto">
              <a:xfrm flipH="1">
                <a:off x="2595" y="8589"/>
                <a:ext cx="346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Text Box 15"/>
              <p:cNvSpPr txBox="1">
                <a:spLocks noChangeArrowheads="1"/>
              </p:cNvSpPr>
              <p:nvPr/>
            </p:nvSpPr>
            <p:spPr bwMode="auto">
              <a:xfrm>
                <a:off x="3840" y="8545"/>
                <a:ext cx="1140" cy="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20 m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Group 11"/>
            <p:cNvGrpSpPr>
              <a:grpSpLocks/>
            </p:cNvGrpSpPr>
            <p:nvPr/>
          </p:nvGrpSpPr>
          <p:grpSpPr bwMode="auto">
            <a:xfrm>
              <a:off x="3269595" y="3304888"/>
              <a:ext cx="1252836" cy="903494"/>
              <a:chOff x="6705" y="5910"/>
              <a:chExt cx="1845" cy="1065"/>
            </a:xfrm>
          </p:grpSpPr>
          <p:sp>
            <p:nvSpPr>
              <p:cNvPr id="19" name="AutoShape 13"/>
              <p:cNvSpPr>
                <a:spLocks noChangeShapeType="1"/>
              </p:cNvSpPr>
              <p:nvPr/>
            </p:nvSpPr>
            <p:spPr bwMode="auto">
              <a:xfrm flipH="1">
                <a:off x="6705" y="6225"/>
                <a:ext cx="555" cy="7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Text Box 12"/>
              <p:cNvSpPr txBox="1">
                <a:spLocks noChangeArrowheads="1"/>
              </p:cNvSpPr>
              <p:nvPr/>
            </p:nvSpPr>
            <p:spPr bwMode="auto">
              <a:xfrm>
                <a:off x="7035" y="5910"/>
                <a:ext cx="1515" cy="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Slice of water</a:t>
                </a: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049867" y="3920852"/>
              <a:ext cx="1425992" cy="48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Distance slice moves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2994582" y="4458469"/>
              <a:ext cx="998194" cy="619296"/>
              <a:chOff x="6105" y="7815"/>
              <a:chExt cx="1470" cy="729"/>
            </a:xfrm>
          </p:grpSpPr>
          <p:sp>
            <p:nvSpPr>
              <p:cNvPr id="17" name="AutoShape 7"/>
              <p:cNvSpPr>
                <a:spLocks noChangeShapeType="1"/>
              </p:cNvSpPr>
              <p:nvPr/>
            </p:nvSpPr>
            <p:spPr bwMode="auto">
              <a:xfrm flipH="1">
                <a:off x="6105" y="7815"/>
                <a:ext cx="788" cy="65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6435" y="8049"/>
                <a:ext cx="1140" cy="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10 m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" name="Group 1"/>
            <p:cNvGrpSpPr>
              <a:grpSpLocks/>
            </p:cNvGrpSpPr>
            <p:nvPr/>
          </p:nvGrpSpPr>
          <p:grpSpPr bwMode="auto">
            <a:xfrm>
              <a:off x="621324" y="4031062"/>
              <a:ext cx="2862170" cy="564153"/>
              <a:chOff x="2595" y="6919"/>
              <a:chExt cx="4215" cy="666"/>
            </a:xfrm>
          </p:grpSpPr>
          <p:sp>
            <p:nvSpPr>
              <p:cNvPr id="14" name="Rectangle 4"/>
              <p:cNvSpPr>
                <a:spLocks noChangeArrowheads="1"/>
              </p:cNvSpPr>
              <p:nvPr/>
            </p:nvSpPr>
            <p:spPr bwMode="auto">
              <a:xfrm>
                <a:off x="2595" y="7495"/>
                <a:ext cx="3465" cy="7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AutoShape 3"/>
              <p:cNvSpPr>
                <a:spLocks noChangeShapeType="1"/>
              </p:cNvSpPr>
              <p:nvPr/>
            </p:nvSpPr>
            <p:spPr bwMode="auto">
              <a:xfrm flipV="1">
                <a:off x="6060" y="6919"/>
                <a:ext cx="750" cy="57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AutoShape 2"/>
              <p:cNvSpPr>
                <a:spLocks noChangeShapeType="1"/>
              </p:cNvSpPr>
              <p:nvPr/>
            </p:nvSpPr>
            <p:spPr bwMode="auto">
              <a:xfrm flipV="1">
                <a:off x="6060" y="7009"/>
                <a:ext cx="750" cy="57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 bwMode="auto">
            <a:xfrm flipH="1" flipV="1">
              <a:off x="2596444" y="3359855"/>
              <a:ext cx="22578" cy="1159123"/>
            </a:xfrm>
            <a:prstGeom prst="straightConnector1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V="1">
              <a:off x="1049867" y="3358373"/>
              <a:ext cx="0" cy="114300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89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0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/>
              <a:t>A 200 </a:t>
            </a:r>
            <a:r>
              <a:rPr lang="en-US" sz="2000" dirty="0" err="1" smtClean="0"/>
              <a:t>lb</a:t>
            </a:r>
            <a:r>
              <a:rPr lang="en-US" sz="2000" dirty="0" smtClean="0"/>
              <a:t> cable is 100 </a:t>
            </a:r>
            <a:r>
              <a:rPr lang="en-US" sz="2000" dirty="0" err="1" smtClean="0"/>
              <a:t>ft</a:t>
            </a:r>
            <a:r>
              <a:rPr lang="en-US" sz="2000" dirty="0" smtClean="0"/>
              <a:t> long and hangs vertically from the top of a tall building.  How much work is required to lift the cable to the top of the building?</a:t>
            </a: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r>
              <a:rPr lang="en-US" sz="2000" dirty="0" smtClean="0"/>
              <a:t>A construction worker standing on a roof 30 </a:t>
            </a:r>
            <a:r>
              <a:rPr lang="en-US" sz="2000" dirty="0" err="1" smtClean="0"/>
              <a:t>ft</a:t>
            </a:r>
            <a:r>
              <a:rPr lang="en-US" sz="2000" dirty="0" smtClean="0"/>
              <a:t> off the ground pulls a  1000-lb </a:t>
            </a:r>
            <a:r>
              <a:rPr lang="en-US" sz="2000" dirty="0"/>
              <a:t>weight </a:t>
            </a:r>
            <a:r>
              <a:rPr lang="en-US" sz="2000" dirty="0" smtClean="0"/>
              <a:t>to </a:t>
            </a:r>
            <a:r>
              <a:rPr lang="en-US" sz="2000" dirty="0"/>
              <a:t>a height 10 </a:t>
            </a:r>
            <a:r>
              <a:rPr lang="en-US" sz="2000" dirty="0" err="1"/>
              <a:t>ft</a:t>
            </a:r>
            <a:r>
              <a:rPr lang="en-US" sz="2000" dirty="0"/>
              <a:t> off the </a:t>
            </a:r>
            <a:r>
              <a:rPr lang="en-US" sz="2000" dirty="0" smtClean="0"/>
              <a:t>ground </a:t>
            </a:r>
            <a:r>
              <a:rPr lang="en-US" sz="2000" dirty="0"/>
              <a:t>using a rope which weighs 4 </a:t>
            </a:r>
            <a:r>
              <a:rPr lang="en-US" sz="2000" dirty="0" err="1" smtClean="0"/>
              <a:t>lb</a:t>
            </a:r>
            <a:r>
              <a:rPr lang="en-US" sz="2000" dirty="0" smtClean="0"/>
              <a:t>/ft.  </a:t>
            </a:r>
            <a:r>
              <a:rPr lang="en-US" sz="2000" dirty="0"/>
              <a:t>Find the work done to lift the weight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An </a:t>
            </a:r>
            <a:r>
              <a:rPr lang="en-US" sz="2000" dirty="0"/>
              <a:t>upright cylindrical ketchup container at a restaurant (which is half full) has a radius of 5 inches and a height of 11 inches.  Given that the ketchup weighs 0.38 </a:t>
            </a:r>
            <a:r>
              <a:rPr lang="en-US" sz="2000" dirty="0" err="1"/>
              <a:t>lb</a:t>
            </a:r>
            <a:r>
              <a:rPr lang="en-US" sz="2000" dirty="0"/>
              <a:t> per cubic inch, how much work is required (in ft-lb) to pump the ketchup out of the nozzle (which is 3 inches above the top of the container?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The </a:t>
            </a:r>
            <a:r>
              <a:rPr lang="en-US" sz="2000" dirty="0"/>
              <a:t>water trough below is 2 m tall, 2 m wide, and 4 m long.  How much work is required to pump all of the water out of the top of the trough if the depth of the water is 70 cm?  Note: The density of water is 1025 kg/m3.  </a:t>
            </a:r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endParaRPr lang="en-US" sz="2000" dirty="0"/>
          </a:p>
          <a:p>
            <a:pPr>
              <a:spcBef>
                <a:spcPts val="0"/>
              </a:spcBef>
              <a:buFont typeface="Wingdings" pitchFamily="2" charset="2"/>
              <a:buChar char="q"/>
            </a:pP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0" t="57570" r="62500" b="29779"/>
          <a:stretch/>
        </p:blipFill>
        <p:spPr bwMode="auto">
          <a:xfrm>
            <a:off x="3810000" y="5715000"/>
            <a:ext cx="1678113" cy="673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7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n 34"/>
          <p:cNvSpPr/>
          <p:nvPr/>
        </p:nvSpPr>
        <p:spPr>
          <a:xfrm rot="16200000">
            <a:off x="6763197" y="2203598"/>
            <a:ext cx="190500" cy="5077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n 33"/>
          <p:cNvSpPr/>
          <p:nvPr/>
        </p:nvSpPr>
        <p:spPr>
          <a:xfrm rot="16200000">
            <a:off x="6737498" y="3724496"/>
            <a:ext cx="190500" cy="5077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6934200" y="2209801"/>
            <a:ext cx="1752600" cy="35370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/>
          <p:cNvSpPr/>
          <p:nvPr/>
        </p:nvSpPr>
        <p:spPr>
          <a:xfrm>
            <a:off x="6934200" y="3733800"/>
            <a:ext cx="1752600" cy="2013099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- Pumping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7810500" y="2438400"/>
            <a:ext cx="876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731199" y="2145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 ft</a:t>
            </a:r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5929423" y="2438400"/>
            <a:ext cx="1772" cy="3276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815123" y="2430149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5816895" y="57150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386623" y="3978350"/>
            <a:ext cx="1772" cy="173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6272323" y="3978348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6274095" y="57150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50295" y="455568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50 ft</a:t>
            </a: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205523" y="287543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100 ft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52400" y="2025640"/>
            <a:ext cx="3098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How much work is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required to pump 	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the  fuel out of the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lower nozzle?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r>
              <a:rPr lang="en-US" sz="2400" dirty="0" smtClean="0"/>
              <a:t>2.    How much work is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required to pump 	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the fuel out of the </a:t>
            </a:r>
          </a:p>
          <a:p>
            <a:r>
              <a:rPr lang="en-US" sz="2400" dirty="0" smtClean="0"/>
              <a:t>       upper nozzle?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264695" y="4888468"/>
                <a:ext cx="114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50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𝑙𝑏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695" y="4888468"/>
                <a:ext cx="114964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787" t="-116393" r="-25000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2" t="20909" r="46906" b="11576"/>
          <a:stretch/>
        </p:blipFill>
        <p:spPr bwMode="auto">
          <a:xfrm>
            <a:off x="3338622" y="3844998"/>
            <a:ext cx="2451101" cy="2403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952033" y="6146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5294933" y="5372100"/>
            <a:ext cx="0" cy="860207"/>
          </a:xfrm>
          <a:prstGeom prst="line">
            <a:avLst/>
          </a:prstGeom>
          <a:ln w="25400" cmpd="sng"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564172" y="5372100"/>
            <a:ext cx="694355" cy="0"/>
          </a:xfrm>
          <a:prstGeom prst="line">
            <a:avLst/>
          </a:prstGeom>
          <a:ln w="2540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262717" y="4839687"/>
                <a:ext cx="565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  <m:r>
                            <a:rPr lang="en-US" i="1" dirty="0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717" y="4839687"/>
                <a:ext cx="56528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4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srgbClr val="003399"/>
                </a:solidFill>
                <a:latin typeface="Verdana" pitchFamily="34" charset="0"/>
              </a:rPr>
              <a:t>Math 152 – Lesson 15 </a:t>
            </a:r>
            <a:endParaRPr lang="en-US" dirty="0" smtClean="0">
              <a:solidFill>
                <a:srgbClr val="003399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381829"/>
            <a:ext cx="8229600" cy="274433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Objectives:</a:t>
            </a:r>
          </a:p>
          <a:p>
            <a:r>
              <a:rPr lang="en-US" sz="1800" dirty="0"/>
              <a:t>Compute work done by a constant force	</a:t>
            </a:r>
          </a:p>
          <a:p>
            <a:r>
              <a:rPr lang="en-US" sz="1800" dirty="0"/>
              <a:t>Identify when an integral is required to calculate work	</a:t>
            </a:r>
          </a:p>
          <a:p>
            <a:r>
              <a:rPr lang="en-US" sz="1800" dirty="0"/>
              <a:t>Develop &amp; evaluate an integral to determine the work done by lifting an </a:t>
            </a:r>
            <a:r>
              <a:rPr lang="en-US" sz="1800" dirty="0" smtClean="0"/>
              <a:t>object</a:t>
            </a:r>
            <a:endParaRPr lang="en-US" sz="1800" dirty="0"/>
          </a:p>
          <a:p>
            <a:r>
              <a:rPr lang="en-US" sz="1800" dirty="0"/>
              <a:t>Develop &amp; evaluate an integral to determine the work done by pumping </a:t>
            </a:r>
            <a:r>
              <a:rPr lang="en-US" sz="1800" dirty="0" smtClean="0"/>
              <a:t>liquids</a:t>
            </a: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684139"/>
              </p:ext>
            </p:extLst>
          </p:nvPr>
        </p:nvGraphicFramePr>
        <p:xfrm>
          <a:off x="1463374" y="1371600"/>
          <a:ext cx="6324600" cy="1676400"/>
        </p:xfrm>
        <a:graphic>
          <a:graphicData uri="http://schemas.openxmlformats.org/drawingml/2006/table">
            <a:tbl>
              <a:tblPr firstRow="1" bandRow="1"/>
              <a:tblGrid>
                <a:gridCol w="1143000"/>
                <a:gridCol w="3581400"/>
                <a:gridCol w="1600200"/>
              </a:tblGrid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Lesson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Topic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/>
                        <a:t>Reading</a:t>
                      </a:r>
                      <a:endParaRPr lang="en-US" sz="20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</a:t>
                      </a:r>
                      <a:endParaRPr lang="en-US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Improper Integrals</a:t>
                      </a:r>
                      <a:endParaRPr lang="en-US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7.8</a:t>
                      </a:r>
                      <a:endParaRPr lang="en-US" sz="2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15/16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Work/Ave Value of a Function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6.4/6.5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17/18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Applications to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Physics &amp; </a:t>
                      </a:r>
                      <a:r>
                        <a:rPr lang="en-US" sz="20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Eng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8.3</a:t>
                      </a:r>
                      <a:endParaRPr lang="en-US" sz="2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479172" y="2148114"/>
            <a:ext cx="6320117" cy="527852"/>
          </a:xfrm>
          <a:prstGeom prst="roundRect">
            <a:avLst/>
          </a:prstGeom>
          <a:solidFill>
            <a:srgbClr val="9BBB59">
              <a:alpha val="3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4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267836"/>
              </p:ext>
            </p:extLst>
          </p:nvPr>
        </p:nvGraphicFramePr>
        <p:xfrm>
          <a:off x="381000" y="4826000"/>
          <a:ext cx="8382000" cy="1498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</a:tblGrid>
              <a:tr h="274320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Units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Mass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Force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Distance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Work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International (SI) (metric)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 </a:t>
                      </a:r>
                      <a:r>
                        <a:rPr lang="en-US" sz="1800" dirty="0" smtClean="0">
                          <a:effectLst/>
                        </a:rPr>
                        <a:t>Kilograms (kg)</a:t>
                      </a:r>
                      <a:endParaRPr lang="en-US" sz="18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Newtons</a:t>
                      </a:r>
                      <a:r>
                        <a:rPr lang="en-US" sz="1800" dirty="0" smtClean="0">
                          <a:effectLst/>
                        </a:rPr>
                        <a:t> (N)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 smtClean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smtClean="0">
                          <a:effectLst/>
                        </a:rPr>
                        <a:t>Meters (m)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r>
                        <a:rPr lang="en-US" sz="1800" dirty="0" smtClean="0">
                          <a:effectLst/>
                        </a:rPr>
                        <a:t>Joules (J)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2140"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trike="sngStrike" dirty="0">
                          <a:effectLst/>
                        </a:rPr>
                        <a:t>British</a:t>
                      </a:r>
                      <a:endParaRPr lang="en-US" sz="1800" strike="sngStrike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trike="sngStrike" dirty="0" smtClean="0">
                          <a:effectLst/>
                        </a:rPr>
                        <a:t>slug</a:t>
                      </a:r>
                      <a:endParaRPr lang="en-US" sz="1800" strike="sngStrike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trike="sngStrike" dirty="0">
                          <a:effectLst/>
                        </a:rPr>
                        <a:t> </a:t>
                      </a:r>
                      <a:r>
                        <a:rPr lang="en-US" sz="1800" strike="sngStrike" dirty="0" smtClean="0">
                          <a:effectLst/>
                        </a:rPr>
                        <a:t>Pound (</a:t>
                      </a:r>
                      <a:r>
                        <a:rPr lang="en-US" sz="1800" strike="sngStrike" dirty="0" err="1" smtClean="0">
                          <a:effectLst/>
                        </a:rPr>
                        <a:t>lb</a:t>
                      </a:r>
                      <a:r>
                        <a:rPr lang="en-US" sz="1800" strike="sngStrike" dirty="0" smtClean="0">
                          <a:effectLst/>
                        </a:rPr>
                        <a:t>)</a:t>
                      </a:r>
                      <a:endParaRPr lang="en-US" sz="1800" strike="sngStrike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trike="sngStrike" dirty="0" smtClean="0">
                          <a:effectLst/>
                        </a:rPr>
                        <a:t>Feet (</a:t>
                      </a:r>
                      <a:r>
                        <a:rPr lang="en-US" sz="1800" strike="sngStrike" dirty="0" err="1" smtClean="0">
                          <a:effectLst/>
                        </a:rPr>
                        <a:t>ft</a:t>
                      </a:r>
                      <a:r>
                        <a:rPr lang="en-US" sz="1800" strike="sngStrike" dirty="0" smtClean="0">
                          <a:effectLst/>
                        </a:rPr>
                        <a:t>)</a:t>
                      </a:r>
                      <a:endParaRPr lang="en-US" sz="1800" strike="sngStrike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trike="sngStrike" dirty="0" smtClean="0">
                          <a:effectLst/>
                          <a:latin typeface="+mn-lt"/>
                          <a:ea typeface="+mn-ea"/>
                        </a:rPr>
                        <a:t>Foot-pound</a:t>
                      </a:r>
                    </a:p>
                    <a:p>
                      <a:pPr marL="0" marR="0" algn="ctr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trike="sngStrike" baseline="0" dirty="0" smtClean="0">
                          <a:effectLst/>
                          <a:latin typeface="+mn-lt"/>
                          <a:ea typeface="+mn-ea"/>
                        </a:rPr>
                        <a:t> (ft-lb)</a:t>
                      </a:r>
                      <a:endParaRPr lang="en-US" sz="1800" strike="sngStrike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9105" y="1485477"/>
                <a:ext cx="4422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𝑊𝑜𝑟𝑘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𝐹𝑜𝑟𝑐𝑒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𝐷𝑖𝑠𝑡𝑎𝑛𝑐𝑒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05" y="1485477"/>
                <a:ext cx="4422044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9105" y="2446259"/>
                <a:ext cx="49846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𝐹𝑜𝑟𝑐𝑒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𝑀𝑎𝑠𝑠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𝐴𝑐𝑐𝑒𝑙𝑒𝑟𝑎𝑡𝑖𝑜𝑛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05" y="2446259"/>
                <a:ext cx="498463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09999" y="3276600"/>
                <a:ext cx="1863587" cy="10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9" y="3276600"/>
                <a:ext cx="1863587" cy="10697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7" y="3276600"/>
            <a:ext cx="5280025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062" y="1279738"/>
            <a:ext cx="2359025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445" y="2286000"/>
            <a:ext cx="1414463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22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i="1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1371600" algn="l"/>
                <a:tab pos="1547813" algn="l"/>
              </a:tabLst>
            </a:pPr>
            <a:r>
              <a:rPr lang="en-US" sz="2400" dirty="0"/>
              <a:t>When a particle is located a distance </a:t>
            </a:r>
            <a:r>
              <a:rPr lang="en-US" sz="2400" i="1" dirty="0"/>
              <a:t>x</a:t>
            </a:r>
            <a:r>
              <a:rPr lang="en-US" sz="2400" dirty="0"/>
              <a:t> feet from the origin, a force of </a:t>
            </a:r>
            <a:r>
              <a:rPr lang="en-US" sz="2400" i="1" dirty="0"/>
              <a:t>x</a:t>
            </a:r>
            <a:r>
              <a:rPr lang="en-US" sz="2400" baseline="30000" dirty="0"/>
              <a:t>2</a:t>
            </a:r>
            <a:r>
              <a:rPr lang="en-US" sz="2400" dirty="0"/>
              <a:t> + 2</a:t>
            </a:r>
            <a:r>
              <a:rPr lang="en-US" sz="2400" i="1" dirty="0"/>
              <a:t>x </a:t>
            </a:r>
            <a:r>
              <a:rPr lang="en-US" sz="2400" dirty="0"/>
              <a:t>pounds acts on it. How much work is done in moving it from </a:t>
            </a:r>
            <a:r>
              <a:rPr lang="en-US" sz="2400" i="1" dirty="0"/>
              <a:t>x</a:t>
            </a:r>
            <a:r>
              <a:rPr lang="en-US" sz="2400" dirty="0"/>
              <a:t> = 1 to </a:t>
            </a:r>
            <a:r>
              <a:rPr lang="en-US" sz="2400" i="1" dirty="0"/>
              <a:t>x </a:t>
            </a:r>
            <a:r>
              <a:rPr lang="en-US" sz="2400" dirty="0"/>
              <a:t>= 3?</a:t>
            </a:r>
          </a:p>
          <a:p>
            <a:pPr>
              <a:tabLst>
                <a:tab pos="1371600" algn="l"/>
                <a:tab pos="1547813" algn="l"/>
              </a:tabLst>
            </a:pPr>
            <a:endParaRPr lang="en-US" sz="2400" dirty="0"/>
          </a:p>
          <a:p>
            <a:pPr marL="0" indent="0">
              <a:buNone/>
              <a:tabLst>
                <a:tab pos="1371600" algn="l"/>
                <a:tab pos="1547813" algn="l"/>
              </a:tabLst>
            </a:pPr>
            <a:r>
              <a:rPr lang="en-US" sz="2400" dirty="0">
                <a:solidFill>
                  <a:srgbClr val="00ADEF"/>
                </a:solidFill>
              </a:rPr>
              <a:t>Solution:</a:t>
            </a:r>
          </a:p>
          <a:p>
            <a:pPr>
              <a:tabLst>
                <a:tab pos="1371600" algn="l"/>
                <a:tab pos="1547813" algn="l"/>
              </a:tabLst>
            </a:pPr>
            <a:endParaRPr lang="en-US" sz="2400" dirty="0">
              <a:solidFill>
                <a:srgbClr val="00ADEF"/>
              </a:solidFill>
            </a:endParaRPr>
          </a:p>
          <a:p>
            <a:pPr>
              <a:tabLst>
                <a:tab pos="1371600" algn="l"/>
                <a:tab pos="1547813" algn="l"/>
              </a:tabLst>
            </a:pPr>
            <a:endParaRPr lang="en-US" sz="2400" dirty="0">
              <a:solidFill>
                <a:srgbClr val="00ADEF"/>
              </a:solidFill>
            </a:endParaRPr>
          </a:p>
          <a:p>
            <a:pPr>
              <a:tabLst>
                <a:tab pos="1371600" algn="l"/>
                <a:tab pos="1547813" algn="l"/>
              </a:tabLst>
            </a:pPr>
            <a:endParaRPr lang="en-US" sz="2400" dirty="0">
              <a:solidFill>
                <a:srgbClr val="00ADEF"/>
              </a:solidFill>
            </a:endParaRPr>
          </a:p>
          <a:p>
            <a:pPr>
              <a:tabLst>
                <a:tab pos="1371600" algn="l"/>
                <a:tab pos="1547813" algn="l"/>
              </a:tabLst>
            </a:pPr>
            <a:endParaRPr lang="en-US" sz="2400" dirty="0">
              <a:solidFill>
                <a:srgbClr val="00ADEF"/>
              </a:solidFill>
            </a:endParaRPr>
          </a:p>
          <a:p>
            <a:pPr>
              <a:tabLst>
                <a:tab pos="1371600" algn="l"/>
                <a:tab pos="1547813" algn="l"/>
              </a:tabLst>
            </a:pPr>
            <a:endParaRPr lang="en-US" sz="2400" dirty="0"/>
          </a:p>
          <a:p>
            <a:pPr>
              <a:tabLst>
                <a:tab pos="1371600" algn="l"/>
                <a:tab pos="1547813" algn="l"/>
              </a:tabLst>
            </a:pPr>
            <a:r>
              <a:rPr lang="en-US" sz="2400" dirty="0" smtClean="0"/>
              <a:t>The </a:t>
            </a:r>
            <a:r>
              <a:rPr lang="en-US" sz="2400" dirty="0"/>
              <a:t>work done is </a:t>
            </a:r>
            <a:r>
              <a:rPr lang="en-US" sz="2400" dirty="0" smtClean="0"/>
              <a:t>16 2/3 </a:t>
            </a:r>
            <a:r>
              <a:rPr lang="en-US" sz="2400" dirty="0"/>
              <a:t>ft-lb.</a:t>
            </a:r>
          </a:p>
        </p:txBody>
      </p:sp>
      <p:pic>
        <p:nvPicPr>
          <p:cNvPr id="140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18" b="1840"/>
          <a:stretch>
            <a:fillRect/>
          </a:stretch>
        </p:blipFill>
        <p:spPr bwMode="auto">
          <a:xfrm>
            <a:off x="1524000" y="3657600"/>
            <a:ext cx="3810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29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82"/>
          <a:stretch>
            <a:fillRect/>
          </a:stretch>
        </p:blipFill>
        <p:spPr bwMode="auto">
          <a:xfrm>
            <a:off x="1828800" y="4572000"/>
            <a:ext cx="742950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58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Hooke’s Law</a:t>
            </a:r>
            <a:endParaRPr 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Hooke’s Law </a:t>
            </a:r>
            <a:r>
              <a:rPr lang="en-US" dirty="0" smtClean="0"/>
              <a:t>holds for small </a:t>
            </a:r>
            <a:r>
              <a:rPr lang="en-US" i="1" dirty="0" smtClean="0"/>
              <a:t>x</a:t>
            </a:r>
          </a:p>
          <a:p>
            <a:pPr lvl="1"/>
            <a:r>
              <a:rPr lang="en-US" i="1" dirty="0" smtClean="0"/>
              <a:t>k is the spring </a:t>
            </a:r>
            <a:r>
              <a:rPr lang="en-US" i="1" dirty="0" err="1" smtClean="0"/>
              <a:t>const</a:t>
            </a:r>
            <a:endParaRPr lang="en-US" dirty="0"/>
          </a:p>
        </p:txBody>
      </p:sp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0" y="3322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7466" name="Rectangle 10"/>
          <p:cNvSpPr>
            <a:spLocks noChangeArrowheads="1"/>
          </p:cNvSpPr>
          <p:nvPr/>
        </p:nvSpPr>
        <p:spPr bwMode="auto">
          <a:xfrm>
            <a:off x="3752850" y="5302250"/>
            <a:ext cx="1200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Hooke’s Law</a:t>
            </a:r>
          </a:p>
        </p:txBody>
      </p:sp>
      <p:pic>
        <p:nvPicPr>
          <p:cNvPr id="14747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959100"/>
            <a:ext cx="33909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472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88" y="2432050"/>
            <a:ext cx="3427412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473" name="Rectangle 17"/>
          <p:cNvSpPr>
            <a:spLocks noChangeArrowheads="1"/>
          </p:cNvSpPr>
          <p:nvPr/>
        </p:nvSpPr>
        <p:spPr bwMode="auto">
          <a:xfrm>
            <a:off x="1295400" y="4876800"/>
            <a:ext cx="2409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(a) Natural position of spring</a:t>
            </a:r>
          </a:p>
        </p:txBody>
      </p:sp>
      <p:sp>
        <p:nvSpPr>
          <p:cNvPr id="147474" name="Rectangle 18"/>
          <p:cNvSpPr>
            <a:spLocks noChangeArrowheads="1"/>
          </p:cNvSpPr>
          <p:nvPr/>
        </p:nvSpPr>
        <p:spPr bwMode="auto">
          <a:xfrm>
            <a:off x="5105400" y="4881563"/>
            <a:ext cx="2597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(b) Stretched position of spring</a:t>
            </a:r>
          </a:p>
        </p:txBody>
      </p:sp>
    </p:spTree>
    <p:extLst>
      <p:ext uri="{BB962C8B-B14F-4D97-AF65-F5344CB8AC3E}">
        <p14:creationId xmlns:p14="http://schemas.microsoft.com/office/powerpoint/2010/main" val="180417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 Work</a:t>
            </a:r>
            <a:endParaRPr lang="en-US" i="1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indent="-457200">
              <a:tabLst>
                <a:tab pos="457200" algn="l"/>
                <a:tab pos="1371600" algn="l"/>
                <a:tab pos="1547813" algn="l"/>
              </a:tabLst>
            </a:pPr>
            <a:endParaRPr lang="en-US" dirty="0"/>
          </a:p>
          <a:p>
            <a:pPr marL="457200" indent="-457200">
              <a:tabLst>
                <a:tab pos="457200" algn="l"/>
                <a:tab pos="1371600" algn="l"/>
                <a:tab pos="1547813" algn="l"/>
              </a:tabLst>
            </a:pPr>
            <a:endParaRPr lang="en-US" dirty="0"/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455613" y="1462088"/>
            <a:ext cx="8229600" cy="4771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/>
              <a:t>A force of 40 N is required to hold a spring that has been stretched from its natural length of 10 cm to a length of </a:t>
            </a:r>
            <a:br>
              <a:rPr lang="en-US" sz="2400" dirty="0"/>
            </a:br>
            <a:r>
              <a:rPr lang="en-US" sz="2400" dirty="0"/>
              <a:t>15 cm. How much work is done in stretching the spring from 15 cm to 18 cm?</a:t>
            </a:r>
          </a:p>
          <a:p>
            <a:pPr>
              <a:spcBef>
                <a:spcPct val="20000"/>
              </a:spcBef>
            </a:pPr>
            <a:endParaRPr lang="en-US" sz="2400" dirty="0"/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ADEF"/>
                </a:solidFill>
              </a:rPr>
              <a:t/>
            </a:r>
            <a:br>
              <a:rPr lang="en-US" sz="2400" dirty="0">
                <a:solidFill>
                  <a:srgbClr val="00ADEF"/>
                </a:solidFill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610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5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5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i="1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35141"/>
            <a:ext cx="8229600" cy="4830763"/>
          </a:xfrm>
          <a:noFill/>
        </p:spPr>
        <p:txBody>
          <a:bodyPr/>
          <a:lstStyle/>
          <a:p>
            <a:pPr marL="457200" indent="-457200">
              <a:tabLst>
                <a:tab pos="457200" algn="l"/>
                <a:tab pos="1371600" algn="l"/>
                <a:tab pos="1547813" algn="l"/>
              </a:tabLst>
            </a:pPr>
            <a:endParaRPr lang="en-US"/>
          </a:p>
          <a:p>
            <a:pPr marL="457200" indent="-457200">
              <a:tabLst>
                <a:tab pos="457200" algn="l"/>
                <a:tab pos="1371600" algn="l"/>
                <a:tab pos="1547813" algn="l"/>
              </a:tabLst>
            </a:pPr>
            <a:endParaRPr lang="en-US"/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455613" y="1301829"/>
            <a:ext cx="8229600" cy="502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dirty="0">
                <a:solidFill>
                  <a:srgbClr val="00ADEF"/>
                </a:solidFill>
              </a:rPr>
              <a:t>Solution:</a:t>
            </a:r>
            <a:endParaRPr lang="en-US" sz="1400" dirty="0"/>
          </a:p>
          <a:p>
            <a:pPr>
              <a:spcBef>
                <a:spcPct val="20000"/>
              </a:spcBef>
            </a:pPr>
            <a:r>
              <a:rPr lang="en-US" sz="2400" dirty="0"/>
              <a:t>                </a:t>
            </a:r>
            <a:r>
              <a:rPr lang="en-US" sz="2400" dirty="0" smtClean="0"/>
              <a:t>f(x) = </a:t>
            </a:r>
            <a:r>
              <a:rPr lang="en-US" sz="2400" dirty="0" err="1" smtClean="0"/>
              <a:t>kx</a:t>
            </a:r>
            <a:r>
              <a:rPr lang="en-US" sz="2400" dirty="0" smtClean="0"/>
              <a:t> = </a:t>
            </a:r>
            <a:r>
              <a:rPr lang="en-US" sz="2400" i="1" dirty="0" smtClean="0"/>
              <a:t>k*0.05 </a:t>
            </a:r>
            <a:r>
              <a:rPr lang="en-US" sz="2400" dirty="0"/>
              <a:t>= 40        </a:t>
            </a:r>
            <a:r>
              <a:rPr lang="en-US" sz="2400" i="1" dirty="0"/>
              <a:t>k</a:t>
            </a:r>
            <a:r>
              <a:rPr lang="en-US" sz="2400" dirty="0"/>
              <a:t> =       = 800</a:t>
            </a:r>
          </a:p>
          <a:p>
            <a:pPr>
              <a:spcBef>
                <a:spcPct val="20000"/>
              </a:spcBef>
            </a:pPr>
            <a:r>
              <a:rPr lang="en-US" sz="1400" dirty="0"/>
              <a:t/>
            </a:r>
            <a:br>
              <a:rPr lang="en-US" sz="1400" dirty="0"/>
            </a:br>
            <a:r>
              <a:rPr lang="en-US" sz="2400" dirty="0"/>
              <a:t>Thus </a:t>
            </a:r>
            <a:r>
              <a:rPr lang="en-US" sz="2400" i="1" dirty="0"/>
              <a:t>f</a:t>
            </a:r>
            <a:r>
              <a:rPr lang="en-US" sz="400" i="1" dirty="0"/>
              <a:t> 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= 800</a:t>
            </a:r>
            <a:r>
              <a:rPr lang="en-US" sz="2400" i="1" dirty="0"/>
              <a:t>x </a:t>
            </a:r>
            <a:r>
              <a:rPr lang="en-US" sz="2400" dirty="0"/>
              <a:t>and the work done in stretching the spring from 15 cm to 18 cm is</a:t>
            </a:r>
          </a:p>
          <a:p>
            <a:pPr>
              <a:spcBef>
                <a:spcPct val="20000"/>
              </a:spcBef>
            </a:pPr>
            <a:endParaRPr lang="en-US" sz="2400" dirty="0"/>
          </a:p>
          <a:p>
            <a:pPr>
              <a:spcBef>
                <a:spcPct val="20000"/>
              </a:spcBef>
            </a:pPr>
            <a:r>
              <a:rPr lang="en-US" sz="2400" dirty="0"/>
              <a:t/>
            </a:r>
            <a:br>
              <a:rPr lang="en-US" sz="2400" dirty="0"/>
            </a:br>
            <a:endParaRPr lang="en-US" sz="1500" dirty="0"/>
          </a:p>
          <a:p>
            <a:pPr>
              <a:spcBef>
                <a:spcPct val="20000"/>
              </a:spcBef>
            </a:pPr>
            <a:r>
              <a:rPr lang="en-US" sz="2400" dirty="0"/>
              <a:t>                     = 400[(0.08)</a:t>
            </a:r>
            <a:r>
              <a:rPr lang="en-US" sz="2400" baseline="30000" dirty="0"/>
              <a:t>2 </a:t>
            </a:r>
            <a:r>
              <a:rPr lang="en-US" sz="2400" dirty="0"/>
              <a:t>– 0.05)</a:t>
            </a:r>
            <a:r>
              <a:rPr lang="en-US" sz="2400" baseline="30000" dirty="0"/>
              <a:t>2</a:t>
            </a:r>
            <a:r>
              <a:rPr lang="en-US" sz="2400" dirty="0"/>
              <a:t>] </a:t>
            </a:r>
          </a:p>
          <a:p>
            <a:pPr>
              <a:spcBef>
                <a:spcPct val="20000"/>
              </a:spcBef>
            </a:pPr>
            <a:endParaRPr lang="en-US" sz="1500" dirty="0"/>
          </a:p>
          <a:p>
            <a:pPr>
              <a:spcBef>
                <a:spcPct val="20000"/>
              </a:spcBef>
            </a:pPr>
            <a:r>
              <a:rPr lang="en-US" sz="2400" dirty="0"/>
              <a:t>		= 1.56 J</a:t>
            </a:r>
          </a:p>
        </p:txBody>
      </p:sp>
      <p:pic>
        <p:nvPicPr>
          <p:cNvPr id="1505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370" y="1766331"/>
            <a:ext cx="466725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53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4183141"/>
            <a:ext cx="379412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1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5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0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0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50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How </a:t>
            </a:r>
            <a:r>
              <a:rPr lang="en-US" sz="2400" dirty="0"/>
              <a:t>much work </a:t>
            </a:r>
            <a:r>
              <a:rPr lang="en-US" sz="2400" dirty="0" smtClean="0"/>
              <a:t>is required to pull a rope hanging over a     50-foot building and touching the ground, weighing               0.1 pounds per foot, until </a:t>
            </a:r>
            <a:r>
              <a:rPr lang="en-US" sz="2400" dirty="0"/>
              <a:t>the bottom of the rope is 20 feet off the ground</a:t>
            </a:r>
            <a:r>
              <a:rPr lang="en-US" sz="2400" dirty="0" smtClean="0"/>
              <a:t>?</a:t>
            </a:r>
          </a:p>
          <a:p>
            <a:pPr marL="2400300">
              <a:buFont typeface="Wingdings" pitchFamily="2" charset="2"/>
              <a:buChar char="q"/>
            </a:pPr>
            <a:r>
              <a:rPr lang="en-US" sz="2400" dirty="0" smtClean="0"/>
              <a:t>Now, how much work is required if a 35 </a:t>
            </a:r>
            <a:r>
              <a:rPr lang="en-US" sz="2400" dirty="0" err="1" smtClean="0"/>
              <a:t>lb</a:t>
            </a:r>
            <a:r>
              <a:rPr lang="en-US" sz="2400" dirty="0" smtClean="0"/>
              <a:t> bucket is attached to the end of the rope?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71450" y="3035477"/>
            <a:ext cx="5574594" cy="3365323"/>
            <a:chOff x="171450" y="2922588"/>
            <a:chExt cx="3819525" cy="2362200"/>
          </a:xfrm>
        </p:grpSpPr>
        <p:sp>
          <p:nvSpPr>
            <p:cNvPr id="5" name="Rectangle 12"/>
            <p:cNvSpPr>
              <a:spLocks noChangeArrowheads="1"/>
            </p:cNvSpPr>
            <p:nvPr/>
          </p:nvSpPr>
          <p:spPr bwMode="auto">
            <a:xfrm>
              <a:off x="219075" y="2922588"/>
              <a:ext cx="1352550" cy="23050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AutoShape 16"/>
            <p:cNvSpPr>
              <a:spLocks noChangeShapeType="1"/>
            </p:cNvSpPr>
            <p:nvPr/>
          </p:nvSpPr>
          <p:spPr bwMode="auto">
            <a:xfrm>
              <a:off x="1704975" y="2922588"/>
              <a:ext cx="0" cy="147637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AutoShape 17"/>
            <p:cNvSpPr>
              <a:spLocks noChangeShapeType="1"/>
            </p:cNvSpPr>
            <p:nvPr/>
          </p:nvSpPr>
          <p:spPr bwMode="auto">
            <a:xfrm>
              <a:off x="1704975" y="4398963"/>
              <a:ext cx="0" cy="8286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71450" y="4343400"/>
              <a:ext cx="12573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Building (50 ft high)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2057400" y="3560763"/>
              <a:ext cx="19335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Rope (weighs 0.1 lbs/ft)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 Box 1"/>
            <p:cNvSpPr txBox="1">
              <a:spLocks noChangeArrowheads="1"/>
            </p:cNvSpPr>
            <p:nvPr/>
          </p:nvSpPr>
          <p:spPr bwMode="auto">
            <a:xfrm>
              <a:off x="1952625" y="4675188"/>
              <a:ext cx="188595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Let </a:t>
              </a:r>
              <a:r>
                <a:rPr kumimoji="0" lang="en-US" sz="1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h</a:t>
              </a: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be the distance from the bottom of the rope to the ground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AutoShape 14"/>
            <p:cNvSpPr>
              <a:spLocks noChangeShapeType="1"/>
            </p:cNvSpPr>
            <p:nvPr/>
          </p:nvSpPr>
          <p:spPr bwMode="auto">
            <a:xfrm flipH="1" flipV="1">
              <a:off x="1752600" y="3560763"/>
              <a:ext cx="361950" cy="133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00050" y="3187700"/>
              <a:ext cx="228600" cy="4286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00050" y="3817938"/>
              <a:ext cx="228600" cy="4286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733425" y="3187700"/>
              <a:ext cx="228600" cy="4286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742950" y="3817938"/>
              <a:ext cx="228600" cy="4286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1076325" y="3817938"/>
              <a:ext cx="228600" cy="4286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1076325" y="3187700"/>
              <a:ext cx="228600" cy="4286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933450" y="4843463"/>
              <a:ext cx="161925" cy="384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AutoShape 3"/>
            <p:cNvSpPr>
              <a:spLocks noChangeShapeType="1"/>
            </p:cNvSpPr>
            <p:nvPr/>
          </p:nvSpPr>
          <p:spPr bwMode="auto">
            <a:xfrm>
              <a:off x="1419225" y="2922588"/>
              <a:ext cx="0" cy="23050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AutoShape 2"/>
            <p:cNvSpPr>
              <a:spLocks noChangeShapeType="1"/>
            </p:cNvSpPr>
            <p:nvPr/>
          </p:nvSpPr>
          <p:spPr bwMode="auto">
            <a:xfrm>
              <a:off x="933450" y="4551363"/>
              <a:ext cx="409575" cy="1174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AutoShape 13"/>
            <p:cNvSpPr>
              <a:spLocks/>
            </p:cNvSpPr>
            <p:nvPr/>
          </p:nvSpPr>
          <p:spPr bwMode="auto">
            <a:xfrm rot="10800000">
              <a:off x="1800225" y="4398963"/>
              <a:ext cx="90488" cy="828675"/>
            </a:xfrm>
            <a:prstGeom prst="leftBrace">
              <a:avLst>
                <a:gd name="adj1" fmla="val 76315"/>
                <a:gd name="adj2" fmla="val 50000"/>
              </a:avLst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68686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65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 flipV="1">
            <a:off x="6553200" y="2313744"/>
            <a:ext cx="0" cy="311916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nip Same Side Corner Rectangle 53"/>
          <p:cNvSpPr/>
          <p:nvPr/>
        </p:nvSpPr>
        <p:spPr>
          <a:xfrm>
            <a:off x="6324600" y="5390707"/>
            <a:ext cx="457200" cy="528084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 Work </a:t>
            </a:r>
            <a:r>
              <a:rPr lang="en-US" dirty="0" smtClean="0"/>
              <a:t>- Pulling</a:t>
            </a:r>
            <a:endParaRPr lang="en-US" dirty="0"/>
          </a:p>
        </p:txBody>
      </p:sp>
      <p:sp>
        <p:nvSpPr>
          <p:cNvPr id="23" name="Cube 22"/>
          <p:cNvSpPr/>
          <p:nvPr/>
        </p:nvSpPr>
        <p:spPr>
          <a:xfrm>
            <a:off x="6781800" y="2112889"/>
            <a:ext cx="2209800" cy="3810000"/>
          </a:xfrm>
          <a:prstGeom prst="cub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931542" y="28040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12542" y="28040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96200" y="28040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77200" y="28040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931542" y="32612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12542" y="32612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696200" y="32612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077200" y="32612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931542" y="37184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312542" y="37184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96200" y="37184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077200" y="37184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931542" y="41756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312542" y="41756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696200" y="41756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77200" y="41756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931542" y="45947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12542" y="45947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696200" y="45947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077200" y="45947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931542" y="50519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7312542" y="50519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696200" y="50519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077200" y="5051905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426842" y="5351389"/>
            <a:ext cx="304800" cy="5715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13"/>
          <a:stretch/>
        </p:blipFill>
        <p:spPr bwMode="auto">
          <a:xfrm>
            <a:off x="6948487" y="1981200"/>
            <a:ext cx="1495425" cy="66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9" name="Straight Connector 58"/>
          <p:cNvCxnSpPr/>
          <p:nvPr/>
        </p:nvCxnSpPr>
        <p:spPr>
          <a:xfrm flipH="1">
            <a:off x="6553200" y="2305770"/>
            <a:ext cx="1537292" cy="7974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553200" y="2313744"/>
            <a:ext cx="228600" cy="3325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Connector 2048"/>
          <p:cNvCxnSpPr/>
          <p:nvPr/>
        </p:nvCxnSpPr>
        <p:spPr>
          <a:xfrm>
            <a:off x="6019800" y="2313744"/>
            <a:ext cx="0" cy="3609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5905500" y="2305493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5905500" y="5922889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TextBox 2053"/>
          <p:cNvSpPr txBox="1"/>
          <p:nvPr/>
        </p:nvSpPr>
        <p:spPr>
          <a:xfrm>
            <a:off x="5257800" y="38654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100 m</a:t>
            </a:r>
            <a:endParaRPr lang="en-US"/>
          </a:p>
        </p:txBody>
      </p:sp>
      <p:cxnSp>
        <p:nvCxnSpPr>
          <p:cNvPr id="2056" name="Straight Arrow Connector 2055"/>
          <p:cNvCxnSpPr>
            <a:endCxn id="54" idx="2"/>
          </p:cNvCxnSpPr>
          <p:nvPr/>
        </p:nvCxnSpPr>
        <p:spPr>
          <a:xfrm>
            <a:off x="5410200" y="5149221"/>
            <a:ext cx="914400" cy="5055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648200" y="4888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500 kg</a:t>
            </a:r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5638800" y="3221776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876800" y="3037110"/>
                <a:ext cx="914400" cy="39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2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𝑘𝑔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037110"/>
                <a:ext cx="914400" cy="396262"/>
              </a:xfrm>
              <a:prstGeom prst="rect">
                <a:avLst/>
              </a:prstGeom>
              <a:blipFill rotWithShape="1">
                <a:blip r:embed="rId4"/>
                <a:stretch>
                  <a:fillRect l="-5333" t="-106154" r="-43333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0" name="TextBox 2059"/>
          <p:cNvSpPr txBox="1"/>
          <p:nvPr/>
        </p:nvSpPr>
        <p:spPr>
          <a:xfrm>
            <a:off x="670560" y="2181488"/>
            <a:ext cx="4084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Find the work required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to lift</a:t>
            </a:r>
            <a:r>
              <a:rPr lang="en-US" sz="2400" dirty="0"/>
              <a:t> </a:t>
            </a:r>
            <a:r>
              <a:rPr lang="en-US" sz="2400" dirty="0" smtClean="0"/>
              <a:t>the sandbag to a 	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height of 50 m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r>
              <a:rPr lang="en-US" sz="2400" dirty="0" smtClean="0"/>
              <a:t>2.  Find the work required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to lift the sandbag 50 m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assuming it is leaking 	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1 kg of sand for each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meter it is lifted</a:t>
            </a:r>
          </a:p>
        </p:txBody>
      </p:sp>
    </p:spTree>
    <p:extLst>
      <p:ext uri="{BB962C8B-B14F-4D97-AF65-F5344CB8AC3E}">
        <p14:creationId xmlns:p14="http://schemas.microsoft.com/office/powerpoint/2010/main" val="30509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4B76266F87994DAA66D0D54D58D7A7" ma:contentTypeVersion="2" ma:contentTypeDescription="Create a new document." ma:contentTypeScope="" ma:versionID="459a7a021d7de9d1dff5a1bbf9ea6975">
  <xsd:schema xmlns:xsd="http://www.w3.org/2001/XMLSchema" xmlns:xs="http://www.w3.org/2001/XMLSchema" xmlns:p="http://schemas.microsoft.com/office/2006/metadata/properties" xmlns:ns2="e1f6cb1f-7c95-4a72-8369-b6b5464bd620" targetNamespace="http://schemas.microsoft.com/office/2006/metadata/properties" ma:root="true" ma:fieldsID="1c4a8882a4f9d870f8b4faca1aea1098" ns2:_="">
    <xsd:import namespace="e1f6cb1f-7c95-4a72-8369-b6b5464bd62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cb1f-7c95-4a72-8369-b6b5464bd62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1f6cb1f-7c95-4a72-8369-b6b5464bd620">WNAA5TKYMJS6-322-31</_dlc_DocId>
    <_dlc_DocIdUrl xmlns="e1f6cb1f-7c95-4a72-8369-b6b5464bd620">
      <Url>https://eis.usafa.edu/academics/math/DFMS_Course_Sites/Fall_2014_Courses/Math_152/_layouts/DocIdRedir.aspx?ID=WNAA5TKYMJS6-322-31</Url>
      <Description>WNAA5TKYMJS6-322-31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6395EE2-00A9-43A5-9306-54843545A5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f6cb1f-7c95-4a72-8369-b6b5464bd6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335198-23E3-4D4E-9501-08533706BE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62D97E-C9E4-489E-8A5B-E53CBB543224}">
  <ds:schemaRefs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e1f6cb1f-7c95-4a72-8369-b6b5464bd620"/>
    <ds:schemaRef ds:uri="http://schemas.microsoft.com/office/2006/metadata/properties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3173A7F2-2DED-4A2C-9FF3-4A6E3C2CAA9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18777</TotalTime>
  <Words>1484</Words>
  <Application>Microsoft Office PowerPoint</Application>
  <PresentationFormat>On-screen Show (4:3)</PresentationFormat>
  <Paragraphs>216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Review</vt:lpstr>
      <vt:lpstr>Math 152 – Lesson 15 </vt:lpstr>
      <vt:lpstr>Work</vt:lpstr>
      <vt:lpstr>Example 1</vt:lpstr>
      <vt:lpstr>Hooke’s Law</vt:lpstr>
      <vt:lpstr>Desk Work</vt:lpstr>
      <vt:lpstr>Solution</vt:lpstr>
      <vt:lpstr>Pulling</vt:lpstr>
      <vt:lpstr>Desk Work - Pulling</vt:lpstr>
      <vt:lpstr>Pumping</vt:lpstr>
      <vt:lpstr>PowerPoint Presentation</vt:lpstr>
      <vt:lpstr>Board Work</vt:lpstr>
      <vt:lpstr>Work - Pumping</vt:lpstr>
    </vt:vector>
  </TitlesOfParts>
  <Company>USAFA/DFMS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M142 - Section 6.2 Constructing Antiderivatives Analytically</dc:title>
  <dc:subject>Spring 2013 - M142 - Section 6.2</dc:subject>
  <dc:creator>Thomas.Fulton@usafa.edu</dc:creator>
  <cp:lastModifiedBy>Walchko Kevin J MAJ USAF USAFA CW/CWT</cp:lastModifiedBy>
  <cp:revision>249</cp:revision>
  <cp:lastPrinted>2015-02-10T20:08:40Z</cp:lastPrinted>
  <dcterms:created xsi:type="dcterms:W3CDTF">2012-07-23T15:58:59Z</dcterms:created>
  <dcterms:modified xsi:type="dcterms:W3CDTF">2015-02-17T18:13:43Z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0x010100474B76266F87994DAA66D0D54D58D7A7</vt:lpwstr>
  </property>
  <property fmtid="{D5CDD505-2E9C-101B-9397-08002B2CF9AE}" pid="3" name="_dlc_DocIdItemGuid">
    <vt:lpwstr>2ce107ef-f498-47e1-bcf6-bc231dbe2c95</vt:lpwstr>
  </property>
</Properties>
</file>