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1"/>
  </p:notesMasterIdLst>
  <p:handoutMasterIdLst>
    <p:handoutMasterId r:id="rId12"/>
  </p:handoutMasterIdLst>
  <p:sldIdLst>
    <p:sldId id="319" r:id="rId6"/>
    <p:sldId id="358" r:id="rId7"/>
    <p:sldId id="347" r:id="rId8"/>
    <p:sldId id="346" r:id="rId9"/>
    <p:sldId id="357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604" autoAdjust="0"/>
    <p:restoredTop sz="70117" autoAdjust="0"/>
  </p:normalViewPr>
  <p:slideViewPr>
    <p:cSldViewPr snapToGrid="0">
      <p:cViewPr varScale="1">
        <p:scale>
          <a:sx n="73" d="100"/>
          <a:sy n="73" d="100"/>
        </p:scale>
        <p:origin x="-7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2C559F2F-A1B5-456C-9782-FA27C7BC1A60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1C9C0DA-2BC1-4BB5-93A4-5E5241F6B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6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9788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9788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3336" indent="-173336">
              <a:buFontTx/>
              <a:buChar char="-"/>
            </a:pPr>
            <a:r>
              <a:rPr lang="en-US" smtClean="0"/>
              <a:t>Total cost of heating the house through</a:t>
            </a:r>
            <a:r>
              <a:rPr lang="en-US" baseline="0" smtClean="0"/>
              <a:t> March</a:t>
            </a:r>
          </a:p>
          <a:p>
            <a:pPr marL="173336" indent="-173336">
              <a:buFontTx/>
              <a:buChar char="-"/>
            </a:pPr>
            <a:r>
              <a:rPr lang="en-US" baseline="0" smtClean="0"/>
              <a:t>Average daily cost for first three months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(density)(g)(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dh)=(50)(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</a:t>
                </a:r>
              </a:p>
              <a:p>
                <a:endParaRPr lang="en-US" dirty="0" smtClean="0"/>
              </a:p>
              <a:p>
                <a:pPr marL="0" marR="0" indent="0" algn="l" defTabSz="93177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Integrate W = FD = ʃ(50)(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dh)</a:t>
                </a:r>
                <a:r>
                  <a:rPr lang="en-US" baseline="0" dirty="0" smtClean="0"/>
                  <a:t>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defTabSz="931774"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(10)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50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pPr defTabSz="924458"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defTabSz="924458"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defTabSz="924458"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defTabSz="924458"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defTabSz="924458">
                  <a:defRPr/>
                </a:pPr>
                <a:r>
                  <a:rPr lang="en-US" baseline="0" dirty="0" smtClean="0"/>
                  <a:t>  r(h) = 10 – </a:t>
                </a:r>
                <a:r>
                  <a:rPr lang="en-US" baseline="0" dirty="0" smtClean="0"/>
                  <a:t>h/10</a:t>
                </a:r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pPr defTabSz="924458">
                  <a:defRPr/>
                </a:pPr>
                <a:r>
                  <a:rPr lang="en-US" baseline="0" dirty="0" smtClean="0"/>
                  <a:t>Similar </a:t>
                </a:r>
                <a:r>
                  <a:rPr lang="en-US" baseline="0" dirty="0" err="1" smtClean="0"/>
                  <a:t>trianges</a:t>
                </a:r>
                <a:r>
                  <a:rPr lang="en-US" baseline="0" dirty="0" smtClean="0"/>
                  <a:t>:</a:t>
                </a:r>
              </a:p>
              <a:p>
                <a:pPr defTabSz="924458">
                  <a:defRPr/>
                </a:pPr>
                <a:r>
                  <a:rPr lang="en-US" baseline="0" dirty="0" smtClean="0"/>
                  <a:t>10/100 = r/(100-h)</a:t>
                </a:r>
              </a:p>
              <a:p>
                <a:pPr defTabSz="924458">
                  <a:defRPr/>
                </a:pPr>
                <a:r>
                  <a:rPr lang="en-US" baseline="0" dirty="0" smtClean="0"/>
                  <a:t>r = .1*(100-h)=1-.1h</a:t>
                </a:r>
                <a:endParaRPr lang="en-US" baseline="0" dirty="0" smtClean="0"/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pPr defTabSz="924458"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50)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defTabSz="924458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(10 −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defTabSz="924458"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pPr defTabSz="924458"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Slice weight(force) =  (volume)(density)= 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dh)(</a:t>
                </a:r>
                <a:r>
                  <a:rPr lang="en-US" dirty="0" smtClean="0"/>
                  <a:t>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</a:p>
              <a:p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Integrate W = FD = ʃ</a:t>
                </a:r>
                <a:r>
                  <a:rPr lang="en-US" dirty="0" smtClean="0"/>
                  <a:t>(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)(50 </a:t>
                </a:r>
                <a:r>
                  <a:rPr lang="en-US" b="0" i="0" smtClean="0">
                    <a:latin typeface="Cambria Math"/>
                  </a:rPr>
                  <a:t>𝑙𝑏∕〖𝑓𝑡〗^3 </a:t>
                </a:r>
                <a:r>
                  <a:rPr lang="en-US" dirty="0" smtClean="0"/>
                  <a:t>)</a:t>
                </a:r>
                <a:r>
                  <a:rPr lang="en-US" dirty="0" smtClean="0"/>
                  <a:t>(h)dh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= 50</a:t>
                </a:r>
                <a:r>
                  <a:rPr lang="el-GR" dirty="0" smtClean="0"/>
                  <a:t>π</a:t>
                </a:r>
                <a:r>
                  <a:rPr lang="en-US" b="0" i="0" smtClean="0">
                    <a:latin typeface="Cambria Math"/>
                  </a:rPr>
                  <a:t>𝑟^2</a:t>
                </a:r>
                <a:r>
                  <a:rPr lang="en-US" dirty="0" smtClean="0"/>
                  <a:t>ʃhdh</a:t>
                </a:r>
                <a:r>
                  <a:rPr lang="en-US" baseline="0" dirty="0" smtClean="0"/>
                  <a:t>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                          = 25</a:t>
                </a:r>
                <a:r>
                  <a:rPr lang="el-GR" dirty="0" smtClean="0"/>
                  <a:t>π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(10)〗^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(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100〗^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 - </a:t>
                </a:r>
                <a:r>
                  <a:rPr lang="en-US" i="0" smtClean="0">
                    <a:latin typeface="Cambria Math"/>
                  </a:rPr>
                  <a:t>〖</a:t>
                </a:r>
                <a:r>
                  <a:rPr lang="en-US" b="0" i="0" smtClean="0">
                    <a:latin typeface="Cambria Math"/>
                  </a:rPr>
                  <a:t>50〗^</a:t>
                </a:r>
                <a:r>
                  <a:rPr lang="en-US" b="0" i="0" smtClean="0">
                    <a:latin typeface="Cambria Math"/>
                  </a:rPr>
                  <a:t>2</a:t>
                </a:r>
                <a:r>
                  <a:rPr lang="en-US" baseline="0" dirty="0" smtClean="0"/>
                  <a:t>) = </a:t>
                </a:r>
                <a:r>
                  <a:rPr lang="en-US" b="1" baseline="0" dirty="0" smtClean="0"/>
                  <a:t>58.9e6 </a:t>
                </a:r>
                <a:r>
                  <a:rPr lang="en-US" b="1" baseline="0" dirty="0" err="1" smtClean="0"/>
                  <a:t>ft</a:t>
                </a:r>
                <a:r>
                  <a:rPr lang="en-US" b="1" baseline="0" dirty="0" smtClean="0"/>
                  <a:t> </a:t>
                </a:r>
                <a:r>
                  <a:rPr lang="en-US" b="1" baseline="0" dirty="0" err="1" smtClean="0"/>
                  <a:t>lb</a:t>
                </a:r>
                <a:endParaRPr lang="en-US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----------------------------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(a)h + b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r(0) = 10 = 0a + b, b = 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r(100) = 0 = 100a + 10, a = (-1/10)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  r(h) = 10 – h/10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Slice weight(force) =  (volume)(density)= (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𝑟^2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dh)(50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𝑙𝑏∕〖𝑓𝑡〗^3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 = FD = 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ʃh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(10 −ℎ/10)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〗^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(50h^2</a:t>
                </a: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(2/3)h^3 + h^4/400) from 50 to 100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[50(100^2 – 50^2) – (2/3)(100^3 – 50^3) + (1/400)(100^4 – 50^4)] =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26041.67 </a:t>
                </a:r>
                <a:r>
                  <a:rPr lang="en-US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ft</a:t>
                </a:r>
                <a:r>
                  <a:rPr lang="en-US" b="1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baseline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lb</a:t>
                </a:r>
                <a:endParaRPr lang="en-US" b="1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6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9" y="1298576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9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3" y="33338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51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16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28457"/>
            <a:ext cx="8229600" cy="18433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Objectives:</a:t>
            </a:r>
          </a:p>
          <a:p>
            <a:r>
              <a:rPr lang="en-US" sz="1800" dirty="0"/>
              <a:t>Use integration to calculate the average value of a function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424556"/>
              </p:ext>
            </p:extLst>
          </p:nvPr>
        </p:nvGraphicFramePr>
        <p:xfrm>
          <a:off x="1422376" y="2010216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Improper Integrals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7.8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15/16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Work/Ave Value of a Function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6.4/6.5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17/18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Applications to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Physics &amp; 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Eng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8.3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65921" y="2786730"/>
            <a:ext cx="6284686" cy="522528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of Lots of Numbers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825" y="1466876"/>
            <a:ext cx="27495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4425" y="1550952"/>
            <a:ext cx="938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Ave =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76116" y="1534361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but,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(</a:t>
            </a:r>
            <a:r>
              <a:rPr lang="en-US" sz="2400" i="1" dirty="0"/>
              <a:t>b</a:t>
            </a:r>
            <a:r>
              <a:rPr lang="en-US" sz="2400" dirty="0"/>
              <a:t> – </a:t>
            </a:r>
            <a:r>
              <a:rPr lang="en-US" sz="2400" i="1" dirty="0"/>
              <a:t>a</a:t>
            </a:r>
            <a:r>
              <a:rPr lang="en-US" sz="2400" dirty="0"/>
              <a:t>)/</a:t>
            </a:r>
            <a:r>
              <a:rPr lang="en-US" sz="2400" dirty="0">
                <a:sym typeface="Symbol" pitchFamily="18" charset="2"/>
              </a:rPr>
              <a:t>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99" y="2268538"/>
            <a:ext cx="7042150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67" y="4278086"/>
            <a:ext cx="53832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306" y="5138736"/>
            <a:ext cx="4743450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95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7" r="2584"/>
          <a:stretch/>
        </p:blipFill>
        <p:spPr>
          <a:xfrm>
            <a:off x="2743200" y="1371600"/>
            <a:ext cx="3590925" cy="2005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2" t="44703" r="3230"/>
          <a:stretch/>
        </p:blipFill>
        <p:spPr>
          <a:xfrm>
            <a:off x="2709861" y="1338262"/>
            <a:ext cx="3614739" cy="2038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0"/>
            <a:ext cx="7132320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		     The </a:t>
            </a:r>
            <a:r>
              <a:rPr lang="en-US"/>
              <a:t>Definite Integral as an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0"/>
                <a:ext cx="8229600" cy="2081212"/>
              </a:xfrm>
            </p:spPr>
            <p:txBody>
              <a:bodyPr/>
              <a:lstStyle/>
              <a:p>
                <a:r>
                  <a:rPr lang="en-US" sz="240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represents the daily cost of heating your house, measured in dollars per day</a:t>
                </a:r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time measured in days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corresponds </a:t>
                </a:r>
                <a:r>
                  <a:rPr lang="en-US" sz="2400" dirty="0" smtClean="0"/>
                  <a:t>to January </a:t>
                </a:r>
                <a:r>
                  <a:rPr lang="en-US" sz="2400" dirty="0"/>
                  <a:t>1, 2008. </a:t>
                </a:r>
                <a:endParaRPr lang="en-US" sz="2400" dirty="0" smtClean="0"/>
              </a:p>
              <a:p>
                <a:r>
                  <a:rPr lang="en-US" sz="2400" dirty="0" smtClean="0"/>
                  <a:t> Interpret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90</m:t>
                        </m:r>
                      </m:sup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dirty="0" smtClean="0"/>
                  <a:t> and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90−0</m:t>
                        </m:r>
                      </m:den>
                    </m:f>
                    <m:nary>
                      <m:naryPr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90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𝐶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0"/>
                <a:ext cx="8229600" cy="2081212"/>
              </a:xfrm>
              <a:blipFill rotWithShape="1">
                <a:blip r:embed="rId5"/>
                <a:stretch>
                  <a:fillRect l="-963" t="-234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143" y="3376613"/>
            <a:ext cx="4037715" cy="109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55824" y="2571690"/>
                <a:ext cx="3497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𝒕</m:t>
                      </m:r>
                    </m:oMath>
                  </m:oMathPara>
                </a14:m>
                <a:endParaRPr lang="en-US" sz="2000" b="1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824" y="2571690"/>
                <a:ext cx="34977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89101" y="1295400"/>
                <a:ext cx="639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01" y="1295400"/>
                <a:ext cx="63991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9524" t="-7692" r="-476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3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n 48"/>
          <p:cNvSpPr/>
          <p:nvPr/>
        </p:nvSpPr>
        <p:spPr>
          <a:xfrm rot="16200000">
            <a:off x="5653935" y="2668172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 rot="16200000">
            <a:off x="1886397" y="2736998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2057400" y="2743201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2057400" y="4267199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Review </a:t>
            </a:r>
            <a:r>
              <a:rPr lang="en-US" dirty="0" smtClean="0"/>
              <a:t>- Pumping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933701" y="2971799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54399" y="2678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/>
              <a:t>m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52623" y="2971799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938323" y="2963548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40095" y="62483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09823" y="4511749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395523" y="451174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397295" y="624839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73495" y="50890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8723" y="340883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28303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How much work is required to pump the  fuel out of the upper nozzle?</a:t>
            </a:r>
          </a:p>
          <a:p>
            <a:endParaRPr lang="en-US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387896" y="5421868"/>
                <a:ext cx="114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896" y="5421868"/>
                <a:ext cx="11496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87" t="-116393" r="-22340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10800000">
            <a:off x="5943600" y="2863330"/>
            <a:ext cx="1726856" cy="3385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943601" y="2633333"/>
            <a:ext cx="1726857" cy="46716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6795978" y="2883932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16676" y="25908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</a:t>
            </a:r>
            <a:r>
              <a:rPr lang="en-US" dirty="0"/>
              <a:t>m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15300" y="2839562"/>
            <a:ext cx="0" cy="34278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999228" y="28194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001000" y="62674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543801" y="4530800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7429500" y="4530797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431272" y="62674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507472" y="51081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39100" y="342788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0800000">
            <a:off x="6334778" y="4432631"/>
            <a:ext cx="944503" cy="1815766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334778" y="4297932"/>
            <a:ext cx="944503" cy="2776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400801" y="4673026"/>
                <a:ext cx="8723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    50 </a:t>
                </a:r>
              </a:p>
              <a:p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US" sz="16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4673026"/>
                <a:ext cx="872385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6993" t="-17708" r="-18881" b="-94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971109" y="2960133"/>
            <a:ext cx="1358537" cy="1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19303" y="2960133"/>
            <a:ext cx="13063" cy="1551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953690" y="4510274"/>
            <a:ext cx="2381087" cy="43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219303" y="4530800"/>
            <a:ext cx="0" cy="1611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1" y="6138777"/>
            <a:ext cx="940525" cy="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7199" y="53061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0263" y="252145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100-h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89029" y="598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60371" y="4368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4" grpId="0" animBg="1"/>
      <p:bldP spid="30" grpId="0"/>
      <p:bldP spid="42" grpId="0"/>
      <p:bldP spid="47" grpId="0"/>
      <p:bldP spid="7" grpId="0" animBg="1"/>
      <p:bldP spid="50" grpId="0" animBg="1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WNAA5TKYMJS6-322-38</_dlc_DocId>
    <_dlc_DocIdUrl xmlns="e1f6cb1f-7c95-4a72-8369-b6b5464bd620">
      <Url>https://eis.usafa.edu/academics/math/DFMS_Course_Sites/Fall_2014_Courses/Math_152/_layouts/DocIdRedir.aspx?ID=WNAA5TKYMJS6-322-38</Url>
      <Description>WNAA5TKYMJS6-322-38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B6CAE03-66F1-482F-B3A6-9D8D5AC2C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A910C41A-2477-4B99-91A3-7038A09379D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33746</TotalTime>
  <Words>446</Words>
  <Application>Microsoft Office PowerPoint</Application>
  <PresentationFormat>On-screen Show (4:3)</PresentationFormat>
  <Paragraphs>64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Math 152 – Lesson 16 </vt:lpstr>
      <vt:lpstr>Average of Lots of Numbers</vt:lpstr>
      <vt:lpstr>       The Definite Integral as an Average</vt:lpstr>
      <vt:lpstr>Work Review - Pumping</vt:lpstr>
      <vt:lpstr>PowerPoint Presentation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288</cp:revision>
  <cp:lastPrinted>2015-02-19T14:24:26Z</cp:lastPrinted>
  <dcterms:created xsi:type="dcterms:W3CDTF">2012-07-23T15:58:59Z</dcterms:created>
  <dcterms:modified xsi:type="dcterms:W3CDTF">2015-02-19T21:05:26Z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81a7cb7e-1f2e-4363-8ead-90b896d07c1e</vt:lpwstr>
  </property>
</Properties>
</file>