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4"/>
  </p:notesMasterIdLst>
  <p:sldIdLst>
    <p:sldId id="319" r:id="rId6"/>
    <p:sldId id="359" r:id="rId7"/>
    <p:sldId id="350" r:id="rId8"/>
    <p:sldId id="360" r:id="rId9"/>
    <p:sldId id="361" r:id="rId10"/>
    <p:sldId id="362" r:id="rId11"/>
    <p:sldId id="358" r:id="rId12"/>
    <p:sldId id="35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1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4" autoAdjust="0"/>
    <p:restoredTop sz="97548" autoAdjust="0"/>
  </p:normalViewPr>
  <p:slideViewPr>
    <p:cSldViewPr snapToGrid="0">
      <p:cViewPr>
        <p:scale>
          <a:sx n="96" d="100"/>
          <a:sy n="96" d="100"/>
        </p:scale>
        <p:origin x="-102"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AC170C-7554-497D-86C4-5E6B22619EE5}" type="datetimeFigureOut">
              <a:rPr lang="en-US" smtClean="0"/>
              <a:t>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77995-C337-4412-BD0B-CA3F77B974DD}" type="slidenum">
              <a:rPr lang="en-US" smtClean="0"/>
              <a:t>‹#›</a:t>
            </a:fld>
            <a:endParaRPr lang="en-US"/>
          </a:p>
        </p:txBody>
      </p:sp>
    </p:spTree>
    <p:extLst>
      <p:ext uri="{BB962C8B-B14F-4D97-AF65-F5344CB8AC3E}">
        <p14:creationId xmlns:p14="http://schemas.microsoft.com/office/powerpoint/2010/main" val="40661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20DB30F-C7B8-44CD-B859-5B727D581C7E}"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46x^2/2-x^3/3</a:t>
            </a:r>
          </a:p>
          <a:p>
            <a:r>
              <a:rPr lang="en-US" dirty="0" smtClean="0"/>
              <a:t>27x^2-x^3/3-200x</a:t>
            </a:r>
          </a:p>
          <a:p>
            <a:endParaRPr lang="en-US" dirty="0" smtClean="0"/>
          </a:p>
          <a:p>
            <a:r>
              <a:rPr lang="en-US" dirty="0" smtClean="0"/>
              <a:t>Force = (pressure(N/m^2))(area(m^2))</a:t>
            </a:r>
          </a:p>
          <a:p>
            <a:endParaRPr lang="en-US" dirty="0" smtClean="0"/>
          </a:p>
          <a:p>
            <a:r>
              <a:rPr lang="en-US" dirty="0" smtClean="0"/>
              <a:t>Method 1) h=0 for the surface</a:t>
            </a:r>
            <a:r>
              <a:rPr lang="en-US" baseline="0" dirty="0" smtClean="0"/>
              <a:t> of the water</a:t>
            </a:r>
          </a:p>
          <a:p>
            <a:r>
              <a:rPr lang="en-US" baseline="0" dirty="0" smtClean="0"/>
              <a:t>         </a:t>
            </a:r>
            <a:r>
              <a:rPr lang="en-US" dirty="0" smtClean="0"/>
              <a:t>      A = (46 – h)dh (use similar triangles)</a:t>
            </a:r>
          </a:p>
          <a:p>
            <a:r>
              <a:rPr lang="en-US" dirty="0" smtClean="0"/>
              <a:t>               P</a:t>
            </a:r>
            <a:r>
              <a:rPr lang="en-US" baseline="0" dirty="0" smtClean="0"/>
              <a:t> = (density)(g)(h)</a:t>
            </a:r>
          </a:p>
          <a:p>
            <a:r>
              <a:rPr lang="en-US" baseline="0" dirty="0" smtClean="0"/>
              <a:t>           </a:t>
            </a:r>
          </a:p>
          <a:p>
            <a:r>
              <a:rPr lang="en-US" baseline="0" dirty="0" smtClean="0"/>
              <a:t>Method 2) h starts at the top of the wall</a:t>
            </a:r>
          </a:p>
          <a:p>
            <a:r>
              <a:rPr lang="en-US" dirty="0" smtClean="0"/>
              <a:t>               A = (50 – h)dh</a:t>
            </a:r>
          </a:p>
          <a:p>
            <a:r>
              <a:rPr lang="en-US" dirty="0" smtClean="0"/>
              <a:t>               P</a:t>
            </a:r>
            <a:r>
              <a:rPr lang="en-US" baseline="0" dirty="0" smtClean="0"/>
              <a:t> = (density)(g)(h - 4)</a:t>
            </a:r>
          </a:p>
          <a:p>
            <a:endParaRPr lang="en-US" baseline="0" dirty="0" smtClean="0"/>
          </a:p>
          <a:p>
            <a:r>
              <a:rPr lang="en-US" baseline="0" dirty="0" smtClean="0"/>
              <a:t>Method 3) measuring “h” from the bottom of the dam</a:t>
            </a:r>
          </a:p>
          <a:p>
            <a:r>
              <a:rPr lang="en-US" baseline="0" dirty="0" smtClean="0"/>
              <a:t>	D = 16 – h, L = 30 + h</a:t>
            </a:r>
          </a:p>
          <a:p>
            <a:r>
              <a:rPr lang="en-US" baseline="0" dirty="0" smtClean="0"/>
              <a:t>F = </a:t>
            </a:r>
            <a:r>
              <a:rPr lang="el-GR" sz="1200" dirty="0" smtClean="0"/>
              <a:t>ρ</a:t>
            </a:r>
            <a:r>
              <a:rPr lang="en-US" sz="1200" dirty="0" err="1" smtClean="0"/>
              <a:t>gʃ</a:t>
            </a:r>
            <a:r>
              <a:rPr lang="en-US" sz="1200" dirty="0" smtClean="0"/>
              <a:t>(</a:t>
            </a:r>
            <a:r>
              <a:rPr lang="en-US" baseline="0" dirty="0" smtClean="0"/>
              <a:t>16 – h)(30+h)dh</a:t>
            </a:r>
          </a:p>
          <a:p>
            <a:endParaRPr lang="en-US" baseline="0" dirty="0" smtClean="0"/>
          </a:p>
          <a:p>
            <a:r>
              <a:rPr lang="en-US" baseline="0" dirty="0" smtClean="0"/>
              <a:t>ALL yield “</a:t>
            </a:r>
            <a:r>
              <a:rPr lang="el-GR" sz="1200" dirty="0" smtClean="0"/>
              <a:t>ρ</a:t>
            </a:r>
            <a:r>
              <a:rPr lang="en-US" sz="1200" dirty="0" smtClean="0"/>
              <a:t>g(4522.67)</a:t>
            </a:r>
            <a:r>
              <a:rPr lang="en-US" sz="1200" baseline="0" dirty="0" smtClean="0"/>
              <a:t> N”, or 44.322e6 N</a:t>
            </a:r>
          </a:p>
          <a:p>
            <a:endParaRPr lang="en-US" dirty="0"/>
          </a:p>
        </p:txBody>
      </p:sp>
      <p:sp>
        <p:nvSpPr>
          <p:cNvPr id="4" name="Slide Number Placeholder 3"/>
          <p:cNvSpPr>
            <a:spLocks noGrp="1"/>
          </p:cNvSpPr>
          <p:nvPr>
            <p:ph type="sldNum" sz="quarter" idx="10"/>
          </p:nvPr>
        </p:nvSpPr>
        <p:spPr/>
        <p:txBody>
          <a:bodyPr/>
          <a:lstStyle/>
          <a:p>
            <a:fld id="{B4A77995-C337-4412-BD0B-CA3F77B974DD}" type="slidenum">
              <a:rPr lang="en-US" smtClean="0"/>
              <a:t>3</a:t>
            </a:fld>
            <a:endParaRPr lang="en-US"/>
          </a:p>
        </p:txBody>
      </p:sp>
    </p:spTree>
    <p:extLst>
      <p:ext uri="{BB962C8B-B14F-4D97-AF65-F5344CB8AC3E}">
        <p14:creationId xmlns:p14="http://schemas.microsoft.com/office/powerpoint/2010/main" val="88999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 (in the book)</a:t>
            </a:r>
          </a:p>
          <a:p>
            <a:endParaRPr lang="en-US" dirty="0" smtClean="0"/>
          </a:p>
          <a:p>
            <a:r>
              <a:rPr lang="en-US" dirty="0" smtClean="0"/>
              <a:t>Put coordinate system at</a:t>
            </a:r>
            <a:r>
              <a:rPr lang="en-US" baseline="0" dirty="0" smtClean="0"/>
              <a:t> center of drum.</a:t>
            </a:r>
          </a:p>
          <a:p>
            <a:endParaRPr lang="en-US" baseline="0" dirty="0" smtClean="0"/>
          </a:p>
          <a:p>
            <a:r>
              <a:rPr lang="en-US" baseline="0" dirty="0" smtClean="0"/>
              <a:t>A = w * </a:t>
            </a:r>
            <a:r>
              <a:rPr lang="en-US" baseline="0" dirty="0" err="1" smtClean="0"/>
              <a:t>deltaY</a:t>
            </a:r>
            <a:r>
              <a:rPr lang="en-US" baseline="0" dirty="0" smtClean="0"/>
              <a:t> = 2*x*</a:t>
            </a:r>
            <a:r>
              <a:rPr lang="en-US" baseline="0" dirty="0" err="1" smtClean="0"/>
              <a:t>deltaY</a:t>
            </a:r>
            <a:r>
              <a:rPr lang="en-US" baseline="0" dirty="0" smtClean="0"/>
              <a:t> = 2* </a:t>
            </a:r>
            <a:r>
              <a:rPr lang="en-US" baseline="0" dirty="0" err="1" smtClean="0"/>
              <a:t>sqrt</a:t>
            </a:r>
            <a:r>
              <a:rPr lang="en-US" baseline="0" dirty="0" smtClean="0"/>
              <a:t>(9-y^2) * </a:t>
            </a:r>
            <a:r>
              <a:rPr lang="en-US" baseline="0" dirty="0" err="1" smtClean="0"/>
              <a:t>deltaY</a:t>
            </a:r>
            <a:endParaRPr lang="en-US" baseline="0" dirty="0" smtClean="0"/>
          </a:p>
          <a:p>
            <a:r>
              <a:rPr lang="en-US" baseline="0" dirty="0" smtClean="0"/>
              <a:t>depth (d) = 7 – 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 = P * A = 62.2(7-d)(2 * </a:t>
            </a:r>
            <a:r>
              <a:rPr lang="en-US" baseline="0" dirty="0" err="1" smtClean="0"/>
              <a:t>sqrt</a:t>
            </a:r>
            <a:r>
              <a:rPr lang="en-US" baseline="0" dirty="0" smtClean="0"/>
              <a:t>(9-y^2) * </a:t>
            </a:r>
            <a:r>
              <a:rPr lang="en-US" baseline="0" dirty="0" err="1" smtClean="0"/>
              <a:t>deltaY</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Integrate from -3 to 3 (edges</a:t>
            </a:r>
            <a:r>
              <a:rPr lang="en-US" baseline="0" dirty="0" smtClean="0"/>
              <a:t> of the barrel)</a:t>
            </a:r>
            <a:endParaRPr lang="en-US" dirty="0"/>
          </a:p>
        </p:txBody>
      </p:sp>
      <p:sp>
        <p:nvSpPr>
          <p:cNvPr id="4" name="Slide Number Placeholder 3"/>
          <p:cNvSpPr>
            <a:spLocks noGrp="1"/>
          </p:cNvSpPr>
          <p:nvPr>
            <p:ph type="sldNum" sz="quarter" idx="10"/>
          </p:nvPr>
        </p:nvSpPr>
        <p:spPr/>
        <p:txBody>
          <a:bodyPr/>
          <a:lstStyle/>
          <a:p>
            <a:fld id="{B4A77995-C337-4412-BD0B-CA3F77B974DD}" type="slidenum">
              <a:rPr lang="en-US" smtClean="0"/>
              <a:t>5</a:t>
            </a:fld>
            <a:endParaRPr lang="en-US"/>
          </a:p>
        </p:txBody>
      </p:sp>
    </p:spTree>
    <p:extLst>
      <p:ext uri="{BB962C8B-B14F-4D97-AF65-F5344CB8AC3E}">
        <p14:creationId xmlns:p14="http://schemas.microsoft.com/office/powerpoint/2010/main" val="292861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1295401"/>
            <a:ext cx="4724400" cy="2305050"/>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3733800" y="3886200"/>
            <a:ext cx="472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23320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67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34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1"/>
            <a:ext cx="8229600" cy="4830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85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9911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117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80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584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75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897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74638"/>
            <a:ext cx="71323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1" name="Rectangle 3"/>
          <p:cNvSpPr>
            <a:spLocks noGrp="1" noChangeArrowheads="1"/>
          </p:cNvSpPr>
          <p:nvPr>
            <p:ph type="body" idx="1"/>
          </p:nvPr>
        </p:nvSpPr>
        <p:spPr bwMode="auto">
          <a:xfrm>
            <a:off x="382589" y="1298576"/>
            <a:ext cx="8347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1295400" y="6491288"/>
            <a:ext cx="6553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151C77"/>
                </a:solidFill>
                <a:latin typeface="Arial" pitchFamily="34" charset="0"/>
              </a:defRPr>
            </a:lvl1pPr>
            <a:lvl2pPr marL="742950" indent="-285750">
              <a:defRPr sz="2400">
                <a:solidFill>
                  <a:srgbClr val="151C77"/>
                </a:solidFill>
                <a:latin typeface="Arial" pitchFamily="34" charset="0"/>
              </a:defRPr>
            </a:lvl2pPr>
            <a:lvl3pPr marL="1143000" indent="-228600">
              <a:defRPr sz="2400">
                <a:solidFill>
                  <a:srgbClr val="151C77"/>
                </a:solidFill>
                <a:latin typeface="Arial" pitchFamily="34" charset="0"/>
              </a:defRPr>
            </a:lvl3pPr>
            <a:lvl4pPr marL="1600200" indent="-228600">
              <a:defRPr sz="2400">
                <a:solidFill>
                  <a:srgbClr val="151C77"/>
                </a:solidFill>
                <a:latin typeface="Arial" pitchFamily="34" charset="0"/>
              </a:defRPr>
            </a:lvl4pPr>
            <a:lvl5pPr marL="2057400" indent="-228600">
              <a:defRPr sz="2400">
                <a:solidFill>
                  <a:srgbClr val="151C77"/>
                </a:solidFill>
                <a:latin typeface="Arial" pitchFamily="34" charset="0"/>
              </a:defRPr>
            </a:lvl5pPr>
            <a:lvl6pPr marL="2514600" indent="-228600" algn="ctr" eaLnBrk="0" fontAlgn="base" hangingPunct="0">
              <a:spcBef>
                <a:spcPct val="0"/>
              </a:spcBef>
              <a:spcAft>
                <a:spcPct val="0"/>
              </a:spcAft>
              <a:defRPr sz="2400">
                <a:solidFill>
                  <a:srgbClr val="151C77"/>
                </a:solidFill>
                <a:latin typeface="Arial" pitchFamily="34" charset="0"/>
              </a:defRPr>
            </a:lvl6pPr>
            <a:lvl7pPr marL="2971800" indent="-228600" algn="ctr" eaLnBrk="0" fontAlgn="base" hangingPunct="0">
              <a:spcBef>
                <a:spcPct val="0"/>
              </a:spcBef>
              <a:spcAft>
                <a:spcPct val="0"/>
              </a:spcAft>
              <a:defRPr sz="2400">
                <a:solidFill>
                  <a:srgbClr val="151C77"/>
                </a:solidFill>
                <a:latin typeface="Arial" pitchFamily="34" charset="0"/>
              </a:defRPr>
            </a:lvl7pPr>
            <a:lvl8pPr marL="3429000" indent="-228600" algn="ctr" eaLnBrk="0" fontAlgn="base" hangingPunct="0">
              <a:spcBef>
                <a:spcPct val="0"/>
              </a:spcBef>
              <a:spcAft>
                <a:spcPct val="0"/>
              </a:spcAft>
              <a:defRPr sz="2400">
                <a:solidFill>
                  <a:srgbClr val="151C77"/>
                </a:solidFill>
                <a:latin typeface="Arial" pitchFamily="34" charset="0"/>
              </a:defRPr>
            </a:lvl8pPr>
            <a:lvl9pPr marL="3886200" indent="-228600" algn="ctr" eaLnBrk="0" fontAlgn="base" hangingPunct="0">
              <a:spcBef>
                <a:spcPct val="0"/>
              </a:spcBef>
              <a:spcAft>
                <a:spcPct val="0"/>
              </a:spcAft>
              <a:defRPr sz="2400">
                <a:solidFill>
                  <a:srgbClr val="151C77"/>
                </a:solidFill>
                <a:latin typeface="Arial" pitchFamily="34" charset="0"/>
              </a:defRPr>
            </a:lvl9pPr>
          </a:lstStyle>
          <a:p>
            <a:pPr algn="ctr">
              <a:spcBef>
                <a:spcPct val="50000"/>
              </a:spcBef>
            </a:pPr>
            <a:r>
              <a:rPr lang="en-US" sz="1600" b="1" i="1" dirty="0">
                <a:solidFill>
                  <a:schemeClr val="tx1"/>
                </a:solidFill>
                <a:latin typeface="Century Schoolbook" pitchFamily="18" charset="0"/>
              </a:rPr>
              <a:t>I n t e g r i t y  -  S e r v i c e  -  E x c e l </a:t>
            </a:r>
            <a:r>
              <a:rPr lang="en-US" sz="1600" b="1" i="1" dirty="0" err="1" smtClean="0">
                <a:solidFill>
                  <a:schemeClr val="tx1"/>
                </a:solidFill>
                <a:latin typeface="Century Schoolbook" pitchFamily="18" charset="0"/>
              </a:rPr>
              <a:t>l</a:t>
            </a:r>
            <a:r>
              <a:rPr lang="en-US" sz="1600" b="1" i="1" dirty="0" smtClean="0">
                <a:solidFill>
                  <a:schemeClr val="tx1"/>
                </a:solidFill>
                <a:latin typeface="Century Schoolbook" pitchFamily="18" charset="0"/>
              </a:rPr>
              <a:t> e </a:t>
            </a:r>
            <a:r>
              <a:rPr lang="en-US" sz="1600" b="1" i="1" dirty="0">
                <a:solidFill>
                  <a:schemeClr val="tx1"/>
                </a:solidFill>
                <a:latin typeface="Century Schoolbook" pitchFamily="18" charset="0"/>
              </a:rPr>
              <a:t>n c e</a:t>
            </a:r>
          </a:p>
        </p:txBody>
      </p:sp>
      <p:sp>
        <p:nvSpPr>
          <p:cNvPr id="13" name="Line 15"/>
          <p:cNvSpPr>
            <a:spLocks noChangeShapeType="1"/>
          </p:cNvSpPr>
          <p:nvPr/>
        </p:nvSpPr>
        <p:spPr bwMode="auto">
          <a:xfrm>
            <a:off x="381000" y="64516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6"/>
          <p:cNvSpPr>
            <a:spLocks noChangeShapeType="1"/>
          </p:cNvSpPr>
          <p:nvPr/>
        </p:nvSpPr>
        <p:spPr bwMode="auto">
          <a:xfrm>
            <a:off x="388939" y="1185863"/>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7493" y="33338"/>
            <a:ext cx="1190175" cy="1109663"/>
          </a:xfrm>
          <a:prstGeom prst="rect">
            <a:avLst/>
          </a:prstGeom>
        </p:spPr>
      </p:pic>
    </p:spTree>
    <p:extLst>
      <p:ext uri="{BB962C8B-B14F-4D97-AF65-F5344CB8AC3E}">
        <p14:creationId xmlns:p14="http://schemas.microsoft.com/office/powerpoint/2010/main" val="365858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dirty="0" smtClean="0">
                <a:solidFill>
                  <a:srgbClr val="003399"/>
                </a:solidFill>
                <a:latin typeface="Verdana" pitchFamily="34" charset="0"/>
              </a:rPr>
              <a:t>Math 152 – Lesson 17 </a:t>
            </a:r>
            <a:endParaRPr lang="en-US" dirty="0" smtClean="0">
              <a:solidFill>
                <a:srgbClr val="003399"/>
              </a:solidFill>
            </a:endParaRPr>
          </a:p>
        </p:txBody>
      </p:sp>
      <p:sp>
        <p:nvSpPr>
          <p:cNvPr id="2" name="Content Placeholder 1"/>
          <p:cNvSpPr>
            <a:spLocks noGrp="1"/>
          </p:cNvSpPr>
          <p:nvPr>
            <p:ph idx="1"/>
          </p:nvPr>
        </p:nvSpPr>
        <p:spPr>
          <a:xfrm>
            <a:off x="457200" y="3617485"/>
            <a:ext cx="8229600" cy="3004457"/>
          </a:xfrm>
        </p:spPr>
        <p:txBody>
          <a:bodyPr/>
          <a:lstStyle/>
          <a:p>
            <a:pPr marL="0" indent="0">
              <a:buNone/>
            </a:pPr>
            <a:r>
              <a:rPr lang="en-US" sz="2400" dirty="0" smtClean="0"/>
              <a:t>Objectives:</a:t>
            </a:r>
          </a:p>
          <a:p>
            <a:r>
              <a:rPr lang="en-US" sz="2400" dirty="0"/>
              <a:t>Compute hydrostatic pressure and force at a fixed depth</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552450139"/>
              </p:ext>
            </p:extLst>
          </p:nvPr>
        </p:nvGraphicFramePr>
        <p:xfrm>
          <a:off x="1257346" y="1660260"/>
          <a:ext cx="6324600" cy="1676400"/>
        </p:xfrm>
        <a:graphic>
          <a:graphicData uri="http://schemas.openxmlformats.org/drawingml/2006/table">
            <a:tbl>
              <a:tblPr firstRow="1" bandRow="1"/>
              <a:tblGrid>
                <a:gridCol w="1143000"/>
                <a:gridCol w="3581400"/>
                <a:gridCol w="1600200"/>
              </a:tblGrid>
              <a:tr h="41910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dirty="0" smtClean="0"/>
                        <a:t>Lesson</a:t>
                      </a:r>
                      <a:endParaRPr 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dirty="0" smtClean="0"/>
                        <a:t>Topic</a:t>
                      </a:r>
                      <a:endParaRPr 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dirty="0" smtClean="0"/>
                        <a:t>Reading</a:t>
                      </a:r>
                      <a:endParaRPr lang="en-US"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4191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0" dirty="0" smtClean="0">
                          <a:solidFill>
                            <a:schemeClr val="tx1">
                              <a:lumMod val="50000"/>
                              <a:lumOff val="50000"/>
                            </a:schemeClr>
                          </a:solidFill>
                        </a:rPr>
                        <a:t>15/16</a:t>
                      </a:r>
                      <a:endParaRPr lang="en-US" sz="2000" b="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0" dirty="0" smtClean="0">
                          <a:solidFill>
                            <a:schemeClr val="tx1">
                              <a:lumMod val="50000"/>
                              <a:lumOff val="50000"/>
                            </a:schemeClr>
                          </a:solidFill>
                        </a:rPr>
                        <a:t>Work/Ave Value of a Function</a:t>
                      </a:r>
                      <a:endParaRPr lang="en-US" sz="2000" b="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0" dirty="0" smtClean="0">
                          <a:solidFill>
                            <a:schemeClr val="tx1">
                              <a:lumMod val="50000"/>
                              <a:lumOff val="50000"/>
                            </a:schemeClr>
                          </a:solidFill>
                        </a:rPr>
                        <a:t>6.4/6.5</a:t>
                      </a:r>
                      <a:endParaRPr lang="en-US" sz="2000" b="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r>
              <a:tr h="4191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solidFill>
                            <a:schemeClr val="tx1"/>
                          </a:solidFill>
                        </a:rPr>
                        <a:t>17/18</a:t>
                      </a:r>
                      <a:endParaRPr lang="en-US" sz="2000" b="1"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solidFill>
                            <a:schemeClr val="tx1"/>
                          </a:solidFill>
                        </a:rPr>
                        <a:t>Applications to</a:t>
                      </a:r>
                      <a:r>
                        <a:rPr lang="en-US" sz="2000" b="1" baseline="0" dirty="0" smtClean="0">
                          <a:solidFill>
                            <a:schemeClr val="tx1"/>
                          </a:solidFill>
                        </a:rPr>
                        <a:t> Physics &amp; </a:t>
                      </a:r>
                      <a:r>
                        <a:rPr lang="en-US" sz="2000" b="1" baseline="0" dirty="0" err="1" smtClean="0">
                          <a:solidFill>
                            <a:schemeClr val="tx1"/>
                          </a:solidFill>
                        </a:rPr>
                        <a:t>Eng</a:t>
                      </a:r>
                      <a:endParaRPr lang="en-US" sz="2000" b="1"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solidFill>
                            <a:schemeClr val="tx1"/>
                          </a:solidFill>
                        </a:rPr>
                        <a:t>8.3</a:t>
                      </a:r>
                      <a:endParaRPr lang="en-US" sz="2000" b="1" dirty="0">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1910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smtClean="0">
                          <a:solidFill>
                            <a:schemeClr val="tx1">
                              <a:lumMod val="50000"/>
                              <a:lumOff val="50000"/>
                            </a:schemeClr>
                          </a:solidFill>
                        </a:rPr>
                        <a:t>19</a:t>
                      </a:r>
                      <a:endParaRPr lang="en-US" sz="200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smtClean="0">
                          <a:solidFill>
                            <a:schemeClr val="tx1">
                              <a:lumMod val="50000"/>
                              <a:lumOff val="50000"/>
                            </a:schemeClr>
                          </a:solidFill>
                        </a:rPr>
                        <a:t>Modeling w/</a:t>
                      </a:r>
                      <a:r>
                        <a:rPr lang="en-US" sz="2000" baseline="0" dirty="0" smtClean="0">
                          <a:solidFill>
                            <a:schemeClr val="tx1">
                              <a:lumMod val="50000"/>
                              <a:lumOff val="50000"/>
                            </a:schemeClr>
                          </a:solidFill>
                        </a:rPr>
                        <a:t> Diff </a:t>
                      </a:r>
                      <a:r>
                        <a:rPr lang="en-US" sz="2000" baseline="0" dirty="0" err="1" smtClean="0">
                          <a:solidFill>
                            <a:schemeClr val="tx1">
                              <a:lumMod val="50000"/>
                              <a:lumOff val="50000"/>
                            </a:schemeClr>
                          </a:solidFill>
                        </a:rPr>
                        <a:t>Eq</a:t>
                      </a:r>
                      <a:r>
                        <a:rPr lang="en-US" sz="2000" baseline="0" dirty="0" smtClean="0">
                          <a:solidFill>
                            <a:schemeClr val="tx1">
                              <a:lumMod val="50000"/>
                              <a:lumOff val="50000"/>
                            </a:schemeClr>
                          </a:solidFill>
                        </a:rPr>
                        <a:t>/</a:t>
                      </a:r>
                      <a:r>
                        <a:rPr lang="en-US" sz="2000" baseline="0" dirty="0" err="1" smtClean="0">
                          <a:solidFill>
                            <a:schemeClr val="tx1">
                              <a:lumMod val="50000"/>
                              <a:lumOff val="50000"/>
                            </a:schemeClr>
                          </a:solidFill>
                        </a:rPr>
                        <a:t>Dir</a:t>
                      </a:r>
                      <a:r>
                        <a:rPr lang="en-US" sz="2000" baseline="0" dirty="0" smtClean="0">
                          <a:solidFill>
                            <a:schemeClr val="tx1">
                              <a:lumMod val="50000"/>
                              <a:lumOff val="50000"/>
                            </a:schemeClr>
                          </a:solidFill>
                        </a:rPr>
                        <a:t> Fields</a:t>
                      </a:r>
                      <a:endParaRPr lang="en-US" sz="200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smtClean="0">
                          <a:solidFill>
                            <a:schemeClr val="tx1">
                              <a:lumMod val="50000"/>
                              <a:lumOff val="50000"/>
                            </a:schemeClr>
                          </a:solidFill>
                        </a:rPr>
                        <a:t>9.1/9.2</a:t>
                      </a:r>
                      <a:endParaRPr lang="en-US" sz="2000" dirty="0">
                        <a:solidFill>
                          <a:schemeClr val="tx1">
                            <a:lumMod val="50000"/>
                            <a:lumOff val="50000"/>
                          </a:schemeClr>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6" name="Rounded Rectangle 5"/>
          <p:cNvSpPr/>
          <p:nvPr/>
        </p:nvSpPr>
        <p:spPr>
          <a:xfrm>
            <a:off x="1269866" y="2452913"/>
            <a:ext cx="6349332" cy="522515"/>
          </a:xfrm>
          <a:prstGeom prst="roundRect">
            <a:avLst/>
          </a:prstGeom>
          <a:solidFill>
            <a:srgbClr val="9BBB59">
              <a:alpha val="3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63646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Hydrostatic Pressure</a:t>
            </a:r>
            <a:endParaRPr lang="en-US" dirty="0"/>
          </a:p>
        </p:txBody>
      </p:sp>
      <p:sp>
        <p:nvSpPr>
          <p:cNvPr id="7" name="TextBox 6"/>
          <p:cNvSpPr txBox="1"/>
          <p:nvPr/>
        </p:nvSpPr>
        <p:spPr>
          <a:xfrm>
            <a:off x="865818" y="2020597"/>
            <a:ext cx="4098448" cy="1200329"/>
          </a:xfrm>
          <a:prstGeom prst="rect">
            <a:avLst/>
          </a:prstGeom>
          <a:noFill/>
        </p:spPr>
        <p:txBody>
          <a:bodyPr wrap="none" rtlCol="0">
            <a:spAutoFit/>
          </a:bodyPr>
          <a:lstStyle/>
          <a:p>
            <a:r>
              <a:rPr lang="en-US" dirty="0" smtClean="0"/>
              <a:t>F = m * a = m * g</a:t>
            </a:r>
          </a:p>
          <a:p>
            <a:r>
              <a:rPr lang="en-US" dirty="0" smtClean="0"/>
              <a:t>m = density * volume = </a:t>
            </a:r>
            <a:r>
              <a:rPr lang="en-US" dirty="0" err="1" smtClean="0"/>
              <a:t>desity</a:t>
            </a:r>
            <a:r>
              <a:rPr lang="en-US" dirty="0" smtClean="0"/>
              <a:t> * A * depth</a:t>
            </a:r>
          </a:p>
          <a:p>
            <a:r>
              <a:rPr lang="en-US" dirty="0" smtClean="0"/>
              <a:t>F = density * A * depth * g </a:t>
            </a:r>
          </a:p>
          <a:p>
            <a:endParaRPr lang="en-US" dirty="0"/>
          </a:p>
        </p:txBody>
      </p:sp>
      <p:sp>
        <p:nvSpPr>
          <p:cNvPr id="8" name="Cube 7"/>
          <p:cNvSpPr/>
          <p:nvPr/>
        </p:nvSpPr>
        <p:spPr>
          <a:xfrm>
            <a:off x="1346837" y="5253562"/>
            <a:ext cx="1135184" cy="100067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1789366" y="4464567"/>
            <a:ext cx="519491" cy="7120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2732146" y="5311293"/>
            <a:ext cx="750376" cy="59655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617208" y="5445997"/>
            <a:ext cx="303914" cy="369332"/>
          </a:xfrm>
          <a:prstGeom prst="rect">
            <a:avLst/>
          </a:prstGeom>
          <a:noFill/>
        </p:spPr>
        <p:txBody>
          <a:bodyPr wrap="none" rtlCol="0">
            <a:spAutoFit/>
          </a:bodyPr>
          <a:lstStyle/>
          <a:p>
            <a:r>
              <a:rPr lang="en-US" dirty="0" smtClean="0"/>
              <a:t>P</a:t>
            </a:r>
            <a:endParaRPr lang="en-US" dirty="0"/>
          </a:p>
        </p:txBody>
      </p:sp>
      <p:pic>
        <p:nvPicPr>
          <p:cNvPr id="13" name="Picture 6" descr="Pictur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242" y="1267630"/>
            <a:ext cx="340201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b="13697"/>
          <a:stretch/>
        </p:blipFill>
        <p:spPr>
          <a:xfrm>
            <a:off x="5489329" y="4042940"/>
            <a:ext cx="2677565" cy="2249779"/>
          </a:xfrm>
          <a:prstGeom prst="rect">
            <a:avLst/>
          </a:prstGeom>
        </p:spPr>
      </p:pic>
      <p:sp>
        <p:nvSpPr>
          <p:cNvPr id="11" name="TextBox 10"/>
          <p:cNvSpPr txBox="1"/>
          <p:nvPr/>
        </p:nvSpPr>
        <p:spPr>
          <a:xfrm>
            <a:off x="192441" y="3791031"/>
            <a:ext cx="3728192" cy="646331"/>
          </a:xfrm>
          <a:prstGeom prst="rect">
            <a:avLst/>
          </a:prstGeom>
          <a:noFill/>
        </p:spPr>
        <p:txBody>
          <a:bodyPr wrap="none" rtlCol="0">
            <a:spAutoFit/>
          </a:bodyPr>
          <a:lstStyle/>
          <a:p>
            <a:pPr algn="ctr"/>
            <a:r>
              <a:rPr lang="en-US" dirty="0" smtClean="0"/>
              <a:t>P = F/A = </a:t>
            </a:r>
            <a:r>
              <a:rPr lang="en-US" dirty="0" err="1" smtClean="0"/>
              <a:t>desity</a:t>
            </a:r>
            <a:r>
              <a:rPr lang="en-US" dirty="0" smtClean="0"/>
              <a:t> * g * depth</a:t>
            </a:r>
          </a:p>
          <a:p>
            <a:pPr algn="ctr"/>
            <a:r>
              <a:rPr lang="en-US" dirty="0" smtClean="0"/>
              <a:t>(pressure is the same in all directions)</a:t>
            </a:r>
            <a:endParaRPr lang="en-US" dirty="0"/>
          </a:p>
        </p:txBody>
      </p:sp>
      <p:sp>
        <p:nvSpPr>
          <p:cNvPr id="14" name="Right Arrow 13"/>
          <p:cNvSpPr/>
          <p:nvPr/>
        </p:nvSpPr>
        <p:spPr>
          <a:xfrm rot="10800000">
            <a:off x="419642" y="5332384"/>
            <a:ext cx="750376" cy="59655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58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Dam Calculus</a:t>
            </a:r>
            <a:endParaRPr lang="en-US" dirty="0"/>
          </a:p>
        </p:txBody>
      </p:sp>
      <p:sp>
        <p:nvSpPr>
          <p:cNvPr id="8" name="Content Placeholder 7"/>
          <p:cNvSpPr>
            <a:spLocks noGrp="1"/>
          </p:cNvSpPr>
          <p:nvPr>
            <p:ph idx="1"/>
          </p:nvPr>
        </p:nvSpPr>
        <p:spPr/>
        <p:txBody>
          <a:bodyPr/>
          <a:lstStyle/>
          <a:p>
            <a:r>
              <a:rPr lang="en-US" sz="2000" dirty="0">
                <a:sym typeface="Symbol" pitchFamily="18" charset="2"/>
              </a:rPr>
              <a:t>A dam has the shape of the trapezoid </a:t>
            </a:r>
            <a:r>
              <a:rPr lang="en-US" sz="2000" dirty="0" smtClean="0">
                <a:sym typeface="Symbol" pitchFamily="18" charset="2"/>
              </a:rPr>
              <a:t>shown. </a:t>
            </a:r>
            <a:r>
              <a:rPr lang="en-US" sz="2000" dirty="0">
                <a:sym typeface="Symbol" pitchFamily="18" charset="2"/>
              </a:rPr>
              <a:t>The height is 20 m and the width is 50 m at the top and </a:t>
            </a:r>
            <a:r>
              <a:rPr lang="en-US" sz="2000" dirty="0" smtClean="0">
                <a:sym typeface="Symbol" pitchFamily="18" charset="2"/>
              </a:rPr>
              <a:t>30 </a:t>
            </a:r>
            <a:r>
              <a:rPr lang="en-US" sz="2000" dirty="0">
                <a:sym typeface="Symbol" pitchFamily="18" charset="2"/>
              </a:rPr>
              <a:t>m at the bottom. Find the force on the dam due to hydrostatic pressure if the water level is 4 m from the top of the dam.</a:t>
            </a:r>
            <a:endParaRPr lang="en-US" sz="2000" i="1" dirty="0">
              <a:sym typeface="Symbol" pitchFamily="18" charset="2"/>
            </a:endParaRPr>
          </a:p>
          <a:p>
            <a:endParaRPr lang="en-US" sz="2000" dirty="0"/>
          </a:p>
        </p:txBody>
      </p:sp>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3" y="3632668"/>
            <a:ext cx="4205288" cy="205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57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10" y="1284549"/>
            <a:ext cx="3536950"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1254536"/>
            <a:ext cx="2906712"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5904" y="3690557"/>
            <a:ext cx="19843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48" y="4823088"/>
            <a:ext cx="4200525" cy="7032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120" y="5628776"/>
            <a:ext cx="3749675" cy="5730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0348" y="5759085"/>
            <a:ext cx="2019300" cy="3032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34933" y="4291362"/>
            <a:ext cx="3221555" cy="369332"/>
          </a:xfrm>
          <a:prstGeom prst="rect">
            <a:avLst/>
          </a:prstGeom>
          <a:noFill/>
        </p:spPr>
        <p:txBody>
          <a:bodyPr wrap="none" rtlCol="0">
            <a:spAutoFit/>
          </a:bodyPr>
          <a:lstStyle/>
          <a:p>
            <a:r>
              <a:rPr lang="en-US" dirty="0" smtClean="0"/>
              <a:t>F = P * A = 1000 g x width </a:t>
            </a:r>
            <a:r>
              <a:rPr lang="en-US" dirty="0" err="1" smtClean="0"/>
              <a:t>deltaX</a:t>
            </a:r>
            <a:endParaRPr lang="en-US" dirty="0"/>
          </a:p>
        </p:txBody>
      </p:sp>
      <p:sp>
        <p:nvSpPr>
          <p:cNvPr id="12" name="TextBox 11"/>
          <p:cNvSpPr txBox="1"/>
          <p:nvPr/>
        </p:nvSpPr>
        <p:spPr>
          <a:xfrm>
            <a:off x="6310856" y="4522282"/>
            <a:ext cx="2473040" cy="923330"/>
          </a:xfrm>
          <a:prstGeom prst="rect">
            <a:avLst/>
          </a:prstGeom>
          <a:noFill/>
        </p:spPr>
        <p:txBody>
          <a:bodyPr wrap="none" rtlCol="0">
            <a:spAutoFit/>
          </a:bodyPr>
          <a:lstStyle/>
          <a:p>
            <a:r>
              <a:rPr lang="en-US" dirty="0"/>
              <a:t>w</a:t>
            </a:r>
            <a:r>
              <a:rPr lang="en-US" dirty="0" smtClean="0"/>
              <a:t>idth = 30 + 2 a</a:t>
            </a:r>
          </a:p>
          <a:p>
            <a:r>
              <a:rPr lang="en-US" dirty="0"/>
              <a:t> </a:t>
            </a:r>
            <a:r>
              <a:rPr lang="en-US" dirty="0" smtClean="0"/>
              <a:t>          = 30 + 2(0.5(16-x))</a:t>
            </a:r>
          </a:p>
          <a:p>
            <a:r>
              <a:rPr lang="en-US" dirty="0"/>
              <a:t> </a:t>
            </a:r>
            <a:r>
              <a:rPr lang="en-US" dirty="0" smtClean="0"/>
              <a:t>          = 46 - x</a:t>
            </a:r>
            <a:endParaRPr lang="en-US" dirty="0"/>
          </a:p>
        </p:txBody>
      </p:sp>
      <p:sp>
        <p:nvSpPr>
          <p:cNvPr id="13" name="TextBox 12"/>
          <p:cNvSpPr txBox="1"/>
          <p:nvPr/>
        </p:nvSpPr>
        <p:spPr>
          <a:xfrm>
            <a:off x="1308341" y="3887241"/>
            <a:ext cx="1724413" cy="369332"/>
          </a:xfrm>
          <a:prstGeom prst="rect">
            <a:avLst/>
          </a:prstGeom>
          <a:noFill/>
        </p:spPr>
        <p:txBody>
          <a:bodyPr wrap="none" rtlCol="0">
            <a:spAutoFit/>
          </a:bodyPr>
          <a:lstStyle/>
          <a:p>
            <a:r>
              <a:rPr lang="en-US" dirty="0" smtClean="0"/>
              <a:t>A = width </a:t>
            </a:r>
            <a:r>
              <a:rPr lang="en-US" dirty="0" err="1" smtClean="0"/>
              <a:t>deltaX</a:t>
            </a:r>
            <a:endParaRPr lang="en-US" dirty="0"/>
          </a:p>
        </p:txBody>
      </p:sp>
    </p:spTree>
    <p:extLst>
      <p:ext uri="{BB962C8B-B14F-4D97-AF65-F5344CB8AC3E}">
        <p14:creationId xmlns:p14="http://schemas.microsoft.com/office/powerpoint/2010/main" val="28113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 Work</a:t>
            </a:r>
            <a:endParaRPr lang="en-US" dirty="0"/>
          </a:p>
        </p:txBody>
      </p:sp>
      <p:sp>
        <p:nvSpPr>
          <p:cNvPr id="3" name="TextBox 2"/>
          <p:cNvSpPr txBox="1"/>
          <p:nvPr/>
        </p:nvSpPr>
        <p:spPr>
          <a:xfrm>
            <a:off x="500251" y="1712696"/>
            <a:ext cx="8273371" cy="646331"/>
          </a:xfrm>
          <a:prstGeom prst="rect">
            <a:avLst/>
          </a:prstGeom>
          <a:noFill/>
        </p:spPr>
        <p:txBody>
          <a:bodyPr wrap="square" rtlCol="0">
            <a:spAutoFit/>
          </a:bodyPr>
          <a:lstStyle/>
          <a:p>
            <a:r>
              <a:rPr lang="en-US" dirty="0" smtClean="0"/>
              <a:t>Find the hydrostatic force on one end of a cylindrical drum with a radius of 3 </a:t>
            </a:r>
            <a:r>
              <a:rPr lang="en-US" dirty="0" err="1" smtClean="0"/>
              <a:t>ft</a:t>
            </a:r>
            <a:r>
              <a:rPr lang="en-US" dirty="0" smtClean="0"/>
              <a:t> if the drum is submerged in water 10 </a:t>
            </a:r>
            <a:r>
              <a:rPr lang="en-US" dirty="0" err="1" smtClean="0"/>
              <a:t>ft</a:t>
            </a:r>
            <a:r>
              <a:rPr lang="en-US" dirty="0" smtClean="0"/>
              <a:t> deep. Setup but do not solve.</a:t>
            </a:r>
            <a:endParaRPr lang="en-US" dirty="0"/>
          </a:p>
        </p:txBody>
      </p:sp>
      <p:sp>
        <p:nvSpPr>
          <p:cNvPr id="4" name="Oval 3"/>
          <p:cNvSpPr/>
          <p:nvPr/>
        </p:nvSpPr>
        <p:spPr>
          <a:xfrm>
            <a:off x="3089966" y="4034333"/>
            <a:ext cx="1173665" cy="11546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608956" y="3014405"/>
            <a:ext cx="3290109" cy="1924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684394" y="5187401"/>
            <a:ext cx="3290109" cy="192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628197" y="2995161"/>
            <a:ext cx="19240" cy="219224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958944" y="3793479"/>
            <a:ext cx="612968" cy="369332"/>
          </a:xfrm>
          <a:prstGeom prst="rect">
            <a:avLst/>
          </a:prstGeom>
          <a:noFill/>
        </p:spPr>
        <p:txBody>
          <a:bodyPr wrap="none" rtlCol="0">
            <a:spAutoFit/>
          </a:bodyPr>
          <a:lstStyle/>
          <a:p>
            <a:r>
              <a:rPr lang="en-US" dirty="0" smtClean="0"/>
              <a:t>10 </a:t>
            </a:r>
            <a:r>
              <a:rPr lang="en-US" dirty="0" err="1" smtClean="0"/>
              <a:t>ft</a:t>
            </a:r>
            <a:endParaRPr lang="en-US" dirty="0"/>
          </a:p>
        </p:txBody>
      </p:sp>
      <p:cxnSp>
        <p:nvCxnSpPr>
          <p:cNvPr id="12" name="Straight Arrow Connector 11"/>
          <p:cNvCxnSpPr/>
          <p:nvPr/>
        </p:nvCxnSpPr>
        <p:spPr>
          <a:xfrm flipV="1">
            <a:off x="3686419" y="4611638"/>
            <a:ext cx="1635434" cy="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647938" y="3457011"/>
            <a:ext cx="38481" cy="113538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9" idx="1"/>
            <a:endCxn id="4" idx="7"/>
          </p:cNvCxnSpPr>
          <p:nvPr/>
        </p:nvCxnSpPr>
        <p:spPr>
          <a:xfrm flipH="1">
            <a:off x="4091752" y="3592446"/>
            <a:ext cx="585551" cy="6109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77303" y="3407780"/>
            <a:ext cx="1125015" cy="369332"/>
          </a:xfrm>
          <a:prstGeom prst="rect">
            <a:avLst/>
          </a:prstGeom>
          <a:noFill/>
        </p:spPr>
        <p:txBody>
          <a:bodyPr wrap="none" rtlCol="0">
            <a:spAutoFit/>
          </a:bodyPr>
          <a:lstStyle/>
          <a:p>
            <a:r>
              <a:rPr lang="en-US" dirty="0" smtClean="0"/>
              <a:t>3 </a:t>
            </a:r>
            <a:r>
              <a:rPr lang="en-US" dirty="0" err="1" smtClean="0"/>
              <a:t>ft</a:t>
            </a:r>
            <a:r>
              <a:rPr lang="en-US" dirty="0" smtClean="0"/>
              <a:t> radius</a:t>
            </a:r>
            <a:endParaRPr lang="en-US" dirty="0"/>
          </a:p>
        </p:txBody>
      </p:sp>
    </p:spTree>
    <p:extLst>
      <p:ext uri="{BB962C8B-B14F-4D97-AF65-F5344CB8AC3E}">
        <p14:creationId xmlns:p14="http://schemas.microsoft.com/office/powerpoint/2010/main" val="96034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10" name="TextBox 9"/>
          <p:cNvSpPr txBox="1"/>
          <p:nvPr/>
        </p:nvSpPr>
        <p:spPr>
          <a:xfrm>
            <a:off x="3848081" y="1674208"/>
            <a:ext cx="5121915" cy="2585323"/>
          </a:xfrm>
          <a:prstGeom prst="rect">
            <a:avLst/>
          </a:prstGeom>
          <a:noFill/>
        </p:spPr>
        <p:txBody>
          <a:bodyPr wrap="none" rtlCol="0">
            <a:spAutoFit/>
          </a:bodyPr>
          <a:lstStyle/>
          <a:p>
            <a:r>
              <a:rPr lang="en-US" dirty="0"/>
              <a:t>Solution: </a:t>
            </a:r>
          </a:p>
          <a:p>
            <a:endParaRPr lang="en-US" dirty="0"/>
          </a:p>
          <a:p>
            <a:r>
              <a:rPr lang="en-US" dirty="0"/>
              <a:t>Put coordinate system at center of drum.</a:t>
            </a:r>
          </a:p>
          <a:p>
            <a:endParaRPr lang="en-US" dirty="0"/>
          </a:p>
          <a:p>
            <a:r>
              <a:rPr lang="en-US" dirty="0"/>
              <a:t>A = w * </a:t>
            </a:r>
            <a:r>
              <a:rPr lang="en-US" dirty="0" err="1"/>
              <a:t>deltaY</a:t>
            </a:r>
            <a:r>
              <a:rPr lang="en-US" dirty="0"/>
              <a:t> = 2*x*</a:t>
            </a:r>
            <a:r>
              <a:rPr lang="en-US" dirty="0" err="1"/>
              <a:t>deltaY</a:t>
            </a:r>
            <a:r>
              <a:rPr lang="en-US" dirty="0"/>
              <a:t> = 2* </a:t>
            </a:r>
            <a:r>
              <a:rPr lang="en-US" dirty="0" err="1"/>
              <a:t>sqrt</a:t>
            </a:r>
            <a:r>
              <a:rPr lang="en-US" dirty="0"/>
              <a:t>(9-y^2) * </a:t>
            </a:r>
            <a:r>
              <a:rPr lang="en-US" dirty="0" err="1"/>
              <a:t>deltaY</a:t>
            </a:r>
            <a:endParaRPr lang="en-US" dirty="0"/>
          </a:p>
          <a:p>
            <a:r>
              <a:rPr lang="en-US" dirty="0"/>
              <a:t>depth (d) = 7 – y</a:t>
            </a:r>
          </a:p>
          <a:p>
            <a:pPr>
              <a:defRPr/>
            </a:pPr>
            <a:r>
              <a:rPr lang="en-US" dirty="0"/>
              <a:t>F = P * A = 62.2(7-d)(2 * </a:t>
            </a:r>
            <a:r>
              <a:rPr lang="en-US" dirty="0" err="1"/>
              <a:t>sqrt</a:t>
            </a:r>
            <a:r>
              <a:rPr lang="en-US" dirty="0"/>
              <a:t>(9-y^2) * </a:t>
            </a:r>
            <a:r>
              <a:rPr lang="en-US" dirty="0" err="1"/>
              <a:t>deltaY</a:t>
            </a:r>
            <a:r>
              <a:rPr lang="en-US" dirty="0"/>
              <a:t>)</a:t>
            </a:r>
          </a:p>
          <a:p>
            <a:pPr>
              <a:defRPr/>
            </a:pPr>
            <a:r>
              <a:rPr lang="en-US" dirty="0"/>
              <a:t>Integrate from -3 to 3 (edges of the barrel)</a:t>
            </a:r>
          </a:p>
          <a:p>
            <a:endParaRPr lang="en-US" dirty="0"/>
          </a:p>
        </p:txBody>
      </p:sp>
      <p:sp>
        <p:nvSpPr>
          <p:cNvPr id="22" name="TextBox 21"/>
          <p:cNvSpPr txBox="1"/>
          <p:nvPr/>
        </p:nvSpPr>
        <p:spPr>
          <a:xfrm>
            <a:off x="1119032" y="4765862"/>
            <a:ext cx="4742254" cy="646331"/>
          </a:xfrm>
          <a:prstGeom prst="rect">
            <a:avLst/>
          </a:prstGeom>
          <a:noFill/>
        </p:spPr>
        <p:txBody>
          <a:bodyPr wrap="none" rtlCol="0">
            <a:spAutoFit/>
          </a:bodyPr>
          <a:lstStyle/>
          <a:p>
            <a:r>
              <a:rPr lang="en-US" dirty="0" smtClean="0"/>
              <a:t>Drum is a circle with an equation of: x^2+y^2 = 9</a:t>
            </a:r>
          </a:p>
          <a:p>
            <a:r>
              <a:rPr lang="en-US" dirty="0" smtClean="0"/>
              <a:t>Its radius in the x-</a:t>
            </a:r>
            <a:r>
              <a:rPr lang="en-US" dirty="0" err="1" smtClean="0"/>
              <a:t>dir</a:t>
            </a:r>
            <a:r>
              <a:rPr lang="en-US" dirty="0" smtClean="0"/>
              <a:t> is: x = </a:t>
            </a:r>
            <a:r>
              <a:rPr lang="en-US" dirty="0" err="1" smtClean="0"/>
              <a:t>sqrt</a:t>
            </a:r>
            <a:r>
              <a:rPr lang="en-US" dirty="0" smtClean="0"/>
              <a:t>(9-y^2)</a:t>
            </a:r>
            <a:endParaRPr lang="en-US" dirty="0"/>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3" y="1219199"/>
            <a:ext cx="3685898" cy="3392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95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05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Board Work</a:t>
            </a:r>
            <a:endParaRPr lang="en-US" dirty="0"/>
          </a:p>
        </p:txBody>
      </p:sp>
      <p:sp>
        <p:nvSpPr>
          <p:cNvPr id="5" name="Content Placeholder 4"/>
          <p:cNvSpPr>
            <a:spLocks noGrp="1"/>
          </p:cNvSpPr>
          <p:nvPr>
            <p:ph idx="1"/>
          </p:nvPr>
        </p:nvSpPr>
        <p:spPr/>
        <p:txBody>
          <a:bodyPr/>
          <a:lstStyle/>
          <a:p>
            <a:pPr>
              <a:spcBef>
                <a:spcPts val="0"/>
              </a:spcBef>
              <a:buFont typeface="Wingdings" pitchFamily="2" charset="2"/>
              <a:buChar char="q"/>
            </a:pPr>
            <a:r>
              <a:rPr lang="en-US" sz="2400" dirty="0"/>
              <a:t>A vertical plate is submerged in water.  </a:t>
            </a:r>
            <a:r>
              <a:rPr lang="en-US" sz="2400" dirty="0" smtClean="0"/>
              <a:t>			             </a:t>
            </a:r>
            <a:r>
              <a:rPr lang="en-US" sz="2400" dirty="0"/>
              <a:t>Express the force as an integral </a:t>
            </a:r>
            <a:r>
              <a:rPr lang="en-US" sz="2400" dirty="0" smtClean="0"/>
              <a:t>and			                   </a:t>
            </a:r>
            <a:r>
              <a:rPr lang="en-US" sz="2400" dirty="0"/>
              <a:t>evaluate it.</a:t>
            </a:r>
          </a:p>
          <a:p>
            <a:pPr>
              <a:spcBef>
                <a:spcPts val="0"/>
              </a:spcBef>
              <a:buFont typeface="Wingdings" pitchFamily="2" charset="2"/>
              <a:buChar char="q"/>
            </a:pPr>
            <a:endParaRPr lang="en-US" sz="4000" dirty="0"/>
          </a:p>
          <a:p>
            <a:pPr>
              <a:spcBef>
                <a:spcPts val="0"/>
              </a:spcBef>
              <a:buFont typeface="Wingdings" pitchFamily="2" charset="2"/>
              <a:buChar char="q"/>
            </a:pPr>
            <a:r>
              <a:rPr lang="en-US" sz="2400" dirty="0"/>
              <a:t>A cube with 20-cm-long sides is sitting on the bottom of an aquarium in which the water is one meter deep.  Estimate the hydrostatic force on (a) the top of the cube and (b) one of the sides of the cube</a:t>
            </a:r>
            <a:r>
              <a:rPr lang="en-US" sz="2400" dirty="0" smtClean="0"/>
              <a:t>.</a:t>
            </a:r>
          </a:p>
          <a:p>
            <a:pPr>
              <a:spcBef>
                <a:spcPts val="0"/>
              </a:spcBef>
              <a:buFont typeface="Wingdings" pitchFamily="2" charset="2"/>
              <a:buChar char="q"/>
            </a:pPr>
            <a:endParaRPr lang="en-US" sz="2400" dirty="0" smtClean="0"/>
          </a:p>
          <a:p>
            <a:pPr>
              <a:spcBef>
                <a:spcPts val="0"/>
              </a:spcBef>
              <a:buFont typeface="Wingdings" pitchFamily="2" charset="2"/>
              <a:buChar char="q"/>
            </a:pPr>
            <a:r>
              <a:rPr lang="en-US" sz="2400" dirty="0" smtClean="0"/>
              <a:t>What is </a:t>
            </a:r>
            <a:r>
              <a:rPr lang="en-US" sz="2400" dirty="0"/>
              <a:t>the </a:t>
            </a:r>
            <a:r>
              <a:rPr lang="en-US" sz="2400" dirty="0" smtClean="0"/>
              <a:t>total force </a:t>
            </a:r>
            <a:r>
              <a:rPr lang="en-US" sz="2400" dirty="0"/>
              <a:t>on the bottom and each side of </a:t>
            </a:r>
            <a:r>
              <a:rPr lang="en-US" sz="2400" dirty="0" smtClean="0"/>
              <a:t>a </a:t>
            </a:r>
            <a:r>
              <a:rPr lang="en-US" sz="2400" dirty="0"/>
              <a:t>rectangular water tank </a:t>
            </a:r>
            <a:r>
              <a:rPr lang="en-US" sz="2400" dirty="0" smtClean="0"/>
              <a:t>that has </a:t>
            </a:r>
            <a:r>
              <a:rPr lang="en-US" sz="2400" dirty="0"/>
              <a:t>length 20 </a:t>
            </a:r>
            <a:r>
              <a:rPr lang="en-US" sz="2400" dirty="0" err="1"/>
              <a:t>ft</a:t>
            </a:r>
            <a:r>
              <a:rPr lang="en-US" sz="2400" dirty="0"/>
              <a:t>, width 10 </a:t>
            </a:r>
            <a:r>
              <a:rPr lang="en-US" sz="2400" dirty="0" err="1"/>
              <a:t>ft</a:t>
            </a:r>
            <a:r>
              <a:rPr lang="en-US" sz="2400" dirty="0" smtClean="0"/>
              <a:t>, and </a:t>
            </a:r>
            <a:r>
              <a:rPr lang="en-US" sz="2400" dirty="0"/>
              <a:t>depth 15 ft. If the tank is full, how much work </a:t>
            </a:r>
            <a:r>
              <a:rPr lang="en-US" sz="2400" dirty="0" smtClean="0"/>
              <a:t>does it </a:t>
            </a:r>
            <a:r>
              <a:rPr lang="en-US" sz="2400" dirty="0"/>
              <a:t>take to pump all the water out?</a:t>
            </a:r>
          </a:p>
        </p:txBody>
      </p:sp>
      <p:pic>
        <p:nvPicPr>
          <p:cNvPr id="6" name="Picture 4" descr="08p560b"/>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219201"/>
            <a:ext cx="2164568" cy="177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508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4B76266F87994DAA66D0D54D58D7A7" ma:contentTypeVersion="2" ma:contentTypeDescription="Create a new document." ma:contentTypeScope="" ma:versionID="459a7a021d7de9d1dff5a1bbf9ea6975">
  <xsd:schema xmlns:xsd="http://www.w3.org/2001/XMLSchema" xmlns:xs="http://www.w3.org/2001/XMLSchema" xmlns:p="http://schemas.microsoft.com/office/2006/metadata/properties" xmlns:ns2="e1f6cb1f-7c95-4a72-8369-b6b5464bd620" targetNamespace="http://schemas.microsoft.com/office/2006/metadata/properties" ma:root="true" ma:fieldsID="1c4a8882a4f9d870f8b4faca1aea1098" ns2:_="">
    <xsd:import namespace="e1f6cb1f-7c95-4a72-8369-b6b5464bd62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f6cb1f-7c95-4a72-8369-b6b5464bd62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e1f6cb1f-7c95-4a72-8369-b6b5464bd620">WNAA5TKYMJS6-322-40</_dlc_DocId>
    <_dlc_DocIdUrl xmlns="e1f6cb1f-7c95-4a72-8369-b6b5464bd620">
      <Url>https://eis.usafa.edu/academics/math/DFMS_Course_Sites/Fall_2014_Courses/Math_152/_layouts/DocIdRedir.aspx?ID=WNAA5TKYMJS6-322-40</Url>
      <Description>WNAA5TKYMJS6-322-40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D50BC22-0ADA-4C7E-9378-FD90D34B3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f6cb1f-7c95-4a72-8369-b6b5464bd6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335198-23E3-4D4E-9501-08533706BECD}">
  <ds:schemaRefs>
    <ds:schemaRef ds:uri="http://schemas.microsoft.com/sharepoint/v3/contenttype/forms"/>
  </ds:schemaRefs>
</ds:datastoreItem>
</file>

<file path=customXml/itemProps3.xml><?xml version="1.0" encoding="utf-8"?>
<ds:datastoreItem xmlns:ds="http://schemas.openxmlformats.org/officeDocument/2006/customXml" ds:itemID="{2062D97E-C9E4-489E-8A5B-E53CBB543224}">
  <ds:schemaRefs>
    <ds:schemaRef ds:uri="http://schemas.microsoft.com/office/2006/metadata/properties"/>
    <ds:schemaRef ds:uri="http://schemas.microsoft.com/office/infopath/2007/PartnerControls"/>
    <ds:schemaRef ds:uri="e1f6cb1f-7c95-4a72-8369-b6b5464bd620"/>
  </ds:schemaRefs>
</ds:datastoreItem>
</file>

<file path=customXml/itemProps4.xml><?xml version="1.0" encoding="utf-8"?>
<ds:datastoreItem xmlns:ds="http://schemas.openxmlformats.org/officeDocument/2006/customXml" ds:itemID="{FD0256A5-61D4-4446-AA13-65821645BEB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34263</TotalTime>
  <Words>467</Words>
  <Application>Microsoft Office PowerPoint</Application>
  <PresentationFormat>On-screen Show (4:3)</PresentationFormat>
  <Paragraphs>80</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Math 152 – Lesson 17 </vt:lpstr>
      <vt:lpstr>Hydrostatic Pressure</vt:lpstr>
      <vt:lpstr>Dam Calculus</vt:lpstr>
      <vt:lpstr>Solution</vt:lpstr>
      <vt:lpstr>Desk Work</vt:lpstr>
      <vt:lpstr>Solution</vt:lpstr>
      <vt:lpstr>PowerPoint Presentation</vt:lpstr>
      <vt:lpstr>Board Work</vt:lpstr>
    </vt:vector>
  </TitlesOfParts>
  <Company>USAFA/DFMS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M142 - Section 6.2 Constructing Antiderivatives Analytically</dc:title>
  <dc:subject>Spring 2013 - M142 - Section 6.2</dc:subject>
  <dc:creator>Thomas.Fulton@usafa.edu</dc:creator>
  <cp:lastModifiedBy>Walchko Kevin J MAJ USAF USAFA CW/CWT</cp:lastModifiedBy>
  <cp:revision>291</cp:revision>
  <cp:lastPrinted>2014-09-30T16:23:21Z</cp:lastPrinted>
  <dcterms:created xsi:type="dcterms:W3CDTF">2012-07-23T15:58:59Z</dcterms:created>
  <dcterms:modified xsi:type="dcterms:W3CDTF">2015-02-24T02:22:25Z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0x010100474B76266F87994DAA66D0D54D58D7A7</vt:lpwstr>
  </property>
  <property fmtid="{D5CDD505-2E9C-101B-9397-08002B2CF9AE}" pid="3" name="_dlc_DocIdItemGuid">
    <vt:lpwstr>2f927293-3c53-48f8-8811-083ddb8595bb</vt:lpwstr>
  </property>
</Properties>
</file>