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sldIdLst>
    <p:sldId id="319" r:id="rId6"/>
    <p:sldId id="352" r:id="rId7"/>
    <p:sldId id="357" r:id="rId8"/>
    <p:sldId id="359" r:id="rId9"/>
    <p:sldId id="361" r:id="rId10"/>
    <p:sldId id="360" r:id="rId11"/>
    <p:sldId id="362" r:id="rId12"/>
    <p:sldId id="358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69066" autoAdjust="0"/>
  </p:normalViewPr>
  <p:slideViewPr>
    <p:cSldViewPr>
      <p:cViewPr>
        <p:scale>
          <a:sx n="66" d="100"/>
          <a:sy n="66" d="100"/>
        </p:scale>
        <p:origin x="-112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r>
                  <a:rPr lang="el-GR" dirty="0" smtClean="0"/>
                  <a:t>ρ</a:t>
                </a:r>
                <a:r>
                  <a:rPr lang="en-US" dirty="0" smtClean="0"/>
                  <a:t>g = 62.5lb/ft^3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 = F D</a:t>
                </a:r>
              </a:p>
              <a:p>
                <a:r>
                  <a:rPr lang="en-US" dirty="0" smtClean="0"/>
                  <a:t>          D = 2 + h</a:t>
                </a:r>
              </a:p>
              <a:p>
                <a:r>
                  <a:rPr lang="en-US" dirty="0" smtClean="0"/>
                  <a:t>       F = ma</a:t>
                </a:r>
              </a:p>
              <a:p>
                <a:r>
                  <a:rPr lang="en-US" dirty="0" smtClean="0"/>
                  <a:t>                a = g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aseline="0" dirty="0" smtClean="0"/>
                  <a:t> m = (density)(volume),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= density</a:t>
                </a:r>
                <a:endParaRPr lang="en-US" baseline="0" dirty="0" smtClean="0"/>
              </a:p>
              <a:p>
                <a:r>
                  <a:rPr lang="en-US" baseline="0" dirty="0" smtClean="0"/>
                  <a:t>                                  volume (of slice) = 8(3-h)dh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 =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𝑖𝑛𝑡𝑒𝑔𝑟𝑎𝑙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0" smtClean="0">
                            <a:latin typeface="Cambria Math"/>
                          </a:rPr>
                          <m:t>𝑓𝑟𝑜𝑚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 0 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𝑡𝑜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 3</m:t>
                        </m:r>
                      </m:e>
                    </m:d>
                    <m:r>
                      <a:rPr lang="en-US" b="0" i="1" baseline="0" smtClean="0">
                        <a:latin typeface="Cambria Math"/>
                      </a:rPr>
                      <m:t>𝑜𝑓</m:t>
                    </m:r>
                    <m:r>
                      <a:rPr lang="en-US" b="0" i="1" baseline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l-GR" dirty="0" smtClean="0"/>
                      <m:t>ρ</m:t>
                    </m:r>
                    <m:r>
                      <m:rPr>
                        <m:nor/>
                      </m:rPr>
                      <a:rPr lang="en-US" b="0" i="0" dirty="0" smtClean="0"/>
                      <m:t>8(3−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g</m:t>
                    </m:r>
                    <m:r>
                      <m:rPr>
                        <m:nor/>
                      </m:rPr>
                      <a:rPr lang="en-US" b="0" i="0" dirty="0" smtClean="0"/>
                      <m:t>(2+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dh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r>
                  <a:rPr lang="el-GR" dirty="0" smtClean="0"/>
                  <a:t>ρ</a:t>
                </a:r>
                <a:r>
                  <a:rPr lang="en-US" dirty="0" smtClean="0"/>
                  <a:t>g = 62.5lb/ft^3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 = F D</a:t>
                </a:r>
              </a:p>
              <a:p>
                <a:r>
                  <a:rPr lang="en-US" dirty="0" smtClean="0"/>
                  <a:t>          D = 2 + h</a:t>
                </a:r>
              </a:p>
              <a:p>
                <a:r>
                  <a:rPr lang="en-US" dirty="0" smtClean="0"/>
                  <a:t>       F = ma</a:t>
                </a:r>
              </a:p>
              <a:p>
                <a:r>
                  <a:rPr lang="en-US" dirty="0" smtClean="0"/>
                  <a:t>                a = g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aseline="0" dirty="0" smtClean="0"/>
                  <a:t> m = (density)(volume),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= density</a:t>
                </a:r>
                <a:endParaRPr lang="en-US" baseline="0" dirty="0" smtClean="0"/>
              </a:p>
              <a:p>
                <a:r>
                  <a:rPr lang="en-US" baseline="0" dirty="0" smtClean="0"/>
                  <a:t>                                  volume (of slice) = 8(3-h)dh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 = </a:t>
                </a:r>
                <a:r>
                  <a:rPr lang="en-US" b="0" i="0" baseline="0" smtClean="0">
                    <a:latin typeface="Cambria Math"/>
                  </a:rPr>
                  <a:t>𝑖𝑛𝑡𝑒𝑔𝑟𝑎𝑙(𝑓𝑟𝑜𝑚 0 𝑡𝑜 3)𝑜𝑓 (</a:t>
                </a:r>
                <a:r>
                  <a:rPr lang="el-GR" b="0" i="0" baseline="0" dirty="0" smtClean="0">
                    <a:latin typeface="Cambria Math"/>
                  </a:rPr>
                  <a:t>"</a:t>
                </a:r>
                <a:r>
                  <a:rPr lang="el-GR" i="0" dirty="0" smtClean="0">
                    <a:latin typeface="Cambria Math"/>
                  </a:rPr>
                  <a:t>ρ</a:t>
                </a:r>
                <a:r>
                  <a:rPr lang="en-US" b="0" i="0" dirty="0" smtClean="0">
                    <a:latin typeface="Cambria Math"/>
                  </a:rPr>
                  <a:t>8(3-h)g(2+h)dh</a:t>
                </a:r>
                <a:r>
                  <a:rPr lang="en-US" b="0" i="0" dirty="0" smtClean="0"/>
                  <a:t>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r>
                  <a:rPr lang="el-GR" dirty="0" smtClean="0"/>
                  <a:t>ρ</a:t>
                </a:r>
                <a:r>
                  <a:rPr lang="en-US" dirty="0" smtClean="0"/>
                  <a:t>g = 62.5lb/ft^3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 = F D</a:t>
                </a:r>
              </a:p>
              <a:p>
                <a:r>
                  <a:rPr lang="en-US" dirty="0" smtClean="0"/>
                  <a:t>          D = 2 + h</a:t>
                </a:r>
              </a:p>
              <a:p>
                <a:r>
                  <a:rPr lang="en-US" dirty="0" smtClean="0"/>
                  <a:t>       F = ma</a:t>
                </a:r>
              </a:p>
              <a:p>
                <a:r>
                  <a:rPr lang="en-US" dirty="0" smtClean="0"/>
                  <a:t>                a = g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aseline="0" dirty="0" smtClean="0"/>
                  <a:t> m = (density)(volume),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= density</a:t>
                </a:r>
                <a:endParaRPr lang="en-US" baseline="0" dirty="0" smtClean="0"/>
              </a:p>
              <a:p>
                <a:r>
                  <a:rPr lang="en-US" baseline="0" dirty="0" smtClean="0"/>
                  <a:t>                                  volume (of slice) = 8(3-h)dh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 =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𝑖𝑛𝑡𝑒𝑔𝑟𝑎𝑙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0" smtClean="0">
                            <a:latin typeface="Cambria Math"/>
                          </a:rPr>
                          <m:t>𝑓𝑟𝑜𝑚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 0 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𝑡𝑜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 3</m:t>
                        </m:r>
                      </m:e>
                    </m:d>
                    <m:r>
                      <a:rPr lang="en-US" b="0" i="1" baseline="0" smtClean="0">
                        <a:latin typeface="Cambria Math"/>
                      </a:rPr>
                      <m:t>𝑜𝑓</m:t>
                    </m:r>
                    <m:r>
                      <a:rPr lang="en-US" b="0" i="1" baseline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l-GR" dirty="0" smtClean="0"/>
                      <m:t>ρ</m:t>
                    </m:r>
                    <m:r>
                      <m:rPr>
                        <m:nor/>
                      </m:rPr>
                      <a:rPr lang="en-US" b="0" i="0" dirty="0" smtClean="0"/>
                      <m:t>8(3−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g</m:t>
                    </m:r>
                    <m:r>
                      <m:rPr>
                        <m:nor/>
                      </m:rPr>
                      <a:rPr lang="en-US" b="0" i="0" dirty="0" smtClean="0"/>
                      <m:t>(2+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dh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r>
                  <a:rPr lang="el-GR" dirty="0" smtClean="0"/>
                  <a:t>ρ</a:t>
                </a:r>
                <a:r>
                  <a:rPr lang="en-US" dirty="0" smtClean="0"/>
                  <a:t>g = 62.5lb/ft^3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 = F D</a:t>
                </a:r>
              </a:p>
              <a:p>
                <a:r>
                  <a:rPr lang="en-US" dirty="0" smtClean="0"/>
                  <a:t>          D = 2 + h</a:t>
                </a:r>
              </a:p>
              <a:p>
                <a:r>
                  <a:rPr lang="en-US" dirty="0" smtClean="0"/>
                  <a:t>       F = ma</a:t>
                </a:r>
              </a:p>
              <a:p>
                <a:r>
                  <a:rPr lang="en-US" dirty="0" smtClean="0"/>
                  <a:t>                a = g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aseline="0" dirty="0" smtClean="0"/>
                  <a:t> m = (density)(volume),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= density</a:t>
                </a:r>
                <a:endParaRPr lang="en-US" baseline="0" dirty="0" smtClean="0"/>
              </a:p>
              <a:p>
                <a:r>
                  <a:rPr lang="en-US" baseline="0" dirty="0" smtClean="0"/>
                  <a:t>                                  volume (of slice) = 8(3-h)dh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 = </a:t>
                </a:r>
                <a:r>
                  <a:rPr lang="en-US" b="0" i="0" baseline="0" smtClean="0">
                    <a:latin typeface="Cambria Math"/>
                  </a:rPr>
                  <a:t>𝑖𝑛𝑡𝑒𝑔𝑟𝑎𝑙(𝑓𝑟𝑜𝑚 0 𝑡𝑜 3)𝑜𝑓 (</a:t>
                </a:r>
                <a:r>
                  <a:rPr lang="el-GR" b="0" i="0" baseline="0" dirty="0" smtClean="0">
                    <a:latin typeface="Cambria Math"/>
                  </a:rPr>
                  <a:t>"</a:t>
                </a:r>
                <a:r>
                  <a:rPr lang="el-GR" i="0" dirty="0" smtClean="0">
                    <a:latin typeface="Cambria Math"/>
                  </a:rPr>
                  <a:t>ρ</a:t>
                </a:r>
                <a:r>
                  <a:rPr lang="en-US" b="0" i="0" dirty="0" smtClean="0">
                    <a:latin typeface="Cambria Math"/>
                  </a:rPr>
                  <a:t>8(3-h)g(2+h)dh</a:t>
                </a:r>
                <a:r>
                  <a:rPr lang="en-US" b="0" i="0" dirty="0" smtClean="0"/>
                  <a:t>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Rope Length = (100 - h)(m)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500kg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2h)kg</a:t>
                </a:r>
              </a:p>
              <a:p>
                <a:pPr defTabSz="924458"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2h)kg(9.8m/s s) = 9.8(700 – 2h)N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= F D. the TOTAL “D” = 50m, made up of increments of “dh”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 – 2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700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𝑒𝑣𝑎𝑙𝑢𝑎𝑡𝑒𝑑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(50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−(0)]=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9.8[350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00 −2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9.8(32500)=318500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Rope Length = (100 - h)(m)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(500 – 1h)kg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3h)kg</a:t>
                </a:r>
              </a:p>
              <a:p>
                <a:pPr defTabSz="924458"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3h)kg(9.8m/s s) = 9.8(700 – 3h)N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= F D.   The TOTAL “D” = 50m, made up of increments of “dh”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 – 3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700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𝑒𝑣𝑎𝑙𝑢𝑎𝑡𝑒𝑑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−(0)]=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9.8[350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00 −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375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9.8(31250)=306250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Rope Length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h)(m)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h)(m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)(2kg/m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2h)kg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500kg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2h)kg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2h)kg(9.8m/s s) = 9.8(700 – 2h)N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F D. the TOTAL “D”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50m,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made up of increments of “dh”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"700 – 2h</a:t>
                </a:r>
                <a:r>
                  <a:rPr lang="en-US" sz="120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700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−"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(ℎ〗^(2 )),𝑒𝑣𝑎𝑙𝑢𝑎𝑡𝑒𝑑 𝑓𝑟𝑜𝑚 0 𝑡𝑜 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9.8[(700(50)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0〗^(2 ))) −(0)]=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9.8[350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00 −2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]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9.8(32500)=318500 𝑁 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Rope Length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(100 - h)(m)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(500 – 1h)kg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3h)kg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3h)kg(9.8m/s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9.8(700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3h)N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Work = F D.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“D” = 50m, made up of increments of “dh”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"700 – 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120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700h −</a:t>
                </a:r>
                <a:r>
                  <a:rPr lang="en-US" sz="1200" b="0" i="0" baseline="0" dirty="0" smtClean="0">
                    <a:latin typeface="Cambria Math"/>
                    <a:ea typeface="Cambria Math" panose="02040503050406030204" pitchFamily="18" charset="0"/>
                  </a:rPr>
                  <a:t>" </a:t>
                </a:r>
                <a:r>
                  <a:rPr lang="en-US" sz="1200" i="0" dirty="0" smtClean="0">
                    <a:latin typeface="Cambria Math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(3/2)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(ℎ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〗^(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),𝑒𝑣𝑎𝑙𝑢𝑎𝑡𝑒𝑑 𝑓𝑟𝑜𝑚 0 𝑡𝑜 50𝑚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:r>
                  <a:rPr lang="en-US" sz="1200" i="0" dirty="0" smtClean="0">
                    <a:latin typeface="Cambria Math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(3/2)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〗^(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−(0)]=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9.8[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00 −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375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]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9.8(3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125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0)=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306250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𝑁 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dh)(50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defTabSz="931774">
                  <a:defRPr/>
                </a:pPr>
                <a:r>
                  <a:rPr lang="en-US" dirty="0" smtClean="0"/>
                  <a:t>Integrate W = FD = ʃ(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)(h)dh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(10)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defTabSz="931774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defTabSz="931774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dh)(</a:t>
                </a:r>
                <a:r>
                  <a:rPr lang="en-US" dirty="0" smtClean="0"/>
                  <a:t>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Integrate W = FD = ʃ</a:t>
                </a:r>
                <a:r>
                  <a:rPr lang="en-US" dirty="0" smtClean="0"/>
                  <a:t>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)(50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  <a:r>
                  <a:rPr lang="en-US" dirty="0" smtClean="0"/>
                  <a:t>(h)dh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(10)〗^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(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100〗^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 - 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50〗^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𝑟^2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𝑙𝑏∕〖𝑓𝑡〗^3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dh)(50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defTabSz="931774">
                  <a:defRPr/>
                </a:pPr>
                <a:r>
                  <a:rPr lang="en-US" dirty="0" smtClean="0"/>
                  <a:t>Integrate W = FD = ʃ(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)(h)dh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(10)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defTabSz="931774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defTabSz="931774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dh)(</a:t>
                </a:r>
                <a:r>
                  <a:rPr lang="en-US" dirty="0" smtClean="0"/>
                  <a:t>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Integrate W = FD = ʃ</a:t>
                </a:r>
                <a:r>
                  <a:rPr lang="en-US" dirty="0" smtClean="0"/>
                  <a:t>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)(50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  <a:r>
                  <a:rPr lang="en-US" dirty="0" smtClean="0"/>
                  <a:t>(h)dh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(10)〗^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(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100〗^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 - 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50〗^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𝑟^2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𝑙𝑏∕〖𝑓𝑡〗^3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m= </a:t>
            </a:r>
            <a:r>
              <a:rPr lang="el-GR" dirty="0" smtClean="0"/>
              <a:t>ρ</a:t>
            </a: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)</a:t>
            </a:r>
          </a:p>
          <a:p>
            <a:pPr marL="685800" lvl="1" indent="-228600">
              <a:buAutoNum type="arabicParenR"/>
            </a:pPr>
            <a:r>
              <a:rPr lang="en-US" dirty="0" err="1" smtClean="0"/>
              <a:t>Vol</a:t>
            </a:r>
            <a:r>
              <a:rPr lang="en-US" dirty="0" smtClean="0"/>
              <a:t> = h</a:t>
            </a:r>
            <a:r>
              <a:rPr lang="el-GR" baseline="0" dirty="0" smtClean="0"/>
              <a:t>π</a:t>
            </a:r>
            <a:r>
              <a:rPr lang="en-US" baseline="0" dirty="0" smtClean="0"/>
              <a:t>r^2 = 50*</a:t>
            </a:r>
            <a:r>
              <a:rPr lang="el-GR" baseline="0" dirty="0" smtClean="0"/>
              <a:t>π</a:t>
            </a:r>
            <a:r>
              <a:rPr lang="en-US" baseline="0" dirty="0" smtClean="0"/>
              <a:t>10^2</a:t>
            </a:r>
          </a:p>
          <a:p>
            <a:pPr marL="685800" lvl="1" indent="-228600">
              <a:buAutoNum type="arabicParenR"/>
            </a:pPr>
            <a:r>
              <a:rPr lang="en-US" baseline="0" dirty="0" err="1" smtClean="0"/>
              <a:t>Vol</a:t>
            </a:r>
            <a:r>
              <a:rPr lang="en-US" baseline="0" dirty="0" smtClean="0"/>
              <a:t> = 1/3</a:t>
            </a:r>
            <a:r>
              <a:rPr lang="el-GR" baseline="0" dirty="0" smtClean="0"/>
              <a:t>π</a:t>
            </a:r>
            <a:r>
              <a:rPr lang="en-US" baseline="0" dirty="0" smtClean="0"/>
              <a:t>(r100^2 h100 – r50^2 h50)  note: need to subtract off the empty top, can’t just do ½ since more volume in bottom half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F = ma, P = F/A,</a:t>
            </a:r>
            <a:r>
              <a:rPr lang="en-US" baseline="0" dirty="0" smtClean="0"/>
              <a:t> A = </a:t>
            </a:r>
            <a:r>
              <a:rPr lang="el-GR" baseline="0" dirty="0" smtClean="0"/>
              <a:t>π</a:t>
            </a:r>
            <a:r>
              <a:rPr lang="en-US" baseline="0" dirty="0" smtClean="0"/>
              <a:t>r^2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 = </a:t>
            </a:r>
            <a:r>
              <a:rPr lang="el-GR" baseline="0" dirty="0" smtClean="0"/>
              <a:t>ρ</a:t>
            </a:r>
            <a:r>
              <a:rPr lang="en-US" baseline="0" dirty="0" err="1" smtClean="0"/>
              <a:t>gh</a:t>
            </a:r>
            <a:r>
              <a:rPr lang="en-US" baseline="0" dirty="0" smtClean="0"/>
              <a:t>, where h = 50ft. F = PA where A = </a:t>
            </a:r>
            <a:r>
              <a:rPr lang="el-GR" baseline="0" dirty="0" smtClean="0"/>
              <a:t>π</a:t>
            </a:r>
            <a:r>
              <a:rPr lang="en-US" baseline="0" dirty="0" smtClean="0"/>
              <a:t>r^2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18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Compute hydrostatic pressure &amp; force at a specific </a:t>
            </a:r>
            <a:r>
              <a:rPr lang="en-US" sz="2000" dirty="0" smtClean="0"/>
              <a:t>depth</a:t>
            </a:r>
          </a:p>
          <a:p>
            <a:r>
              <a:rPr lang="en-US" sz="2000" dirty="0" smtClean="0"/>
              <a:t>Develop </a:t>
            </a:r>
            <a:r>
              <a:rPr lang="en-US" sz="2000" dirty="0"/>
              <a:t>&amp; evaluate a definite integrals to </a:t>
            </a:r>
            <a:r>
              <a:rPr lang="en-US" sz="2000" dirty="0" smtClean="0"/>
              <a:t>determine </a:t>
            </a:r>
            <a:r>
              <a:rPr lang="en-US" sz="2000" dirty="0"/>
              <a:t>hydrostatic forces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57873"/>
              </p:ext>
            </p:extLst>
          </p:nvPr>
        </p:nvGraphicFramePr>
        <p:xfrm>
          <a:off x="1476826" y="14478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15/16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Work/Ave Value of a Function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6.4/6.5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17/18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Applications to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Physics &amp;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8.3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Modeling w/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Diff 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Eq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Fields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9.1/9.2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391554" y="2267855"/>
            <a:ext cx="6457046" cy="522515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Review</a:t>
            </a:r>
            <a:endParaRPr lang="en-US" dirty="0" smtClean="0">
              <a:solidFill>
                <a:srgbClr val="0033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43957"/>
            <a:ext cx="8305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9000" y="2057400"/>
            <a:ext cx="518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494643"/>
            <a:ext cx="4000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68" y="2726872"/>
            <a:ext cx="42393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5774872"/>
            <a:ext cx="5867400" cy="62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Setup but do not solve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06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Review</a:t>
            </a:r>
            <a:endParaRPr lang="en-US" dirty="0" smtClean="0">
              <a:solidFill>
                <a:srgbClr val="0033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07352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44686" y="1632250"/>
                <a:ext cx="3847015" cy="323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endParaRPr lang="en-US" dirty="0"/>
              </a:p>
              <a:p>
                <a:r>
                  <a:rPr lang="en-US" dirty="0"/>
                  <a:t>W = F d</a:t>
                </a:r>
                <a:r>
                  <a:rPr lang="en-US" dirty="0" smtClean="0"/>
                  <a:t>       </a:t>
                </a:r>
                <a:r>
                  <a:rPr lang="en-US" dirty="0" err="1" smtClean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= 2 + h</a:t>
                </a:r>
              </a:p>
              <a:p>
                <a:r>
                  <a:rPr lang="en-US" dirty="0" smtClean="0"/>
                  <a:t>F </a:t>
                </a:r>
                <a:r>
                  <a:rPr lang="en-US" dirty="0"/>
                  <a:t>= </a:t>
                </a:r>
                <a:r>
                  <a:rPr lang="en-US" dirty="0" smtClean="0"/>
                  <a:t>ma </a:t>
                </a:r>
                <a:r>
                  <a:rPr lang="en-US" dirty="0"/>
                  <a:t>= </a:t>
                </a:r>
                <a:r>
                  <a:rPr lang="en-US" dirty="0" smtClean="0"/>
                  <a:t>mg</a:t>
                </a:r>
              </a:p>
              <a:p>
                <a:r>
                  <a:rPr lang="en-US" dirty="0" smtClean="0"/>
                  <a:t>where</a:t>
                </a:r>
                <a:r>
                  <a:rPr lang="en-US" dirty="0"/>
                  <a:t>	</a:t>
                </a:r>
                <a:r>
                  <a:rPr lang="en-US" dirty="0" smtClean="0"/>
                  <a:t>m </a:t>
                </a:r>
                <a:r>
                  <a:rPr lang="en-US" dirty="0"/>
                  <a:t>= (density)(</a:t>
                </a:r>
                <a:r>
                  <a:rPr lang="en-US" dirty="0" smtClean="0"/>
                  <a:t>volume)</a:t>
                </a:r>
              </a:p>
              <a:p>
                <a:r>
                  <a:rPr lang="en-US" dirty="0"/>
                  <a:t>	</a:t>
                </a:r>
                <a:r>
                  <a:rPr lang="el-GR" dirty="0" smtClean="0"/>
                  <a:t>ρ</a:t>
                </a:r>
                <a:r>
                  <a:rPr lang="en-US" dirty="0" smtClean="0"/>
                  <a:t> </a:t>
                </a:r>
                <a:r>
                  <a:rPr lang="en-US" dirty="0"/>
                  <a:t>= density</a:t>
                </a:r>
              </a:p>
              <a:p>
                <a:r>
                  <a:rPr lang="en-US" dirty="0"/>
                  <a:t>                 </a:t>
                </a:r>
                <a:r>
                  <a:rPr lang="en-US" dirty="0" smtClean="0"/>
                  <a:t> V(volume of slice) </a:t>
                </a:r>
                <a:r>
                  <a:rPr lang="en-US" dirty="0"/>
                  <a:t>= 8(3-h)dh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Fd</m:t>
                    </m:r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l-GR" dirty="0"/>
                      <m:t>ρ</m:t>
                    </m:r>
                    <m:r>
                      <m:rPr>
                        <m:nor/>
                      </m:rPr>
                      <a:rPr lang="en-US" b="0" i="0" dirty="0" smtClean="0"/>
                      <m:t>V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g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d</m:t>
                    </m:r>
                    <m:r>
                      <m:rPr>
                        <m:nor/>
                      </m:rPr>
                      <a:rPr lang="en-US" b="0" i="0" dirty="0" smtClean="0"/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/>
                          <m:t>ρ</m:t>
                        </m:r>
                        <m:r>
                          <m:rPr>
                            <m:nor/>
                          </m:rPr>
                          <a:rPr lang="en-US" dirty="0"/>
                          <m:t>g</m:t>
                        </m:r>
                        <m:r>
                          <m:rPr>
                            <m:nor/>
                          </m:rPr>
                          <a:rPr lang="en-US" dirty="0"/>
                          <m:t>8(3−</m:t>
                        </m:r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)(2+</m:t>
                        </m:r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dh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6" y="1632250"/>
                <a:ext cx="3847015" cy="3238515"/>
              </a:xfrm>
              <a:prstGeom prst="rect">
                <a:avLst/>
              </a:prstGeom>
              <a:blipFill rotWithShape="1">
                <a:blip r:embed="rId4"/>
                <a:stretch>
                  <a:fillRect l="-1268" t="-942" r="-792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10800000">
            <a:off x="762000" y="4267200"/>
            <a:ext cx="1600200" cy="190500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724400"/>
            <a:ext cx="1295400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4" idx="0"/>
          </p:cNvCxnSpPr>
          <p:nvPr/>
        </p:nvCxnSpPr>
        <p:spPr>
          <a:xfrm>
            <a:off x="1562100" y="4267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0200" y="38862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670" y="48884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m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2362201" y="4800600"/>
            <a:ext cx="228599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9400" y="5410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0800" y="4267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9929" y="4311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3176" y="5791200"/>
            <a:ext cx="289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Triangles: a = 0.5(3-h)</a:t>
            </a:r>
          </a:p>
          <a:p>
            <a:r>
              <a:rPr lang="en-US" dirty="0" smtClean="0"/>
              <a:t>Width = 2a = 3-h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3927" y="43231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flipV="1">
            <a:off x="6553200" y="2313744"/>
            <a:ext cx="0" cy="311916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ame Side Corner Rectangle 53"/>
          <p:cNvSpPr/>
          <p:nvPr/>
        </p:nvSpPr>
        <p:spPr>
          <a:xfrm>
            <a:off x="6324600" y="5390707"/>
            <a:ext cx="457200" cy="5280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 - Pulling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6781800" y="2112889"/>
            <a:ext cx="2209800" cy="38100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1542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2542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96200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0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31542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542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96200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77200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31542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12542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96200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77200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31542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12542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96200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77200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31542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2542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96200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77200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31542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12542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96200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77200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426842" y="5351389"/>
            <a:ext cx="304800" cy="571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3"/>
          <a:stretch/>
        </p:blipFill>
        <p:spPr bwMode="auto">
          <a:xfrm>
            <a:off x="6948487" y="1981200"/>
            <a:ext cx="1495425" cy="66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>
            <a:off x="6553200" y="2305770"/>
            <a:ext cx="1537292" cy="797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2313744"/>
            <a:ext cx="228600" cy="332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6019800" y="2313744"/>
            <a:ext cx="0" cy="3609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905500" y="2305493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05500" y="592288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/>
          <p:cNvSpPr txBox="1"/>
          <p:nvPr/>
        </p:nvSpPr>
        <p:spPr>
          <a:xfrm>
            <a:off x="5257800" y="3865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m</a:t>
            </a:r>
            <a:endParaRPr lang="en-US"/>
          </a:p>
        </p:txBody>
      </p:sp>
      <p:cxnSp>
        <p:nvCxnSpPr>
          <p:cNvPr id="2056" name="Straight Arrow Connector 2055"/>
          <p:cNvCxnSpPr>
            <a:endCxn id="54" idx="2"/>
          </p:cNvCxnSpPr>
          <p:nvPr/>
        </p:nvCxnSpPr>
        <p:spPr>
          <a:xfrm>
            <a:off x="5410200" y="5149221"/>
            <a:ext cx="914400" cy="5055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48200" y="4888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500 kg</a:t>
            </a:r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638800" y="3221776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76800" y="3037110"/>
                <a:ext cx="914400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037110"/>
                <a:ext cx="914400" cy="396262"/>
              </a:xfrm>
              <a:prstGeom prst="rect">
                <a:avLst/>
              </a:prstGeom>
              <a:blipFill rotWithShape="1">
                <a:blip r:embed="rId4"/>
                <a:stretch>
                  <a:fillRect l="-5333" t="-106154" r="-43333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0" name="TextBox 2059"/>
          <p:cNvSpPr txBox="1"/>
          <p:nvPr/>
        </p:nvSpPr>
        <p:spPr>
          <a:xfrm>
            <a:off x="670560" y="2181488"/>
            <a:ext cx="4084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Find the work required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lift</a:t>
            </a:r>
            <a:r>
              <a:rPr lang="en-US" sz="2400" dirty="0"/>
              <a:t> </a:t>
            </a:r>
            <a:r>
              <a:rPr lang="en-US" sz="2400" dirty="0" smtClean="0"/>
              <a:t>the sandbag to a 	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height of 50 m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 smtClean="0"/>
              <a:t>2.  Find the work required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lift the sandbag 50 m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assuming it is leaking 	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1 kg of sand for each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meter it is lifted</a:t>
            </a:r>
          </a:p>
        </p:txBody>
      </p:sp>
    </p:spTree>
    <p:extLst>
      <p:ext uri="{BB962C8B-B14F-4D97-AF65-F5344CB8AC3E}">
        <p14:creationId xmlns:p14="http://schemas.microsoft.com/office/powerpoint/2010/main" val="1650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n 48"/>
          <p:cNvSpPr/>
          <p:nvPr/>
        </p:nvSpPr>
        <p:spPr>
          <a:xfrm rot="16200000">
            <a:off x="5232875" y="2172872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 rot="16200000">
            <a:off x="2197621" y="2260745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2368624" y="2266948"/>
            <a:ext cx="1752600" cy="3537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2368624" y="3790946"/>
            <a:ext cx="1752600" cy="201309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- Pumping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244925" y="2495546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65623" y="22024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363847" y="2495546"/>
            <a:ext cx="1772" cy="327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249547" y="2487295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51319" y="577214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21047" y="4035496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06747" y="4035494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708519" y="577214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84719" y="46128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06697" y="29325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ft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28303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How much work is required to pump the  fuel out of the upper nozzle</a:t>
            </a:r>
            <a:r>
              <a:rPr lang="en-US" sz="2400" dirty="0" smtClean="0"/>
              <a:t>? SETUP BUT DO NOT SOLVE</a:t>
            </a:r>
            <a:endParaRPr lang="en-US" sz="2400" dirty="0" smtClean="0"/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699119" y="4412216"/>
                <a:ext cx="114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19" y="4412216"/>
                <a:ext cx="114964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87" t="-118333" r="-25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10800000">
            <a:off x="5503490" y="2368030"/>
            <a:ext cx="1726856" cy="3385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03491" y="2138033"/>
            <a:ext cx="1726857" cy="4671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355868" y="2388632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6566" y="20955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675190" y="2344262"/>
            <a:ext cx="0" cy="3427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559118" y="23241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560890" y="5772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03691" y="4035500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989390" y="40354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91162" y="5772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67362" y="4612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008440" y="31516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ft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5894668" y="3937331"/>
            <a:ext cx="944503" cy="1815766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94668" y="3802632"/>
            <a:ext cx="944503" cy="2776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960691" y="4177726"/>
                <a:ext cx="8723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    50 </a:t>
                </a:r>
              </a:p>
              <a:p>
                <a:r>
                  <a:rPr lang="en-US" sz="160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91" y="4177726"/>
                <a:ext cx="872385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4895" t="-17708" r="-21678" b="-9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7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n 48"/>
          <p:cNvSpPr/>
          <p:nvPr/>
        </p:nvSpPr>
        <p:spPr>
          <a:xfrm rot="16200000">
            <a:off x="6434985" y="2172872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 rot="16200000">
            <a:off x="1057722" y="2241698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1228725" y="2247901"/>
            <a:ext cx="1752600" cy="3537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1228725" y="3771899"/>
            <a:ext cx="1752600" cy="201309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– Pumping Solutions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105026" y="2476499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25724" y="21833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23948" y="2476499"/>
            <a:ext cx="1772" cy="327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9648" y="2468248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1420" y="57530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1148" y="4016449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6848" y="401644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8620" y="57530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4820" y="45937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66798" y="291353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ft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28303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How much work is required to pump the  fuel out of the upper nozzle?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59220" y="4393169"/>
                <a:ext cx="114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20" y="4393169"/>
                <a:ext cx="114964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87" t="-118333" r="-25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10800000">
            <a:off x="6705600" y="2368030"/>
            <a:ext cx="1726856" cy="3385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705601" y="2138033"/>
            <a:ext cx="1726857" cy="4671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557978" y="2388632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78676" y="20955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77300" y="2344262"/>
            <a:ext cx="0" cy="3427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761228" y="23241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763000" y="5772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305801" y="4035500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191500" y="40354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193272" y="5772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69472" y="4612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210550" y="31516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ft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7096778" y="3937331"/>
            <a:ext cx="944503" cy="1815766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96778" y="3802632"/>
            <a:ext cx="944503" cy="2776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162801" y="4177726"/>
                <a:ext cx="8723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    50 </a:t>
                </a:r>
              </a:p>
              <a:p>
                <a:r>
                  <a:rPr lang="en-US" sz="160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1" y="4177726"/>
                <a:ext cx="872385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4196" t="-17708" r="-21678" b="-9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3841097" y="2655985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a = 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88747" y="4324905"/>
                <a:ext cx="25584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dirty="0" smtClean="0"/>
                  <a:t>ρ</a:t>
                </a:r>
                <a:r>
                  <a:rPr lang="en-US" sz="3200" dirty="0" smtClean="0"/>
                  <a:t>g = </a:t>
                </a:r>
                <a:r>
                  <a:rPr lang="en-US" sz="2800" dirty="0"/>
                  <a:t>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747" y="4324905"/>
                <a:ext cx="2558457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6205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968213" y="2368779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 = </a:t>
            </a:r>
            <a:r>
              <a:rPr lang="en-US" sz="3200" dirty="0" smtClean="0"/>
              <a:t>m a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3532441" y="3023460"/>
            <a:ext cx="198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 </a:t>
            </a:r>
            <a:r>
              <a:rPr lang="en-US" sz="3200" dirty="0"/>
              <a:t>= </a:t>
            </a:r>
            <a:r>
              <a:rPr lang="el-GR" sz="3200" dirty="0" smtClean="0"/>
              <a:t>ρ</a:t>
            </a:r>
            <a:r>
              <a:rPr lang="en-US" sz="3200" dirty="0" smtClean="0"/>
              <a:t>(</a:t>
            </a:r>
            <a:r>
              <a:rPr lang="en-US" sz="3200" dirty="0" err="1" smtClean="0"/>
              <a:t>Vol</a:t>
            </a:r>
            <a:r>
              <a:rPr lang="en-US" sz="3200" dirty="0" smtClean="0"/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586012" y="3436411"/>
                <a:ext cx="22321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Vol =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ea typeface="Cambria Math"/>
                      </a:rPr>
                      <m:t>𝜋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12" y="3436411"/>
                <a:ext cx="2232150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683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183383" y="1764152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 = F D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1228725" y="3726431"/>
            <a:ext cx="1752600" cy="42541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43176" y="2486024"/>
            <a:ext cx="0" cy="14649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14736" y="2097526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FF0000"/>
                </a:solidFill>
              </a:rPr>
              <a:t>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9886" y="3002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242503" y="3838055"/>
                <a:ext cx="11971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sz="3200" dirty="0" smtClean="0"/>
                  <a:t> = 10</a:t>
                </a:r>
                <a:endParaRPr lang="en-US" sz="3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03" y="3838055"/>
                <a:ext cx="1197187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1224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1909" y="5666494"/>
                <a:ext cx="2478306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09" y="5666494"/>
                <a:ext cx="2478306" cy="7151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870530" y="3793880"/>
                <a:ext cx="2368405" cy="616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(100 −</m:t>
                    </m:r>
                    <m:r>
                      <a:rPr lang="en-US" sz="2400" b="0" i="1" dirty="0" smtClean="0">
                        <a:latin typeface="Cambria Math"/>
                      </a:rPr>
                      <m:t>h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0" y="3793880"/>
                <a:ext cx="2368405" cy="616194"/>
              </a:xfrm>
              <a:prstGeom prst="rect">
                <a:avLst/>
              </a:prstGeom>
              <a:blipFill rotWithShape="1">
                <a:blip r:embed="rId9"/>
                <a:stretch>
                  <a:fillRect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08624" y="5666494"/>
                <a:ext cx="3868047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100 −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24" y="5666494"/>
                <a:ext cx="3868047" cy="7151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7608519" y="28885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096778" y="3762374"/>
            <a:ext cx="944503" cy="277699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641809" y="2400192"/>
            <a:ext cx="0" cy="14649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000"/>
                            </p:stCondLst>
                            <p:childTnLst>
                              <p:par>
                                <p:cTn id="3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000"/>
                            </p:stCondLst>
                            <p:childTnLst>
                              <p:par>
                                <p:cTn id="3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000"/>
                            </p:stCondLst>
                            <p:childTnLst>
                              <p:par>
                                <p:cTn id="3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4" grpId="0" animBg="1"/>
      <p:bldP spid="30" grpId="0"/>
      <p:bldP spid="42" grpId="0"/>
      <p:bldP spid="47" grpId="0"/>
      <p:bldP spid="7" grpId="0" animBg="1"/>
      <p:bldP spid="50" grpId="0" animBg="1"/>
      <p:bldP spid="54" grpId="0"/>
      <p:bldP spid="48" grpId="0"/>
      <p:bldP spid="59" grpId="0"/>
      <p:bldP spid="60" grpId="0"/>
      <p:bldP spid="61" grpId="0"/>
      <p:bldP spid="62" grpId="0"/>
      <p:bldP spid="72" grpId="0"/>
      <p:bldP spid="8" grpId="0" animBg="1"/>
      <p:bldP spid="74" grpId="0"/>
      <p:bldP spid="9" grpId="0"/>
      <p:bldP spid="75" grpId="0"/>
      <p:bldP spid="10" grpId="0"/>
      <p:bldP spid="76" grpId="0"/>
      <p:bldP spid="77" grpId="0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n 48"/>
          <p:cNvSpPr/>
          <p:nvPr/>
        </p:nvSpPr>
        <p:spPr>
          <a:xfrm rot="16200000">
            <a:off x="6432697" y="2508398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 rot="16200000">
            <a:off x="1886397" y="2736997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2057400" y="2743200"/>
            <a:ext cx="1752600" cy="3537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2057400" y="4267199"/>
            <a:ext cx="1752600" cy="201309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Applications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933700" y="2971799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4399" y="26786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52623" y="2971799"/>
            <a:ext cx="1772" cy="327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38323" y="2963548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40095" y="62483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09823" y="4511749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395523" y="451174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397295" y="62483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73495" y="50890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8723" y="340883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ft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8009" y="1264691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What is the mass of the liquid in each?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What is the Force &amp; Pressure exerted on the ground?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What is the Hydrostatic Pressure &amp; Force at the bottom of the tank?</a:t>
            </a:r>
          </a:p>
          <a:p>
            <a:endParaRPr lang="en-US" sz="2000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5943600" y="2634733"/>
            <a:ext cx="1726856" cy="3385067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0800000">
            <a:off x="5943600" y="5781230"/>
            <a:ext cx="1726857" cy="4671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43599" y="6014815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1185" y="563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ft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115300" y="2591912"/>
            <a:ext cx="0" cy="3427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999228" y="2571751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001000" y="60198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83156" y="4267202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694428" y="42672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96200" y="60038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07472" y="51081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39100" y="318023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ft</a:t>
            </a: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334777" y="2603834"/>
            <a:ext cx="944502" cy="181576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0800000">
            <a:off x="6334777" y="4294300"/>
            <a:ext cx="944502" cy="2776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WNAA5TKYMJS6-322-43</_dlc_DocId>
    <_dlc_DocIdUrl xmlns="e1f6cb1f-7c95-4a72-8369-b6b5464bd620">
      <Url>https://eis.usafa.edu/academics/math/DFMS_Course_Sites/Fall_2014_Courses/Math_152/_layouts/DocIdRedir.aspx?ID=WNAA5TKYMJS6-322-43</Url>
      <Description>WNAA5TKYMJS6-322-43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17A6442-8E2E-4814-9560-C3F7D138F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4.xml><?xml version="1.0" encoding="utf-8"?>
<ds:datastoreItem xmlns:ds="http://schemas.openxmlformats.org/officeDocument/2006/customXml" ds:itemID="{76E15C5B-8BFD-4B8E-8236-959AAAB1E31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28725</TotalTime>
  <Words>1311</Words>
  <Application>Microsoft Office PowerPoint</Application>
  <PresentationFormat>On-screen Show (4:3)</PresentationFormat>
  <Paragraphs>185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Math 152 – Lesson 18 </vt:lpstr>
      <vt:lpstr>Review</vt:lpstr>
      <vt:lpstr>Review</vt:lpstr>
      <vt:lpstr>Desk Work - Pulling</vt:lpstr>
      <vt:lpstr>Work - Pumping</vt:lpstr>
      <vt:lpstr>Work – Pumping Solutions</vt:lpstr>
      <vt:lpstr>PowerPoint Presentation</vt:lpstr>
      <vt:lpstr> Applications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266</cp:revision>
  <cp:lastPrinted>2014-02-26T17:26:44Z</cp:lastPrinted>
  <dcterms:created xsi:type="dcterms:W3CDTF">2012-07-23T15:58:59Z</dcterms:created>
  <dcterms:modified xsi:type="dcterms:W3CDTF">2015-02-25T15:19:19Z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c1a569a4-8a46-4290-a309-b1971f0a085f</vt:lpwstr>
  </property>
</Properties>
</file>