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5"/>
  </p:notesMasterIdLst>
  <p:sldIdLst>
    <p:sldId id="339" r:id="rId6"/>
    <p:sldId id="319" r:id="rId7"/>
    <p:sldId id="332" r:id="rId8"/>
    <p:sldId id="335" r:id="rId9"/>
    <p:sldId id="320" r:id="rId10"/>
    <p:sldId id="336" r:id="rId11"/>
    <p:sldId id="337" r:id="rId12"/>
    <p:sldId id="328" r:id="rId13"/>
    <p:sldId id="329" r:id="rId14"/>
    <p:sldId id="330" r:id="rId15"/>
    <p:sldId id="331" r:id="rId16"/>
    <p:sldId id="323" r:id="rId17"/>
    <p:sldId id="324" r:id="rId18"/>
    <p:sldId id="326" r:id="rId19"/>
    <p:sldId id="327" r:id="rId20"/>
    <p:sldId id="334" r:id="rId21"/>
    <p:sldId id="333" r:id="rId22"/>
    <p:sldId id="338" r:id="rId23"/>
    <p:sldId id="321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2" autoAdjust="0"/>
    <p:restoredTop sz="69066" autoAdjust="0"/>
  </p:normalViewPr>
  <p:slideViewPr>
    <p:cSldViewPr>
      <p:cViewPr varScale="1">
        <p:scale>
          <a:sx n="101" d="100"/>
          <a:sy n="101" d="100"/>
        </p:scale>
        <p:origin x="-108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vin.Walchko\Desktop\50387cb3ed94e4da1bbae5de3e4085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319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 Fields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particular, because the curve passes through the point   (0, 1), its slope there must be 0 + 1 = 1. So a small portion of the solution curve near the point (0, 1) looks like a short line segment through (0, 1) with slope 1. (See Figure 2.)</a:t>
            </a:r>
          </a:p>
        </p:txBody>
      </p:sp>
      <p:pic>
        <p:nvPicPr>
          <p:cNvPr id="1495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88" y="3581400"/>
            <a:ext cx="5127625" cy="28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6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 Fields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a guide to sketching the rest of the curve, let’s draw short line segments at a number of points 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with slope  </a:t>
            </a:r>
            <a:r>
              <a:rPr lang="en-US" i="1"/>
              <a:t>x</a:t>
            </a:r>
            <a:r>
              <a:rPr lang="en-US"/>
              <a:t> + </a:t>
            </a:r>
            <a:r>
              <a:rPr lang="en-US" i="1"/>
              <a:t>y</a:t>
            </a:r>
            <a:r>
              <a:rPr lang="en-US"/>
              <a:t>. The result is called a </a:t>
            </a:r>
            <a:r>
              <a:rPr lang="en-US" i="1"/>
              <a:t>direction field </a:t>
            </a:r>
            <a:r>
              <a:rPr lang="en-US"/>
              <a:t>and is shown in Figure 3.</a:t>
            </a:r>
          </a:p>
        </p:txBody>
      </p:sp>
      <p:pic>
        <p:nvPicPr>
          <p:cNvPr id="15053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5200"/>
            <a:ext cx="3400425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1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Fields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6034088" cy="487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586740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9.2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2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611543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88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791200" cy="130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31815"/>
            <a:ext cx="3429000" cy="3754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586740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9.2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11897"/>
            <a:ext cx="54483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25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6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52" t="37103" r="5616" b="16323"/>
          <a:stretch/>
        </p:blipFill>
        <p:spPr bwMode="auto">
          <a:xfrm rot="5400000">
            <a:off x="2728270" y="548331"/>
            <a:ext cx="4014253" cy="642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0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6" t="18890" r="8187" b="18041"/>
          <a:stretch/>
        </p:blipFill>
        <p:spPr bwMode="auto">
          <a:xfrm rot="5400000">
            <a:off x="1526343" y="1429743"/>
            <a:ext cx="4948314" cy="480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32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Growth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125253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979" y="2140458"/>
            <a:ext cx="456813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 t</a:t>
            </a:r>
            <a:r>
              <a:rPr lang="en-US" dirty="0"/>
              <a:t> = time </a:t>
            </a:r>
            <a:r>
              <a:rPr lang="en-US" dirty="0" smtClean="0"/>
              <a:t>(</a:t>
            </a:r>
            <a:r>
              <a:rPr lang="en-US" dirty="0"/>
              <a:t>the independent variable)</a:t>
            </a:r>
          </a:p>
          <a:p>
            <a:endParaRPr lang="en-US" sz="800" i="1" dirty="0"/>
          </a:p>
          <a:p>
            <a:r>
              <a:rPr lang="en-US" i="1" dirty="0"/>
              <a:t> </a:t>
            </a:r>
            <a:r>
              <a:rPr lang="en-US" i="1" dirty="0" smtClean="0"/>
              <a:t>P </a:t>
            </a:r>
            <a:r>
              <a:rPr lang="en-US" dirty="0"/>
              <a:t>= </a:t>
            </a:r>
            <a:r>
              <a:rPr lang="en-US" dirty="0" smtClean="0"/>
              <a:t>number </a:t>
            </a:r>
            <a:r>
              <a:rPr lang="en-US" dirty="0"/>
              <a:t>of individuals in the population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the dependent variable)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39869"/>
            <a:ext cx="571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rule out a population of 0, then </a:t>
            </a:r>
            <a:r>
              <a:rPr lang="en-US" i="1" dirty="0"/>
              <a:t>P</a:t>
            </a:r>
            <a:r>
              <a:rPr lang="en-US" sz="200" dirty="0"/>
              <a:t>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&gt;</a:t>
            </a:r>
            <a:r>
              <a:rPr lang="en-US" dirty="0"/>
              <a:t> 0 for all </a:t>
            </a:r>
            <a:r>
              <a:rPr lang="en-US" i="1" dirty="0"/>
              <a:t>t</a:t>
            </a:r>
            <a:r>
              <a:rPr lang="en-US" dirty="0"/>
              <a:t>. So, if </a:t>
            </a:r>
            <a:br>
              <a:rPr lang="en-US" dirty="0"/>
            </a:b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&gt;</a:t>
            </a:r>
            <a:r>
              <a:rPr lang="en-US" dirty="0"/>
              <a:t> 0, then Equation 1 shows that </a:t>
            </a:r>
            <a:r>
              <a:rPr lang="en-US" i="1" dirty="0"/>
              <a:t>P</a:t>
            </a:r>
            <a:r>
              <a:rPr lang="en-US" sz="6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&gt;</a:t>
            </a:r>
            <a:r>
              <a:rPr lang="en-US" dirty="0"/>
              <a:t> 0 for all </a:t>
            </a:r>
            <a:r>
              <a:rPr lang="en-US" i="1" dirty="0"/>
              <a:t>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457200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5290" y="3886200"/>
            <a:ext cx="8576035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to think of a solution of Equation 1. This equation asks us to find a function whose derivative is a constant multiple of itself.</a:t>
            </a:r>
          </a:p>
          <a:p>
            <a:r>
              <a:rPr lang="en-US" dirty="0"/>
              <a:t>We know that exponential functions have that property. In fact, if we let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 err="1"/>
              <a:t>Ce</a:t>
            </a:r>
            <a:r>
              <a:rPr lang="en-US" i="1" baseline="30000" dirty="0" err="1"/>
              <a:t>kt</a:t>
            </a:r>
            <a:r>
              <a:rPr lang="en-US" dirty="0"/>
              <a:t>, then</a:t>
            </a:r>
          </a:p>
          <a:p>
            <a:endParaRPr lang="en-US" sz="1050" dirty="0"/>
          </a:p>
          <a:p>
            <a:r>
              <a:rPr lang="en-US" dirty="0"/>
              <a:t>	 </a:t>
            </a:r>
            <a:r>
              <a:rPr lang="en-US" i="1" dirty="0"/>
              <a:t>P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 err="1" smtClean="0"/>
              <a:t>kP</a:t>
            </a:r>
            <a:r>
              <a:rPr lang="en-US" i="1" dirty="0" smtClean="0"/>
              <a:t>(t)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 err="1"/>
              <a:t>Ce</a:t>
            </a:r>
            <a:r>
              <a:rPr lang="en-US" i="1" baseline="30000" dirty="0" err="1"/>
              <a:t>kt</a:t>
            </a:r>
            <a:r>
              <a:rPr lang="en-US" dirty="0" smtClean="0"/>
              <a:t>) </a:t>
            </a:r>
            <a:endParaRPr lang="en-US" dirty="0"/>
          </a:p>
          <a:p>
            <a:endParaRPr lang="en-US" sz="1050" dirty="0"/>
          </a:p>
          <a:p>
            <a:r>
              <a:rPr lang="en-US" dirty="0"/>
              <a:t>Thus any exponential function of the form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 err="1"/>
              <a:t>Ce</a:t>
            </a:r>
            <a:r>
              <a:rPr lang="en-US" i="1" baseline="30000" dirty="0" err="1"/>
              <a:t>kt</a:t>
            </a:r>
            <a:r>
              <a:rPr lang="en-US" dirty="0"/>
              <a:t> is a solution of Equation 1. </a:t>
            </a:r>
          </a:p>
          <a:p>
            <a:endParaRPr lang="en-US" sz="1050" dirty="0"/>
          </a:p>
          <a:p>
            <a:r>
              <a:rPr lang="en-US" dirty="0"/>
              <a:t>Allowing </a:t>
            </a:r>
            <a:r>
              <a:rPr lang="en-US" i="1" dirty="0"/>
              <a:t>C </a:t>
            </a:r>
            <a:r>
              <a:rPr lang="en-US" dirty="0"/>
              <a:t>to vary through all the </a:t>
            </a:r>
            <a:r>
              <a:rPr lang="en-US" dirty="0" smtClean="0"/>
              <a:t>real </a:t>
            </a:r>
            <a:r>
              <a:rPr lang="en-US" dirty="0"/>
              <a:t>numbers, we get the </a:t>
            </a:r>
            <a:r>
              <a:rPr lang="en-US" i="1" dirty="0"/>
              <a:t>family </a:t>
            </a:r>
            <a:r>
              <a:rPr lang="en-US" dirty="0"/>
              <a:t>of </a:t>
            </a:r>
            <a:r>
              <a:rPr lang="en-US" dirty="0" smtClean="0"/>
              <a:t>solutions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 err="1"/>
              <a:t>Ce</a:t>
            </a:r>
            <a:r>
              <a:rPr lang="en-US" i="1" baseline="30000" dirty="0" err="1"/>
              <a:t>kt</a:t>
            </a:r>
            <a:r>
              <a:rPr lang="en-US" dirty="0"/>
              <a:t> whose graphs </a:t>
            </a:r>
            <a:r>
              <a:rPr lang="en-US" dirty="0" smtClean="0"/>
              <a:t>are shown above. This is the same idea as discussed previously.</a:t>
            </a:r>
            <a:endParaRPr lang="en-US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1308365"/>
            <a:ext cx="2957725" cy="257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1524000"/>
            <a:ext cx="306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equation (I think velocity)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1"/>
            <a:endCxn id="5" idx="3"/>
          </p:cNvCxnSpPr>
          <p:nvPr/>
        </p:nvCxnSpPr>
        <p:spPr>
          <a:xfrm flipH="1" flipV="1">
            <a:off x="2319337" y="1707356"/>
            <a:ext cx="423863" cy="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46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r>
              <a:rPr lang="en-US" sz="2000" dirty="0"/>
              <a:t>Recognize what makes an equation a "differential equation" 	</a:t>
            </a:r>
          </a:p>
          <a:p>
            <a:r>
              <a:rPr lang="en-US" sz="2000" dirty="0"/>
              <a:t>Develop the </a:t>
            </a:r>
            <a:r>
              <a:rPr lang="en-US" sz="2000" b="1" dirty="0"/>
              <a:t>general solution </a:t>
            </a:r>
            <a:r>
              <a:rPr lang="en-US" sz="2000" dirty="0"/>
              <a:t>and find </a:t>
            </a:r>
            <a:r>
              <a:rPr lang="en-US" sz="2000" b="1" dirty="0"/>
              <a:t>particular solution </a:t>
            </a:r>
            <a:r>
              <a:rPr lang="en-US" sz="2000" dirty="0"/>
              <a:t>to a differential equation by applying initial condition(s)	</a:t>
            </a:r>
          </a:p>
          <a:p>
            <a:r>
              <a:rPr lang="en-US" sz="2000" dirty="0"/>
              <a:t>Determine if a function is a solution to a differential equation 	</a:t>
            </a:r>
          </a:p>
          <a:p>
            <a:r>
              <a:rPr lang="en-US" sz="2000" dirty="0"/>
              <a:t>Calculate &amp; describe equilibrium solutions for differential </a:t>
            </a:r>
            <a:r>
              <a:rPr lang="en-US" sz="2000" dirty="0" smtClean="0"/>
              <a:t>equations </a:t>
            </a:r>
            <a:endParaRPr lang="en-US" sz="2000" dirty="0"/>
          </a:p>
          <a:p>
            <a:r>
              <a:rPr lang="en-US" sz="2000" dirty="0"/>
              <a:t>Determine the nature of the solution using a slope </a:t>
            </a:r>
            <a:r>
              <a:rPr lang="en-US" sz="2000" dirty="0" smtClean="0"/>
              <a:t>field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51531"/>
              </p:ext>
            </p:extLst>
          </p:nvPr>
        </p:nvGraphicFramePr>
        <p:xfrm>
          <a:off x="1476826" y="1447800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17/18</a:t>
                      </a:r>
                      <a:endParaRPr lang="en-US" sz="2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Applications to</a:t>
                      </a:r>
                      <a:r>
                        <a:rPr lang="en-US" sz="2000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Physics &amp; </a:t>
                      </a:r>
                      <a:r>
                        <a:rPr lang="en-US" sz="2000" b="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Eng</a:t>
                      </a:r>
                      <a:endParaRPr lang="en-US" sz="2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8.3</a:t>
                      </a:r>
                      <a:endParaRPr lang="en-US" sz="2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Modeling w/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Diff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Eq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Dir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Fields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9.1/9.2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20/21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Separable Equations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9.3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447800" y="2286000"/>
            <a:ext cx="6304646" cy="446315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Differential </a:t>
            </a:r>
            <a:r>
              <a:rPr lang="en-US" dirty="0" err="1" smtClean="0"/>
              <a:t>Eqns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differential </a:t>
                </a:r>
                <a:r>
                  <a:rPr lang="en-US" dirty="0" err="1" smtClean="0"/>
                  <a:t>eqn</a:t>
                </a:r>
                <a:r>
                  <a:rPr lang="en-US" dirty="0" smtClean="0"/>
                  <a:t> is a an </a:t>
                </a:r>
                <a:r>
                  <a:rPr lang="en-US" dirty="0" err="1" smtClean="0"/>
                  <a:t>eqn</a:t>
                </a:r>
                <a:r>
                  <a:rPr lang="en-US" dirty="0" smtClean="0"/>
                  <a:t> involving a function and one or more of its derivatives</a:t>
                </a:r>
              </a:p>
              <a:p>
                <a:pPr lvl="1"/>
                <a:r>
                  <a:rPr lang="en-US" dirty="0" smtClean="0"/>
                  <a:t>Ordinary Differential </a:t>
                </a:r>
                <a:r>
                  <a:rPr lang="en-US" dirty="0" err="1" smtClean="0"/>
                  <a:t>Eqn</a:t>
                </a:r>
                <a:r>
                  <a:rPr lang="en-US" dirty="0" smtClean="0"/>
                  <a:t> (ODE) – one independent variable: f’(x) = f(x)+5</a:t>
                </a:r>
              </a:p>
              <a:p>
                <a:pPr lvl="1"/>
                <a:r>
                  <a:rPr lang="en-US" dirty="0" smtClean="0"/>
                  <a:t>Partial Differential </a:t>
                </a:r>
                <a:r>
                  <a:rPr lang="en-US" dirty="0" err="1" smtClean="0"/>
                  <a:t>Eqn</a:t>
                </a:r>
                <a:r>
                  <a:rPr lang="en-US" dirty="0" smtClean="0"/>
                  <a:t> (PDE) – several variables and their partial derivatives: f’(</a:t>
                </a:r>
                <a:r>
                  <a:rPr lang="en-US" dirty="0" err="1" smtClean="0"/>
                  <a:t>x,y,t</a:t>
                </a:r>
                <a:r>
                  <a:rPr lang="en-US" dirty="0" smtClean="0"/>
                  <a:t>) = </a:t>
                </a:r>
                <a:r>
                  <a:rPr lang="en-US" dirty="0" err="1" smtClean="0"/>
                  <a:t>xf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x,y,t</a:t>
                </a:r>
                <a:r>
                  <a:rPr lang="en-US" dirty="0" smtClean="0"/>
                  <a:t>) + 3t</a:t>
                </a:r>
                <a:endParaRPr lang="en-US" dirty="0"/>
              </a:p>
              <a:p>
                <a:r>
                  <a:rPr lang="en-US" sz="2400" dirty="0" smtClean="0"/>
                  <a:t>Note: y’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 smtClean="0"/>
                  <a:t>  or h’’=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𝑑𝑥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85800" y="5334000"/>
            <a:ext cx="769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We are only concerned with ODE’s right now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2922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 (</a:t>
            </a:r>
            <a:r>
              <a:rPr lang="en-US" dirty="0" err="1" smtClean="0"/>
              <a:t>EoM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16571"/>
            <a:ext cx="3609975" cy="305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Up Arrow 8"/>
          <p:cNvSpPr/>
          <p:nvPr/>
        </p:nvSpPr>
        <p:spPr>
          <a:xfrm>
            <a:off x="3914775" y="3124200"/>
            <a:ext cx="352425" cy="6680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30192" y="2396621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Restoring </a:t>
            </a:r>
          </a:p>
          <a:p>
            <a:pPr algn="ctr"/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5108" y="3685765"/>
            <a:ext cx="18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Hook’s Law: F = </a:t>
            </a:r>
            <a:r>
              <a:rPr lang="en-US" dirty="0" err="1" smtClean="0"/>
              <a:t>kx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33119" y="4114259"/>
            <a:ext cx="169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(neglect gravity)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8972" y="5562598"/>
            <a:ext cx="8105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I write the </a:t>
            </a:r>
            <a:r>
              <a:rPr lang="en-US" sz="2400" dirty="0" err="1" smtClean="0"/>
              <a:t>EoM</a:t>
            </a:r>
            <a:r>
              <a:rPr lang="en-US" sz="2400" dirty="0" smtClean="0"/>
              <a:t> (differential equations) for this system?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20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 (</a:t>
            </a:r>
            <a:r>
              <a:rPr lang="en-US" dirty="0" err="1" smtClean="0"/>
              <a:t>EoM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16571"/>
            <a:ext cx="3609975" cy="305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0893"/>
            <a:ext cx="174625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880" y="3187208"/>
            <a:ext cx="18827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Up Arrow 8"/>
          <p:cNvSpPr/>
          <p:nvPr/>
        </p:nvSpPr>
        <p:spPr>
          <a:xfrm>
            <a:off x="3914775" y="3124200"/>
            <a:ext cx="352425" cy="6680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30192" y="2396621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Restoring </a:t>
            </a:r>
          </a:p>
          <a:p>
            <a:pPr algn="ctr"/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5108" y="3685765"/>
            <a:ext cx="18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Hook’s Law: F = </a:t>
            </a:r>
            <a:r>
              <a:rPr lang="en-US" dirty="0" err="1" smtClean="0"/>
              <a:t>kx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2731" y="1219200"/>
            <a:ext cx="2667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Newton’s 2</a:t>
            </a:r>
            <a:r>
              <a:rPr lang="en-US" baseline="30000" dirty="0" smtClean="0"/>
              <a:t>nd</a:t>
            </a:r>
            <a:r>
              <a:rPr lang="en-US" dirty="0" smtClean="0"/>
              <a:t> Law: F = ma</a:t>
            </a:r>
          </a:p>
          <a:p>
            <a:r>
              <a:rPr lang="en-US" dirty="0" smtClean="0"/>
              <a:t>x = position</a:t>
            </a:r>
          </a:p>
          <a:p>
            <a:r>
              <a:rPr lang="en-US" dirty="0" smtClean="0"/>
              <a:t>dx/</a:t>
            </a:r>
            <a:r>
              <a:rPr lang="en-US" dirty="0" err="1" smtClean="0"/>
              <a:t>dt</a:t>
            </a:r>
            <a:r>
              <a:rPr lang="en-US" dirty="0" smtClean="0"/>
              <a:t> = velocity</a:t>
            </a:r>
          </a:p>
          <a:p>
            <a:r>
              <a:rPr lang="en-US" dirty="0" smtClean="0"/>
              <a:t>d/</a:t>
            </a:r>
            <a:r>
              <a:rPr lang="en-US" dirty="0" err="1" smtClean="0"/>
              <a:t>dt</a:t>
            </a:r>
            <a:r>
              <a:rPr lang="en-US" dirty="0" smtClean="0"/>
              <a:t>(dx/</a:t>
            </a:r>
            <a:r>
              <a:rPr lang="en-US" dirty="0" err="1" smtClean="0"/>
              <a:t>dt</a:t>
            </a:r>
            <a:r>
              <a:rPr lang="en-US" dirty="0" smtClean="0"/>
              <a:t>) = acceleration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86108" y="4278868"/>
            <a:ext cx="233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order equation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486400" y="3936508"/>
            <a:ext cx="0" cy="384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5800" y="5486400"/>
            <a:ext cx="7772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Depending on initial conditions, there are multiple solutions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16041" y="4724400"/>
            <a:ext cx="522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What is the solution if I displace this 1 cm or 100 cm? </a:t>
            </a:r>
          </a:p>
          <a:p>
            <a:pPr algn="ctr"/>
            <a:r>
              <a:rPr lang="en-US" dirty="0" smtClean="0"/>
              <a:t>Are the solutions the same?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33119" y="4114259"/>
            <a:ext cx="169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(neglect gravity)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6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function y(x) equal to?</a:t>
            </a:r>
          </a:p>
          <a:p>
            <a:pPr lvl="1"/>
            <a:r>
              <a:rPr lang="en-US" dirty="0" smtClean="0"/>
              <a:t>Many potential solutions</a:t>
            </a:r>
          </a:p>
          <a:p>
            <a:r>
              <a:rPr lang="en-US" dirty="0" smtClean="0"/>
              <a:t>Which of these are solutions to:</a:t>
            </a:r>
          </a:p>
          <a:p>
            <a:pPr marL="457200" lvl="1" indent="0" algn="ctr">
              <a:buNone/>
            </a:pPr>
            <a:r>
              <a:rPr lang="en-US" dirty="0" smtClean="0"/>
              <a:t>y'' - y = 0</a:t>
            </a:r>
          </a:p>
          <a:p>
            <a:pPr marL="457200" lvl="1" indent="0">
              <a:buNone/>
            </a:pPr>
            <a:r>
              <a:rPr lang="en-US" dirty="0" smtClean="0"/>
              <a:t>(a) y = sin x</a:t>
            </a:r>
          </a:p>
          <a:p>
            <a:pPr marL="457200" lvl="1" indent="0">
              <a:buNone/>
            </a:pPr>
            <a:r>
              <a:rPr lang="en-US" dirty="0" smtClean="0"/>
              <a:t>(b) y = e^(2x)</a:t>
            </a:r>
          </a:p>
          <a:p>
            <a:pPr marL="457200" lvl="1" indent="0">
              <a:buNone/>
            </a:pPr>
            <a:r>
              <a:rPr lang="en-US" dirty="0" smtClean="0"/>
              <a:t>(c) y = 4 e^(-x)</a:t>
            </a:r>
          </a:p>
          <a:p>
            <a:pPr marL="457200" lvl="1" indent="0">
              <a:buNone/>
            </a:pPr>
            <a:r>
              <a:rPr lang="en-US" dirty="0" smtClean="0"/>
              <a:t>(d) y  = C </a:t>
            </a:r>
            <a:r>
              <a:rPr lang="en-US" dirty="0" err="1" smtClean="0"/>
              <a:t>e^x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6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these are solutions to:</a:t>
            </a:r>
          </a:p>
          <a:p>
            <a:pPr marL="457200" lvl="1" indent="0" algn="ctr">
              <a:buNone/>
            </a:pPr>
            <a:r>
              <a:rPr lang="en-US" dirty="0" smtClean="0"/>
              <a:t>y'' - y = 0</a:t>
            </a:r>
          </a:p>
          <a:p>
            <a:pPr marL="971550" lvl="1" indent="-514350">
              <a:buFont typeface="Arial" pitchFamily="34" charset="0"/>
              <a:buAutoNum type="alphaLcParenBoth"/>
            </a:pPr>
            <a:r>
              <a:rPr lang="en-US" dirty="0" smtClean="0"/>
              <a:t>y = sin x            =&gt; 2 sin x </a:t>
            </a:r>
            <a:r>
              <a:rPr lang="en-US" dirty="0" smtClean="0">
                <a:latin typeface="Algerian"/>
              </a:rPr>
              <a:t>≠</a:t>
            </a:r>
            <a:r>
              <a:rPr lang="en-US" dirty="0" smtClean="0"/>
              <a:t> 0                     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</a:p>
          <a:p>
            <a:pPr marL="457200" lvl="1" indent="0">
              <a:buNone/>
            </a:pPr>
            <a:r>
              <a:rPr lang="en-US" dirty="0" smtClean="0"/>
              <a:t>(b) y = e^(2x)         =&gt; 3 e^(2x) </a:t>
            </a:r>
            <a:r>
              <a:rPr lang="en-US" dirty="0" smtClean="0">
                <a:latin typeface="Algerian"/>
              </a:rPr>
              <a:t>≠ </a:t>
            </a:r>
            <a:r>
              <a:rPr lang="en-US" dirty="0" smtClean="0"/>
              <a:t>0                  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(c) y = 4 e^(-x)       =&gt; 4 e^(-x) – 4 e^(-x) = 0   </a:t>
            </a:r>
            <a:r>
              <a:rPr lang="en-US" dirty="0" smtClean="0">
                <a:solidFill>
                  <a:srgbClr val="00B050"/>
                </a:solidFill>
              </a:rPr>
              <a:t>Yes</a:t>
            </a:r>
          </a:p>
          <a:p>
            <a:pPr marL="457200" lvl="1" indent="0">
              <a:buNone/>
            </a:pPr>
            <a:r>
              <a:rPr lang="en-US" dirty="0" smtClean="0"/>
              <a:t>(d) y  = C </a:t>
            </a:r>
            <a:r>
              <a:rPr lang="en-US" dirty="0" err="1" smtClean="0"/>
              <a:t>e^x</a:t>
            </a:r>
            <a:r>
              <a:rPr lang="en-US" dirty="0" smtClean="0"/>
              <a:t>         =&gt; C e^(x) – C e^(x) = 0      </a:t>
            </a:r>
            <a:r>
              <a:rPr lang="en-US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1128" y="5638800"/>
            <a:ext cx="484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 General </a:t>
            </a:r>
            <a:r>
              <a:rPr lang="en-US" dirty="0" smtClean="0"/>
              <a:t>Solution, needs initial conditions for 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0649" y="5345668"/>
            <a:ext cx="415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(c) Particular </a:t>
            </a:r>
            <a:r>
              <a:rPr lang="en-US" dirty="0" smtClean="0"/>
              <a:t>Solution, no unknowns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6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 Fields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are asked to sketch the graph of the solution of the initial-value problem</a:t>
            </a:r>
          </a:p>
          <a:p>
            <a:pPr>
              <a:lnSpc>
                <a:spcPct val="125000"/>
              </a:lnSpc>
            </a:pPr>
            <a:endParaRPr lang="en-US" sz="800" dirty="0"/>
          </a:p>
          <a:p>
            <a:pPr>
              <a:lnSpc>
                <a:spcPct val="125000"/>
              </a:lnSpc>
            </a:pPr>
            <a:r>
              <a:rPr lang="en-US" dirty="0"/>
              <a:t> 			</a:t>
            </a:r>
            <a:r>
              <a:rPr lang="en-US" i="1" dirty="0"/>
              <a:t>y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 = 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        y</a:t>
            </a:r>
            <a:r>
              <a:rPr lang="en-US" dirty="0"/>
              <a:t>(0) = 1</a:t>
            </a:r>
          </a:p>
          <a:p>
            <a:pPr>
              <a:lnSpc>
                <a:spcPct val="125000"/>
              </a:lnSpc>
            </a:pPr>
            <a:endParaRPr lang="en-US" sz="1600" dirty="0"/>
          </a:p>
          <a:p>
            <a:r>
              <a:rPr lang="en-US" dirty="0"/>
              <a:t>We don’t know a formula for the solution, so how can we possibly sketch its graph? Let’s think about what the differential equation means.</a:t>
            </a:r>
          </a:p>
        </p:txBody>
      </p:sp>
    </p:spTree>
    <p:extLst>
      <p:ext uri="{BB962C8B-B14F-4D97-AF65-F5344CB8AC3E}">
        <p14:creationId xmlns:p14="http://schemas.microsoft.com/office/powerpoint/2010/main" val="19292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 Fields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equation </a:t>
            </a:r>
            <a:r>
              <a:rPr lang="en-US" i="1"/>
              <a:t>y</a:t>
            </a:r>
            <a:r>
              <a:rPr lang="en-US" sz="800" i="1"/>
              <a:t> </a:t>
            </a:r>
            <a:r>
              <a:rPr lang="en-US">
                <a:sym typeface="Symbol" pitchFamily="18" charset="2"/>
              </a:rPr>
              <a:t></a:t>
            </a:r>
            <a:r>
              <a:rPr lang="en-US"/>
              <a:t> = </a:t>
            </a:r>
            <a:r>
              <a:rPr lang="en-US" i="1"/>
              <a:t>x </a:t>
            </a:r>
            <a:r>
              <a:rPr lang="en-US"/>
              <a:t>+ </a:t>
            </a:r>
            <a:r>
              <a:rPr lang="en-US" i="1"/>
              <a:t>y </a:t>
            </a:r>
            <a:r>
              <a:rPr lang="en-US"/>
              <a:t>tells us that the slope at any point  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on the graph (called the </a:t>
            </a:r>
            <a:r>
              <a:rPr lang="en-US" i="1"/>
              <a:t>solution curve</a:t>
            </a:r>
            <a:r>
              <a:rPr lang="en-US"/>
              <a:t>) is equal to the sum of the </a:t>
            </a:r>
            <a:r>
              <a:rPr lang="en-US" i="1"/>
              <a:t>x</a:t>
            </a:r>
            <a:r>
              <a:rPr lang="en-US"/>
              <a:t>- and </a:t>
            </a:r>
            <a:r>
              <a:rPr lang="en-US" i="1"/>
              <a:t>y</a:t>
            </a:r>
            <a:r>
              <a:rPr lang="en-US"/>
              <a:t>-coordinates of the point (see Figure 1).</a:t>
            </a:r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0"/>
            <a:ext cx="4497388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0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WNAA5TKYMJS6-322-43</_dlc_DocId>
    <_dlc_DocIdUrl xmlns="e1f6cb1f-7c95-4a72-8369-b6b5464bd620">
      <Url>https://eis.usafa.edu/academics/math/DFMS_Course_Sites/Fall_2014_Courses/Math_152/_layouts/DocIdRedir.aspx?ID=WNAA5TKYMJS6-322-43</Url>
      <Description>WNAA5TKYMJS6-322-43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17A6442-8E2E-4814-9560-C3F7D138F9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e1f6cb1f-7c95-4a72-8369-b6b5464bd620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76E15C5B-8BFD-4B8E-8236-959AAAB1E31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28950</TotalTime>
  <Words>704</Words>
  <Application>Microsoft Office PowerPoint</Application>
  <PresentationFormat>On-screen Show (4:3)</PresentationFormat>
  <Paragraphs>96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Math 152 </vt:lpstr>
      <vt:lpstr>What are Differential Eqns?</vt:lpstr>
      <vt:lpstr>Equations of Motion (EoM)</vt:lpstr>
      <vt:lpstr>Equations of Motion (EoM)</vt:lpstr>
      <vt:lpstr>ODE Solutions</vt:lpstr>
      <vt:lpstr>ODE Solutions</vt:lpstr>
      <vt:lpstr>Direction Fields</vt:lpstr>
      <vt:lpstr>Direction Fields</vt:lpstr>
      <vt:lpstr>Direction Fields</vt:lpstr>
      <vt:lpstr>Direction Fields</vt:lpstr>
      <vt:lpstr>Direction Fields</vt:lpstr>
      <vt:lpstr>Solution</vt:lpstr>
      <vt:lpstr>Board Work</vt:lpstr>
      <vt:lpstr>Solutions</vt:lpstr>
      <vt:lpstr>PowerPoint Presentation</vt:lpstr>
      <vt:lpstr>PowerPoint Presentation</vt:lpstr>
      <vt:lpstr>PowerPoint Presentation</vt:lpstr>
      <vt:lpstr>Population Growth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Walchko Kevin J MAJ USAF USAFA CW/CWT</cp:lastModifiedBy>
  <cp:revision>281</cp:revision>
  <cp:lastPrinted>2015-03-03T21:06:25Z</cp:lastPrinted>
  <dcterms:created xsi:type="dcterms:W3CDTF">2012-07-23T15:58:59Z</dcterms:created>
  <dcterms:modified xsi:type="dcterms:W3CDTF">2015-03-03T21:08:58Z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c1a569a4-8a46-4290-a309-b1971f0a085f</vt:lpwstr>
  </property>
</Properties>
</file>