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sldIdLst>
    <p:sldId id="319" r:id="rId6"/>
    <p:sldId id="388" r:id="rId7"/>
    <p:sldId id="366" r:id="rId8"/>
    <p:sldId id="368" r:id="rId9"/>
    <p:sldId id="390" r:id="rId10"/>
    <p:sldId id="391" r:id="rId11"/>
    <p:sldId id="392" r:id="rId12"/>
    <p:sldId id="393" r:id="rId13"/>
    <p:sldId id="394" r:id="rId14"/>
    <p:sldId id="389" r:id="rId15"/>
    <p:sldId id="377" r:id="rId16"/>
    <p:sldId id="371" r:id="rId17"/>
    <p:sldId id="372" r:id="rId18"/>
    <p:sldId id="373" r:id="rId19"/>
    <p:sldId id="370" r:id="rId20"/>
    <p:sldId id="387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9" autoAdjust="0"/>
    <p:restoredTop sz="82940" autoAdjust="0"/>
  </p:normalViewPr>
  <p:slideViewPr>
    <p:cSldViewPr snapToGrid="0">
      <p:cViewPr varScale="1">
        <p:scale>
          <a:sx n="76" d="100"/>
          <a:sy n="76" d="100"/>
        </p:scale>
        <p:origin x="-8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1-(9e/10)e^(-x)	-or- 	1-(9/10)e^(1-x)</a:t>
            </a:r>
          </a:p>
          <a:p>
            <a:endParaRPr lang="en-US" dirty="0" smtClean="0"/>
          </a:p>
          <a:p>
            <a:r>
              <a:rPr lang="en-US" dirty="0" smtClean="0"/>
              <a:t>	same-same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(3/e^2)e^(2x)+2      -or-       3e^(2x-2)+2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+-</a:t>
            </a:r>
            <a:r>
              <a:rPr lang="en-US" baseline="0" dirty="0" smtClean="0"/>
              <a:t> </a:t>
            </a:r>
            <a:r>
              <a:rPr lang="en-US" baseline="0" dirty="0" smtClean="0"/>
              <a:t>5/2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70.png"/><Relationship Id="rId12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0.png"/><Relationship Id="rId5" Type="http://schemas.openxmlformats.org/officeDocument/2006/relationships/image" Target="../media/image15.png"/><Relationship Id="rId10" Type="http://schemas.openxmlformats.org/officeDocument/2006/relationships/image" Target="../media/image210.png"/><Relationship Id="rId4" Type="http://schemas.openxmlformats.org/officeDocument/2006/relationships/image" Target="../media/image14.png"/><Relationship Id="rId9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3" Type="http://schemas.openxmlformats.org/officeDocument/2006/relationships/image" Target="../media/image25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20/21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98787"/>
              </p:ext>
            </p:extLst>
          </p:nvPr>
        </p:nvGraphicFramePr>
        <p:xfrm>
          <a:off x="1438728" y="162197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Modeling w/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Diff 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Eq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Fields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9.1/9.2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20/21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Separable Equations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Models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for Population Growth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9.4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353456" y="2412997"/>
            <a:ext cx="6457046" cy="522515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67179" y="3715657"/>
            <a:ext cx="8229600" cy="25980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Determine if a differential equation is separable	</a:t>
            </a:r>
          </a:p>
          <a:p>
            <a:r>
              <a:rPr lang="en-US" sz="2000" dirty="0"/>
              <a:t>Solve separable differential equations &amp; apply initial conditions	</a:t>
            </a:r>
          </a:p>
          <a:p>
            <a:r>
              <a:rPr lang="en-US" sz="2000" dirty="0" smtClean="0"/>
              <a:t>Model </a:t>
            </a:r>
            <a:r>
              <a:rPr lang="en-US" sz="2000" dirty="0"/>
              <a:t>and solve mixing problems using differential </a:t>
            </a:r>
            <a:r>
              <a:rPr lang="en-US" sz="2000" dirty="0" smtClean="0"/>
              <a:t>equations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19200" y="1408093"/>
            <a:ext cx="6774543" cy="9541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200"/>
            <a:ext cx="713232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Next: Population Growth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408093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/>
              <a:t>Model</a:t>
            </a:r>
            <a:r>
              <a:rPr lang="en-US" sz="2800" smtClean="0"/>
              <a:t>: Over time, population grows at a rate proportional to the size of the population.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228600" y="2694501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Variables:</a:t>
            </a:r>
            <a:endParaRPr lang="en-US" sz="32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2229" y="3439180"/>
                <a:ext cx="1697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𝑇𝑖𝑚𝑒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3439180"/>
                <a:ext cx="169770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267200"/>
                <a:ext cx="283410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𝑃𝑜𝑝𝑢𝑙𝑎𝑡𝑖𝑜𝑛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𝑎𝑡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𝑡𝑖𝑚𝑒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267200"/>
                <a:ext cx="2834109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419600" y="257601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Differential Equation:</a:t>
            </a:r>
            <a:endParaRPr lang="en-US" sz="32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81600" y="3233264"/>
                <a:ext cx="200901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𝑘𝑃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33264"/>
                <a:ext cx="2009012" cy="11441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81600" y="5410200"/>
                <a:ext cx="2098844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𝑃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𝐶𝑒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410200"/>
                <a:ext cx="2098844" cy="6562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451649" y="4596825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General Solution:</a:t>
            </a:r>
            <a:endParaRPr lang="en-US" sz="3200" b="1" u="sng"/>
          </a:p>
        </p:txBody>
      </p:sp>
    </p:spTree>
    <p:extLst>
      <p:ext uri="{BB962C8B-B14F-4D97-AF65-F5344CB8AC3E}">
        <p14:creationId xmlns:p14="http://schemas.microsoft.com/office/powerpoint/2010/main" val="12310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  <p:bldP spid="7" grpId="0"/>
      <p:bldP spid="8" grpId="0"/>
      <p:bldP spid="9" grpId="0"/>
      <p:bldP spid="10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 </a:t>
            </a:r>
            <a:r>
              <a:rPr lang="en-US" dirty="0" smtClean="0"/>
              <a:t>#1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17486" cy="331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0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 </a:t>
            </a:r>
            <a:r>
              <a:rPr lang="en-US" dirty="0" smtClean="0"/>
              <a:t>#2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42472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7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 </a:t>
            </a:r>
            <a:r>
              <a:rPr lang="en-US" dirty="0" smtClean="0"/>
              <a:t>#3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5" y="1683657"/>
            <a:ext cx="8281570" cy="383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7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#4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5714"/>
            <a:ext cx="8865118" cy="407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7861" y="2676526"/>
            <a:ext cx="315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x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811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dirty="0" smtClean="0"/>
                  <a:t>what values of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does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satisfy the differential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=−25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?  (answer: +/- 5/2)</a:t>
                </a:r>
                <a:endParaRPr lang="en-US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4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Separable 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8857" y="1480457"/>
            <a:ext cx="601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Separable </a:t>
            </a:r>
            <a:r>
              <a:rPr lang="en-US" dirty="0" err="1" smtClean="0"/>
              <a:t>Eqns</a:t>
            </a:r>
            <a:r>
              <a:rPr lang="en-US" dirty="0" smtClean="0"/>
              <a:t> works on first-order differential equations like: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5102" y="2852839"/>
            <a:ext cx="674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equation can be separated into a function of x and a function of y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56" y="2008527"/>
            <a:ext cx="1462088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34" y="3258456"/>
            <a:ext cx="2824162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87" y="4737422"/>
            <a:ext cx="1335088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36" y="4654078"/>
            <a:ext cx="243998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5689" y="4936137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i="1" dirty="0" err="1"/>
              <a:t>dy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i="1" dirty="0"/>
              <a:t>dx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175977" y="4936137"/>
            <a:ext cx="402204" cy="38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05086" y="4954046"/>
            <a:ext cx="402204" cy="38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3" y="5627051"/>
            <a:ext cx="244951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06" y="5647689"/>
            <a:ext cx="22304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95248" y="4255718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086024" y="5779848"/>
            <a:ext cx="402204" cy="38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Board Work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2200" y="1524000"/>
                <a:ext cx="1379929" cy="857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𝒅𝒛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𝒅𝒚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𝒛𝒚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1379929" cy="857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68681" y="1721714"/>
                <a:ext cx="270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𝒛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𝟑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𝒘𝒉𝒆𝒏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81" y="1721714"/>
                <a:ext cx="270343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62200" y="2718042"/>
                <a:ext cx="1368643" cy="857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18042"/>
                <a:ext cx="1368643" cy="857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68681" y="289415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81" y="2894155"/>
                <a:ext cx="147668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62200" y="5340594"/>
                <a:ext cx="1955984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𝟐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r>
                        <a:rPr lang="en-US" sz="2400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40594"/>
                <a:ext cx="1955984" cy="7938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62200" y="4019706"/>
                <a:ext cx="1832553" cy="857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𝒅𝑹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𝒅𝒚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𝑹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019706"/>
                <a:ext cx="1832553" cy="8570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57189" y="4217420"/>
                <a:ext cx="1790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89" y="4217420"/>
                <a:ext cx="179087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0" y="2514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081" y="502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83670" y="5506697"/>
                <a:ext cx="38491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𝑻𝒉𝒓𝒐𝒖𝒈𝒉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𝒕𝒉𝒆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𝑷𝒐𝒊𝒏𝒕</m:t>
                      </m:r>
                      <m:r>
                        <a:rPr lang="en-US" sz="2400" b="1" i="1" smtClean="0">
                          <a:latin typeface="Cambria Math"/>
                        </a:rPr>
                        <m:t> (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𝟓</m:t>
                      </m:r>
                      <m:r>
                        <a:rPr lang="en-US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70" y="5506697"/>
                <a:ext cx="384913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4554" y="1690937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" y="1690937"/>
                <a:ext cx="55496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4554" y="2877893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" y="2877893"/>
                <a:ext cx="55496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4554" y="4186643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𝟑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" y="4186643"/>
                <a:ext cx="55496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4554" y="5475919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𝟒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" y="5475919"/>
                <a:ext cx="55496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295400"/>
                <a:ext cx="7246937" cy="4265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buFont typeface="Arial" pitchFamily="34" charset="0"/>
                  <a:buNone/>
                </a:pPr>
                <a:r>
                  <a:rPr lang="en-US" sz="2500" dirty="0" smtClean="0"/>
                  <a:t>1.</a:t>
                </a:r>
              </a:p>
              <a:p>
                <a:pPr marL="609600" indent="-609600">
                  <a:buFont typeface="Arial" pitchFamily="34" charset="0"/>
                  <a:buNone/>
                </a:pPr>
                <a:endParaRPr lang="en-US" sz="2500" dirty="0" smtClean="0"/>
              </a:p>
              <a:p>
                <a:pPr marL="609600" indent="-609600">
                  <a:buNone/>
                </a:pPr>
                <a:r>
                  <a:rPr lang="en-US" sz="2500" dirty="0" smtClean="0"/>
                  <a:t>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800" b="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5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5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p/>
                    </m:sSup>
                  </m:oMath>
                </a14:m>
                <a:r>
                  <a:rPr lang="en-US" sz="25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+8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2500" dirty="0" smtClean="0"/>
              </a:p>
              <a:p>
                <a:pPr marL="609600" indent="-609600">
                  <a:buFont typeface="Arial" pitchFamily="34" charset="0"/>
                  <a:buNone/>
                </a:pPr>
                <a:endParaRPr lang="en-US" sz="2500" dirty="0" smtClean="0"/>
              </a:p>
              <a:p>
                <a:pPr marL="609600" indent="-609600">
                  <a:buFont typeface="Arial" pitchFamily="34" charset="0"/>
                  <a:buNone/>
                </a:pPr>
                <a:r>
                  <a:rPr lang="en-US" sz="2500" dirty="0" smtClean="0"/>
                  <a:t>3.                       </a:t>
                </a:r>
              </a:p>
              <a:p>
                <a:pPr marL="609600" indent="-609600">
                  <a:buFont typeface="Arial" pitchFamily="34" charset="0"/>
                  <a:buNone/>
                </a:pPr>
                <a:endParaRPr lang="en-US" sz="2500" dirty="0">
                  <a:latin typeface="Times" pitchFamily="18" charset="0"/>
                </a:endParaRPr>
              </a:p>
              <a:p>
                <a:pPr marL="609600" indent="-609600">
                  <a:buFont typeface="Arial" pitchFamily="34" charset="0"/>
                  <a:buNone/>
                </a:pPr>
                <a:endParaRPr lang="en-US" sz="2500" dirty="0" smtClean="0">
                  <a:latin typeface="Times" pitchFamily="18" charset="0"/>
                </a:endParaRPr>
              </a:p>
              <a:p>
                <a:pPr marL="609600" indent="-609600">
                  <a:buFont typeface="Arial" pitchFamily="34" charset="0"/>
                  <a:buNone/>
                </a:pPr>
                <a:r>
                  <a:rPr lang="en-US" sz="2500" dirty="0" smtClean="0">
                    <a:latin typeface="Times" pitchFamily="18" charset="0"/>
                  </a:rPr>
                  <a:t>4. </a:t>
                </a:r>
                <a:r>
                  <a:rPr lang="en-US" sz="2500" dirty="0">
                    <a:latin typeface="Times" pitchFamily="18" charset="0"/>
                  </a:rPr>
                  <a:t>	</a:t>
                </a:r>
                <a:r>
                  <a:rPr lang="en-US" sz="2500" dirty="0" smtClean="0">
                    <a:latin typeface="Times" pitchFamily="18" charset="0"/>
                  </a:rPr>
                  <a:t>		  through (1,5)</a:t>
                </a:r>
                <a:r>
                  <a:rPr lang="en-US" sz="2500" dirty="0" smtClean="0"/>
                  <a:t>   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7246937" cy="4265613"/>
              </a:xfrm>
              <a:prstGeom prst="rect">
                <a:avLst/>
              </a:prstGeom>
              <a:blipFill rotWithShape="1">
                <a:blip r:embed="rId3"/>
                <a:stretch>
                  <a:fillRect l="-1346" t="-10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6454"/>
              </p:ext>
            </p:extLst>
          </p:nvPr>
        </p:nvGraphicFramePr>
        <p:xfrm>
          <a:off x="896258" y="4644652"/>
          <a:ext cx="1447800" cy="76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Equation" r:id="rId4" imgW="749160" imgH="393480" progId="Equation.3">
                  <p:embed/>
                </p:oleObj>
              </mc:Choice>
              <mc:Fallback>
                <p:oleObj name="Equation" r:id="rId4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258" y="4644652"/>
                        <a:ext cx="1447800" cy="761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211706"/>
              </p:ext>
            </p:extLst>
          </p:nvPr>
        </p:nvGraphicFramePr>
        <p:xfrm>
          <a:off x="938440" y="3297578"/>
          <a:ext cx="15049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6" imgW="685800" imgH="419040" progId="">
                  <p:embed/>
                </p:oleObj>
              </mc:Choice>
              <mc:Fallback>
                <p:oleObj name="Equation" r:id="rId6" imgW="68580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440" y="3297578"/>
                        <a:ext cx="15049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426574"/>
              </p:ext>
            </p:extLst>
          </p:nvPr>
        </p:nvGraphicFramePr>
        <p:xfrm>
          <a:off x="3026228" y="3428206"/>
          <a:ext cx="1371600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8" imgW="634680" imgH="203040" progId="">
                  <p:embed/>
                </p:oleObj>
              </mc:Choice>
              <mc:Fallback>
                <p:oleObj name="Equation" r:id="rId8" imgW="6346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228" y="3428206"/>
                        <a:ext cx="1371600" cy="43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700728"/>
              </p:ext>
            </p:extLst>
          </p:nvPr>
        </p:nvGraphicFramePr>
        <p:xfrm>
          <a:off x="990600" y="1250950"/>
          <a:ext cx="6496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10" imgW="3327120" imgH="419040" progId="Equation.3">
                  <p:embed/>
                </p:oleObj>
              </mc:Choice>
              <mc:Fallback>
                <p:oleObj name="Equation" r:id="rId10" imgW="3327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50950"/>
                        <a:ext cx="64960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39343"/>
              </p:ext>
            </p:extLst>
          </p:nvPr>
        </p:nvGraphicFramePr>
        <p:xfrm>
          <a:off x="4419599" y="4815114"/>
          <a:ext cx="3643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name="Equation" r:id="rId12" imgW="1942920" imgH="228600" progId="Equation.3">
                  <p:embed/>
                </p:oleObj>
              </mc:Choice>
              <mc:Fallback>
                <p:oleObj name="Equation" r:id="rId12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4815114"/>
                        <a:ext cx="3643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50830"/>
              </p:ext>
            </p:extLst>
          </p:nvPr>
        </p:nvGraphicFramePr>
        <p:xfrm>
          <a:off x="4702914" y="3428206"/>
          <a:ext cx="3786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Equation" r:id="rId14" imgW="2019240" imgH="228600" progId="Equation.3">
                  <p:embed/>
                </p:oleObj>
              </mc:Choice>
              <mc:Fallback>
                <p:oleObj name="Equation" r:id="rId14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914" y="3428206"/>
                        <a:ext cx="3786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0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Trajectories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the orthogonal trajectories for: 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2" y="5108107"/>
            <a:ext cx="1928813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8" y="5210001"/>
            <a:ext cx="3062288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6" y="4133589"/>
            <a:ext cx="1576693" cy="85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15" y="5302075"/>
            <a:ext cx="1928813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437735" y="5496068"/>
            <a:ext cx="402204" cy="38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060726" y="5498528"/>
            <a:ext cx="402204" cy="38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flipH="1">
            <a:off x="6112794" y="1703540"/>
            <a:ext cx="700272" cy="13778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1480" y="312220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760851" y="22522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949863" y="1553227"/>
            <a:ext cx="834865" cy="1528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323562" y="2029216"/>
            <a:ext cx="938266" cy="444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4279" y="1393519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Orthogonal = - slope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2" y="1337240"/>
            <a:ext cx="2989606" cy="269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54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sz="600" i="1" dirty="0"/>
              <a:t>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denotes the amount of substance in the tank at time </a:t>
            </a:r>
            <a:r>
              <a:rPr lang="en-US" i="1" dirty="0"/>
              <a:t>t</a:t>
            </a:r>
            <a:r>
              <a:rPr lang="en-US" dirty="0"/>
              <a:t>, then </a:t>
            </a:r>
            <a:r>
              <a:rPr lang="en-US" i="1" dirty="0"/>
              <a:t>y</a:t>
            </a:r>
            <a:r>
              <a:rPr lang="en-US" sz="10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is the rate at which the substance is being added minus the rate at which it is being removed. </a:t>
            </a:r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96" y="4149245"/>
            <a:ext cx="4416044" cy="93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3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6</a:t>
            </a:r>
            <a:endParaRPr lang="en-US" i="1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tank contains 20 kg of salt dissolved in 5000 L of water. Brine that contains 0.03 kg of salt per liter of water enters the tank at a rate of 25 L/min. The solution is kept thoroughly mixed and drains from the tank at the same rate. How much salt remains in the tank after half an hour?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Can 1"/>
          <p:cNvSpPr/>
          <p:nvPr/>
        </p:nvSpPr>
        <p:spPr>
          <a:xfrm>
            <a:off x="3281819" y="3958225"/>
            <a:ext cx="1565754" cy="2242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54268" y="4171167"/>
            <a:ext cx="1227551" cy="37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47573" y="6012493"/>
            <a:ext cx="111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6</a:t>
            </a:r>
            <a:endParaRPr lang="en-US" i="1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2"/>
            <a:ext cx="8229600" cy="11095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ADEF"/>
                </a:solidFill>
              </a:rPr>
              <a:t>Solution</a:t>
            </a:r>
            <a:r>
              <a:rPr lang="en-US" dirty="0">
                <a:solidFill>
                  <a:srgbClr val="00ADEF"/>
                </a:solidFill>
              </a:rPr>
              <a:t>:</a:t>
            </a:r>
          </a:p>
          <a:p>
            <a:r>
              <a:rPr lang="en-US" i="1" dirty="0" smtClean="0"/>
              <a:t>y</a:t>
            </a:r>
            <a:r>
              <a:rPr lang="en-US" sz="400" i="1" dirty="0" smtClean="0"/>
              <a:t>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</a:t>
            </a:r>
            <a:r>
              <a:rPr lang="en-US" dirty="0" smtClean="0"/>
              <a:t> </a:t>
            </a:r>
            <a:r>
              <a:rPr lang="en-US" dirty="0"/>
              <a:t>amount of salt </a:t>
            </a:r>
            <a:r>
              <a:rPr lang="en-US" dirty="0" smtClean="0"/>
              <a:t>(kg) </a:t>
            </a:r>
            <a:r>
              <a:rPr lang="en-US" dirty="0"/>
              <a:t>after </a:t>
            </a:r>
            <a:r>
              <a:rPr lang="en-US" i="1" dirty="0"/>
              <a:t>t</a:t>
            </a:r>
            <a:r>
              <a:rPr lang="en-US" dirty="0"/>
              <a:t> minutes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Given: </a:t>
            </a:r>
            <a:r>
              <a:rPr lang="en-US" i="1" dirty="0"/>
              <a:t>y</a:t>
            </a:r>
            <a:r>
              <a:rPr lang="en-US" sz="400" i="1" dirty="0"/>
              <a:t> </a:t>
            </a:r>
            <a:r>
              <a:rPr lang="en-US" dirty="0"/>
              <a:t>(0) = </a:t>
            </a:r>
            <a:r>
              <a:rPr lang="en-US" dirty="0" smtClean="0"/>
              <a:t>20         Find: </a:t>
            </a:r>
            <a:r>
              <a:rPr lang="en-US" i="1" dirty="0"/>
              <a:t>y</a:t>
            </a:r>
            <a:r>
              <a:rPr lang="en-US" sz="400" i="1" dirty="0"/>
              <a:t> </a:t>
            </a:r>
            <a:r>
              <a:rPr lang="en-US" dirty="0"/>
              <a:t>(30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75" y="2372617"/>
            <a:ext cx="3062288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19" y="3072009"/>
            <a:ext cx="5054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19" y="3838573"/>
            <a:ext cx="5562600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3117" y="4827135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 the concentration </a:t>
            </a:r>
            <a:r>
              <a:rPr lang="en-US" dirty="0"/>
              <a:t>at time </a:t>
            </a:r>
            <a:r>
              <a:rPr lang="en-US" i="1" dirty="0"/>
              <a:t>t</a:t>
            </a:r>
            <a:r>
              <a:rPr lang="en-US" dirty="0"/>
              <a:t> is </a:t>
            </a:r>
            <a:r>
              <a:rPr lang="en-US" i="1" dirty="0"/>
              <a:t>y</a:t>
            </a:r>
            <a:r>
              <a:rPr lang="en-US" sz="200" i="1" dirty="0"/>
              <a:t>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)/5000 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19" y="5196467"/>
            <a:ext cx="3962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688899" y="5461348"/>
            <a:ext cx="1853852" cy="697144"/>
          </a:xfrm>
          <a:prstGeom prst="wedgeRectCallout">
            <a:avLst>
              <a:gd name="adj1" fmla="val -70157"/>
              <a:gd name="adj2" fmla="val -21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Separable </a:t>
            </a:r>
            <a:r>
              <a:rPr lang="en-US" dirty="0" err="1" smtClean="0"/>
              <a:t>Eqn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78" y="1272436"/>
            <a:ext cx="26606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72" y="2103318"/>
            <a:ext cx="3217862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03" y="2715999"/>
            <a:ext cx="4368800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53320" y="3932668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|</a:t>
            </a:r>
            <a:r>
              <a:rPr lang="en-US" sz="800" dirty="0"/>
              <a:t> </a:t>
            </a:r>
            <a:r>
              <a:rPr lang="en-US" sz="2400" dirty="0"/>
              <a:t>150 – </a:t>
            </a:r>
            <a:r>
              <a:rPr lang="en-US" sz="2400" i="1" dirty="0"/>
              <a:t>y</a:t>
            </a:r>
            <a:r>
              <a:rPr lang="en-US" sz="800" dirty="0"/>
              <a:t> </a:t>
            </a:r>
            <a:r>
              <a:rPr lang="en-US" sz="2400" dirty="0"/>
              <a:t>| = 130</a:t>
            </a:r>
            <a:r>
              <a:rPr lang="en-US" sz="2400" i="1" dirty="0"/>
              <a:t>e</a:t>
            </a:r>
            <a:r>
              <a:rPr lang="en-US" sz="2400" baseline="30000" dirty="0"/>
              <a:t>–</a:t>
            </a:r>
            <a:r>
              <a:rPr lang="en-US" sz="2400" i="1" baseline="30000" dirty="0"/>
              <a:t>t</a:t>
            </a:r>
            <a:r>
              <a:rPr lang="en-US" sz="2400" baseline="30000" dirty="0"/>
              <a:t>/200</a:t>
            </a:r>
            <a:r>
              <a:rPr lang="en-US" sz="24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5750" y="4502561"/>
            <a:ext cx="6789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Since </a:t>
            </a:r>
            <a:r>
              <a:rPr lang="en-US" i="1" dirty="0" smtClean="0"/>
              <a:t>y</a:t>
            </a:r>
            <a:r>
              <a:rPr lang="en-US" sz="2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is continuous, </a:t>
            </a:r>
            <a:r>
              <a:rPr lang="en-US" i="1" dirty="0" smtClean="0"/>
              <a:t>y</a:t>
            </a:r>
            <a:r>
              <a:rPr lang="en-US" sz="200" i="1" dirty="0" smtClean="0"/>
              <a:t> </a:t>
            </a:r>
            <a:r>
              <a:rPr lang="en-US" dirty="0" smtClean="0"/>
              <a:t>(0) = 20, and the right side is never 0, we deduce that 150 – </a:t>
            </a:r>
            <a:r>
              <a:rPr lang="en-US" i="1" dirty="0" smtClean="0"/>
              <a:t>y</a:t>
            </a:r>
            <a:r>
              <a:rPr lang="en-US" sz="2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is always positive.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01410" y="5154017"/>
            <a:ext cx="2917786" cy="505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/>
              <a:t>y</a:t>
            </a:r>
            <a:r>
              <a:rPr lang="en-US" sz="400" dirty="0"/>
              <a:t> 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150 – 130</a:t>
            </a:r>
            <a:r>
              <a:rPr lang="en-US" sz="2400" i="1" dirty="0"/>
              <a:t>e</a:t>
            </a:r>
            <a:r>
              <a:rPr lang="en-US" sz="2400" baseline="30000" dirty="0"/>
              <a:t>–</a:t>
            </a:r>
            <a:r>
              <a:rPr lang="en-US" sz="2400" i="1" baseline="30000" dirty="0"/>
              <a:t>t</a:t>
            </a:r>
            <a:r>
              <a:rPr lang="en-US" sz="2400" baseline="30000" dirty="0"/>
              <a:t>/200</a:t>
            </a:r>
            <a:r>
              <a:rPr lang="en-US" sz="2400" dirty="0"/>
              <a:t> 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784066" y="5768812"/>
            <a:ext cx="4352474" cy="502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/>
              <a:t>y</a:t>
            </a:r>
            <a:r>
              <a:rPr lang="en-US" sz="400" dirty="0"/>
              <a:t> </a:t>
            </a:r>
            <a:r>
              <a:rPr lang="en-US" sz="2400" dirty="0"/>
              <a:t>(30) = 150 –</a:t>
            </a:r>
            <a:r>
              <a:rPr lang="en-US" sz="800" dirty="0"/>
              <a:t> </a:t>
            </a:r>
            <a:r>
              <a:rPr lang="en-US" sz="2400" dirty="0"/>
              <a:t>130</a:t>
            </a:r>
            <a:r>
              <a:rPr lang="en-US" sz="2400" i="1" dirty="0"/>
              <a:t>e</a:t>
            </a:r>
            <a:r>
              <a:rPr lang="en-US" sz="2400" baseline="30000" dirty="0"/>
              <a:t>–30/200</a:t>
            </a:r>
            <a:r>
              <a:rPr lang="en-US" sz="2400" dirty="0"/>
              <a:t>  </a:t>
            </a:r>
            <a:r>
              <a:rPr lang="en-US" sz="2400" b="1" dirty="0">
                <a:sym typeface="Symbol" pitchFamily="18" charset="2"/>
              </a:rPr>
              <a:t></a:t>
            </a:r>
            <a:r>
              <a:rPr lang="en-US" sz="2400" dirty="0"/>
              <a:t> 38.1kg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6967037" y="2304789"/>
            <a:ext cx="1778697" cy="612648"/>
          </a:xfrm>
          <a:prstGeom prst="wedgeRectCallout">
            <a:avLst>
              <a:gd name="adj1" fmla="val -55340"/>
              <a:gd name="adj2" fmla="val 93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 in initial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1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WNAA5TKYMJS6-322-44</_dlc_DocId>
    <_dlc_DocIdUrl xmlns="e1f6cb1f-7c95-4a72-8369-b6b5464bd620">
      <Url>https://eis.usafa.edu/academics/math/DFMS_Course_Sites/Fall_2014_Courses/Math_152/_layouts/DocIdRedir.aspx?ID=WNAA5TKYMJS6-322-44</Url>
      <Description>WNAA5TKYMJS6-322-44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2D97E-C9E4-489E-8A5B-E53CBB543224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e1f6cb1f-7c95-4a72-8369-b6b5464bd620"/>
  </ds:schemaRefs>
</ds:datastoreItem>
</file>

<file path=customXml/itemProps3.xml><?xml version="1.0" encoding="utf-8"?>
<ds:datastoreItem xmlns:ds="http://schemas.openxmlformats.org/officeDocument/2006/customXml" ds:itemID="{3B3C9F50-A54D-47DB-8CDD-F06FE4F69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0060E78-E3FB-428E-8874-31E9967D785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32963</TotalTime>
  <Words>517</Words>
  <Application>Microsoft Office PowerPoint</Application>
  <PresentationFormat>On-screen Show (4:3)</PresentationFormat>
  <Paragraphs>97</Paragraphs>
  <Slides>16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Math 152 – Lesson 20/21 </vt:lpstr>
      <vt:lpstr>Separable Equations</vt:lpstr>
      <vt:lpstr>Board Work</vt:lpstr>
      <vt:lpstr>Answers</vt:lpstr>
      <vt:lpstr>Orthogonal Trajectories</vt:lpstr>
      <vt:lpstr>Mixing Problems</vt:lpstr>
      <vt:lpstr>Example 6</vt:lpstr>
      <vt:lpstr>Example 6</vt:lpstr>
      <vt:lpstr>Solution</vt:lpstr>
      <vt:lpstr>Next: Population Growth</vt:lpstr>
      <vt:lpstr>PowerPoint Presentation</vt:lpstr>
      <vt:lpstr>BW #1</vt:lpstr>
      <vt:lpstr>BW #2</vt:lpstr>
      <vt:lpstr>BW #3</vt:lpstr>
      <vt:lpstr>BW #4</vt:lpstr>
      <vt:lpstr>Board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297</cp:revision>
  <cp:lastPrinted>2015-03-05T20:01:33Z</cp:lastPrinted>
  <dcterms:created xsi:type="dcterms:W3CDTF">2012-07-23T15:58:59Z</dcterms:created>
  <dcterms:modified xsi:type="dcterms:W3CDTF">2015-03-06T20:51:14Z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77803c56-cc0d-4878-a164-fe6f992c4d4b</vt:lpwstr>
  </property>
</Properties>
</file>