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0"/>
  </p:notesMasterIdLst>
  <p:sldIdLst>
    <p:sldId id="378" r:id="rId6"/>
    <p:sldId id="319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8" r:id="rId16"/>
    <p:sldId id="365" r:id="rId17"/>
    <p:sldId id="366" r:id="rId18"/>
    <p:sldId id="368" r:id="rId19"/>
    <p:sldId id="377" r:id="rId20"/>
    <p:sldId id="371" r:id="rId21"/>
    <p:sldId id="372" r:id="rId22"/>
    <p:sldId id="373" r:id="rId23"/>
    <p:sldId id="370" r:id="rId24"/>
    <p:sldId id="376" r:id="rId25"/>
    <p:sldId id="375" r:id="rId26"/>
    <p:sldId id="369" r:id="rId27"/>
    <p:sldId id="367" r:id="rId28"/>
    <p:sldId id="387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 autoAdjust="0"/>
    <p:restoredTop sz="82940" autoAdjust="0"/>
  </p:normalViewPr>
  <p:slideViewPr>
    <p:cSldViewPr snapToGrid="0">
      <p:cViewPr>
        <p:scale>
          <a:sx n="66" d="100"/>
          <a:sy n="66" d="100"/>
        </p:scale>
        <p:origin x="-1020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arenR"/>
            </a:pPr>
            <a:r>
              <a:rPr lang="en-US" dirty="0" smtClean="0"/>
              <a:t>Is it separable? This ONLY works for FIRST</a:t>
            </a:r>
            <a:r>
              <a:rPr lang="en-US" baseline="0" dirty="0" smtClean="0"/>
              <a:t> order </a:t>
            </a:r>
            <a:r>
              <a:rPr lang="en-US" baseline="0" dirty="0" err="1" smtClean="0"/>
              <a:t>diffy</a:t>
            </a:r>
            <a:r>
              <a:rPr lang="en-US" baseline="0" dirty="0" smtClean="0"/>
              <a:t>-Q’s!  </a:t>
            </a:r>
            <a:r>
              <a:rPr lang="en-US" baseline="0" dirty="0" err="1" smtClean="0"/>
              <a:t>Dy</a:t>
            </a:r>
            <a:r>
              <a:rPr lang="en-US" baseline="0" dirty="0" smtClean="0"/>
              <a:t>/dx = , or y’ = </a:t>
            </a:r>
          </a:p>
          <a:p>
            <a:pPr marL="232943" indent="-232943">
              <a:buAutoNum type="arabicParenR"/>
            </a:pPr>
            <a:r>
              <a:rPr lang="en-US" baseline="0" dirty="0" smtClean="0"/>
              <a:t>Can you separate the variables?</a:t>
            </a:r>
          </a:p>
          <a:p>
            <a:pPr marL="232943" indent="-232943">
              <a:buAutoNum type="arabicParenR"/>
            </a:pPr>
            <a:r>
              <a:rPr lang="en-US" baseline="0" dirty="0" smtClean="0"/>
              <a:t>C is an arbitrary constant…each step is different, so  “C1, C2, C3…” or “A, B, C….” don’t get confused</a:t>
            </a:r>
          </a:p>
          <a:p>
            <a:pPr marL="232943" indent="-232943">
              <a:buAutoNum type="arabicParenR"/>
            </a:pPr>
            <a:r>
              <a:rPr lang="en-US" baseline="0" dirty="0" smtClean="0"/>
              <a:t>ALGEBRA!!</a:t>
            </a:r>
          </a:p>
          <a:p>
            <a:pPr marL="232943" indent="-232943">
              <a:buAutoNum type="arabicParenR"/>
            </a:pPr>
            <a:r>
              <a:rPr lang="en-US" baseline="0" dirty="0" smtClean="0"/>
              <a:t>“General equation” becomes a “Specific Equation” after applying initial conditions.</a:t>
            </a:r>
          </a:p>
          <a:p>
            <a:pPr marL="232943" indent="-232943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1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1-(9e/10)e^(-x)	-or- 	1-(9/10)e^(1-x)</a:t>
            </a:r>
          </a:p>
          <a:p>
            <a:endParaRPr lang="en-US" dirty="0" smtClean="0"/>
          </a:p>
          <a:p>
            <a:r>
              <a:rPr lang="en-US" dirty="0" smtClean="0"/>
              <a:t>	same-same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(3/e^2)e^(2x)+2      -or-       3e^(2x-2)+2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2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+-</a:t>
            </a:r>
            <a:r>
              <a:rPr lang="en-US" baseline="0" smtClean="0"/>
              <a:t> 5/2</a:t>
            </a:r>
          </a:p>
          <a:p>
            <a:r>
              <a:rPr lang="en-US" smtClean="0"/>
              <a:t>Y^2(y-1)(y-5)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2951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istinguished_Service_Cross_(United_States)" TargetMode="External"/><Relationship Id="rId3" Type="http://schemas.openxmlformats.org/officeDocument/2006/relationships/hyperlink" Target="http://en.wikipedia.org/wiki/Kill_zone" TargetMode="External"/><Relationship Id="rId7" Type="http://schemas.openxmlformats.org/officeDocument/2006/relationships/hyperlink" Target="http://en.wikipedia.org/wiki/Silver_Sta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ocket_propelled_grenade" TargetMode="External"/><Relationship Id="rId5" Type="http://schemas.openxmlformats.org/officeDocument/2006/relationships/hyperlink" Target="http://en.wikipedia.org/wiki/RPK" TargetMode="External"/><Relationship Id="rId4" Type="http://schemas.openxmlformats.org/officeDocument/2006/relationships/hyperlink" Target="http://en.wikipedia.org/wiki/AK-47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70.png"/><Relationship Id="rId12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0.png"/><Relationship Id="rId5" Type="http://schemas.openxmlformats.org/officeDocument/2006/relationships/image" Target="../media/image15.png"/><Relationship Id="rId10" Type="http://schemas.openxmlformats.org/officeDocument/2006/relationships/image" Target="../media/image210.png"/><Relationship Id="rId4" Type="http://schemas.openxmlformats.org/officeDocument/2006/relationships/image" Target="../media/image14.png"/><Relationship Id="rId9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7.wmf"/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0"/>
            <a:ext cx="3124200" cy="49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Sgt</a:t>
            </a:r>
            <a:r>
              <a:rPr lang="en-US" dirty="0" smtClean="0"/>
              <a:t> Leigh Ann Hester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effectLst/>
              </a:rPr>
              <a:t>Hester's squad was shadowing a 30-truck supply convoy when it was attacked in Salman Pak, Iraq. Hester maneuvered her team through the </a:t>
            </a:r>
            <a:r>
              <a:rPr lang="en-US" dirty="0" smtClean="0">
                <a:effectLst/>
                <a:hlinkClick r:id="rId3" tooltip="Kill zone"/>
              </a:rPr>
              <a:t>kill zone</a:t>
            </a:r>
            <a:r>
              <a:rPr lang="en-US" dirty="0" smtClean="0">
                <a:effectLst/>
              </a:rPr>
              <a:t> and into a flanking position while taking fire from </a:t>
            </a:r>
            <a:r>
              <a:rPr lang="en-US" dirty="0" smtClean="0">
                <a:effectLst/>
                <a:hlinkClick r:id="rId4" tooltip="AK-47"/>
              </a:rPr>
              <a:t>AK-47 assault rifle</a:t>
            </a:r>
            <a:r>
              <a:rPr lang="en-US" dirty="0" smtClean="0">
                <a:effectLst/>
              </a:rPr>
              <a:t>s, </a:t>
            </a:r>
            <a:r>
              <a:rPr lang="en-US" dirty="0" smtClean="0">
                <a:effectLst/>
                <a:hlinkClick r:id="rId5" tooltip="RPK"/>
              </a:rPr>
              <a:t>RPK machine gun</a:t>
            </a:r>
            <a:r>
              <a:rPr lang="en-US" dirty="0" smtClean="0">
                <a:effectLst/>
              </a:rPr>
              <a:t>s and </a:t>
            </a:r>
            <a:r>
              <a:rPr lang="en-US" dirty="0" smtClean="0">
                <a:effectLst/>
                <a:hlinkClick r:id="rId6" tooltip="Rocket propelled grenade"/>
              </a:rPr>
              <a:t>rocket propelled grenades</a:t>
            </a:r>
            <a:r>
              <a:rPr lang="en-US" dirty="0" smtClean="0">
                <a:effectLst/>
              </a:rPr>
              <a:t> (RPG). </a:t>
            </a:r>
            <a:r>
              <a:rPr lang="en-US" dirty="0" err="1" smtClean="0">
                <a:effectLst/>
              </a:rPr>
              <a:t>Sgt</a:t>
            </a:r>
            <a:r>
              <a:rPr lang="en-US" dirty="0" smtClean="0">
                <a:effectLst/>
              </a:rPr>
              <a:t> Hester and another sergeant then assaulted and cleared two a trench lines which insurgents were using as cover. During the 25-minute firefight, the team was credited with 27 insurgents killed, six insurgents wounded, and one captured. </a:t>
            </a:r>
            <a:r>
              <a:rPr lang="en-US" dirty="0" err="1" smtClean="0">
                <a:effectLst/>
              </a:rPr>
              <a:t>Sgt</a:t>
            </a:r>
            <a:r>
              <a:rPr lang="en-US" dirty="0" smtClean="0">
                <a:effectLst/>
              </a:rPr>
              <a:t> Hester, </a:t>
            </a:r>
            <a:r>
              <a:rPr lang="en-US" dirty="0" err="1" smtClean="0">
                <a:effectLst/>
              </a:rPr>
              <a:t>Sgt</a:t>
            </a:r>
            <a:r>
              <a:rPr lang="en-US" dirty="0" smtClean="0">
                <a:effectLst/>
              </a:rPr>
              <a:t> Nein, and </a:t>
            </a:r>
            <a:r>
              <a:rPr lang="en-US" dirty="0" err="1" smtClean="0">
                <a:effectLst/>
              </a:rPr>
              <a:t>Spc</a:t>
            </a:r>
            <a:r>
              <a:rPr lang="en-US" dirty="0" smtClean="0">
                <a:effectLst/>
              </a:rPr>
              <a:t> Mike (combat medic) were awarded </a:t>
            </a:r>
            <a:r>
              <a:rPr lang="en-US" dirty="0" smtClean="0">
                <a:effectLst/>
                <a:hlinkClick r:id="rId7" tooltip="Silver Star"/>
              </a:rPr>
              <a:t>Silver Star</a:t>
            </a:r>
            <a:r>
              <a:rPr lang="en-US" dirty="0" smtClean="0">
                <a:effectLst/>
              </a:rPr>
              <a:t>s for their valor.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Sgt</a:t>
            </a:r>
            <a:r>
              <a:rPr lang="en-US" dirty="0" smtClean="0"/>
              <a:t> Hester’s Silver Star</a:t>
            </a:r>
            <a:r>
              <a:rPr lang="en-US" dirty="0" smtClean="0">
                <a:effectLst/>
              </a:rPr>
              <a:t> was later upgraded to the </a:t>
            </a:r>
            <a:r>
              <a:rPr lang="en-US" dirty="0" smtClean="0">
                <a:effectLst/>
                <a:hlinkClick r:id="rId8" tooltip="Distinguished Service Cross (United States)"/>
              </a:rPr>
              <a:t>Distinguished Service Cross</a:t>
            </a:r>
            <a:r>
              <a:rPr lang="en-US" dirty="0" smtClean="0">
                <a:effectLst/>
              </a:rPr>
              <a:t>, second only to the Medal of Honor.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029200"/>
            <a:ext cx="909638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41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11897"/>
            <a:ext cx="54483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5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Separable Equations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8857" y="1480457"/>
            <a:ext cx="601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Separable </a:t>
            </a:r>
            <a:r>
              <a:rPr lang="en-US" dirty="0" err="1" smtClean="0"/>
              <a:t>Eqns</a:t>
            </a:r>
            <a:r>
              <a:rPr lang="en-US" dirty="0" smtClean="0"/>
              <a:t> works on first-order differential equations like: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5102" y="2852839"/>
            <a:ext cx="674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equation can be separated into a function of x and a function of y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56" y="2008527"/>
            <a:ext cx="1462088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34" y="3258456"/>
            <a:ext cx="2824162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87" y="4737422"/>
            <a:ext cx="1335088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36" y="4654078"/>
            <a:ext cx="2439988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5689" y="4936137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i="1" dirty="0" err="1"/>
              <a:t>dy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i="1" dirty="0"/>
              <a:t>dx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175977" y="4936137"/>
            <a:ext cx="402204" cy="383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205086" y="4954046"/>
            <a:ext cx="402204" cy="383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3" y="5627051"/>
            <a:ext cx="2449512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06" y="5647689"/>
            <a:ext cx="22304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95248" y="4255718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086024" y="5779848"/>
            <a:ext cx="402204" cy="383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Separable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-381000" y="1295400"/>
                <a:ext cx="8991600" cy="5257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90600" lvl="1" indent="-533400">
                  <a:buFontTx/>
                  <a:buAutoNum type="arabicPeriod"/>
                </a:pPr>
                <a:r>
                  <a:rPr lang="en-US" dirty="0" smtClean="0"/>
                  <a:t>Is it Separable?</a:t>
                </a:r>
              </a:p>
              <a:p>
                <a:pPr marL="990600" lvl="1" indent="-533400">
                  <a:buFontTx/>
                  <a:buAutoNum type="arabicPeriod"/>
                </a:pPr>
                <a:endParaRPr lang="en-US" dirty="0" smtClean="0"/>
              </a:p>
              <a:p>
                <a:pPr marL="990600" lvl="1" indent="-533400">
                  <a:buFontTx/>
                  <a:buAutoNum type="arabicPeriod"/>
                </a:pPr>
                <a:r>
                  <a:rPr lang="en-US" dirty="0" smtClean="0"/>
                  <a:t>Separate the variables.</a:t>
                </a:r>
              </a:p>
              <a:p>
                <a:pPr marL="990600" lvl="1" indent="-533400">
                  <a:buFontTx/>
                  <a:buAutoNum type="arabicPeriod"/>
                </a:pPr>
                <a:endParaRPr lang="en-US" dirty="0" smtClean="0"/>
              </a:p>
              <a:p>
                <a:pPr marL="990600" lvl="1" indent="-533400">
                  <a:buFontTx/>
                  <a:buAutoNum type="arabicPeriod"/>
                </a:pPr>
                <a:r>
                  <a:rPr lang="en-US" dirty="0" smtClean="0"/>
                  <a:t>Integrate both sides.</a:t>
                </a:r>
              </a:p>
              <a:p>
                <a:pPr marL="990600" lvl="1" indent="-533400">
                  <a:buFontTx/>
                  <a:buAutoNum type="arabicPeriod"/>
                </a:pPr>
                <a:endParaRPr lang="en-US" dirty="0" smtClean="0"/>
              </a:p>
              <a:p>
                <a:pPr marL="990600" lvl="1" indent="-533400">
                  <a:buFontTx/>
                  <a:buAutoNum type="arabicPeriod"/>
                </a:pPr>
                <a:r>
                  <a:rPr lang="en-US" dirty="0" smtClean="0"/>
                  <a:t>Use Algebra to solve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for original equation (i.e.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</a:rPr>
                      <m:t>𝑡</m:t>
                    </m:r>
                    <m:r>
                      <a:rPr lang="en-US" i="1" smtClean="0">
                        <a:latin typeface="Cambria Math"/>
                      </a:rPr>
                      <m:t>)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90600" lvl="1" indent="-533400">
                  <a:buFontTx/>
                  <a:buAutoNum type="arabicPeriod"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5.	 Apply the initial condition (when applicable).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81000" y="1295400"/>
                <a:ext cx="8991600" cy="5257800"/>
              </a:xfrm>
              <a:prstGeom prst="rect">
                <a:avLst/>
              </a:prstGeom>
              <a:blipFill rotWithShape="1">
                <a:blip r:embed="rId3"/>
                <a:stretch>
                  <a:fillRect t="-1160" b="-8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81320" y="1295400"/>
                <a:ext cx="1398140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𝑘𝑃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20" y="1295400"/>
                <a:ext cx="1398140" cy="7935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481320" y="2264196"/>
                <a:ext cx="190039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𝑑𝑃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20" y="2264196"/>
                <a:ext cx="1900392" cy="7838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81320" y="3424535"/>
                <a:ext cx="1873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𝑙𝑛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𝑘𝑡</m:t>
                    </m:r>
                  </m:oMath>
                </a14:m>
                <a:r>
                  <a:rPr lang="en-US" sz="2400" dirty="0" smtClean="0"/>
                  <a:t>+C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20" y="3424535"/>
                <a:ext cx="18739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49" t="-10526" r="-422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481320" y="4419600"/>
                <a:ext cx="3066224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𝑘𝑡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𝑘𝑡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20" y="4419600"/>
                <a:ext cx="3066224" cy="4769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481320" y="5125190"/>
                <a:ext cx="172669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=±</m:t>
                      </m:r>
                      <m:r>
                        <a:rPr lang="en-US" sz="2400" b="0" i="1" smtClean="0">
                          <a:latin typeface="Cambria Math"/>
                        </a:rPr>
                        <m:t>𝐷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20" y="5125190"/>
                <a:ext cx="1726690" cy="468205"/>
              </a:xfrm>
              <a:prstGeom prst="rect">
                <a:avLst/>
              </a:prstGeom>
              <a:blipFill rotWithShape="1">
                <a:blip r:embed="rId8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8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Board Work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2200" y="1524000"/>
                <a:ext cx="1379929" cy="857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𝒅𝒛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𝒅𝒚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𝒛𝒚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0"/>
                <a:ext cx="1379929" cy="857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68681" y="1721714"/>
                <a:ext cx="2703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𝒛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𝟑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𝒘𝒉𝒆𝒏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81" y="1721714"/>
                <a:ext cx="270343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62200" y="2718042"/>
                <a:ext cx="1368643" cy="857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718042"/>
                <a:ext cx="1368643" cy="8570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68681" y="289415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81" y="2894155"/>
                <a:ext cx="147668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62200" y="5340594"/>
                <a:ext cx="1955984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𝟐</m:t>
                      </m:r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r>
                        <a:rPr lang="en-US" sz="2400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340594"/>
                <a:ext cx="1955984" cy="7938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62200" y="4019706"/>
                <a:ext cx="1832553" cy="857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𝒅𝑹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𝒅𝒚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𝑹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019706"/>
                <a:ext cx="1832553" cy="8570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57189" y="4217420"/>
                <a:ext cx="1790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89" y="4217420"/>
                <a:ext cx="179087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0" y="2514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3810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081" y="502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83670" y="5506697"/>
                <a:ext cx="38491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𝑻𝒉𝒓𝒐𝒖𝒈𝒉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𝒕𝒉𝒆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𝑷𝒐𝒊𝒏𝒕</m:t>
                      </m:r>
                      <m:r>
                        <a:rPr lang="en-US" sz="2400" b="1" i="1" smtClean="0">
                          <a:latin typeface="Cambria Math"/>
                        </a:rPr>
                        <m:t> (</m:t>
                      </m:r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r>
                        <a:rPr lang="en-US" sz="2400" b="1" i="1" smtClean="0">
                          <a:latin typeface="Cambria Math"/>
                        </a:rPr>
                        <m:t>𝟓</m:t>
                      </m:r>
                      <m:r>
                        <a:rPr lang="en-US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70" y="5506697"/>
                <a:ext cx="384913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4554" y="1690937"/>
                <a:ext cx="554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4" y="1690937"/>
                <a:ext cx="554960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4554" y="2877893"/>
                <a:ext cx="554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4" y="2877893"/>
                <a:ext cx="554960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94554" y="4186643"/>
                <a:ext cx="554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𝟑</m:t>
                      </m:r>
                      <m:r>
                        <a:rPr lang="en-US" sz="2800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4" y="4186643"/>
                <a:ext cx="55496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4554" y="5475919"/>
                <a:ext cx="554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𝟒</m:t>
                      </m:r>
                      <m:r>
                        <a:rPr lang="en-US" sz="2800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4" y="5475919"/>
                <a:ext cx="554960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17" grpId="0"/>
      <p:bldP spid="23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295400"/>
                <a:ext cx="7246937" cy="4265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buFont typeface="Arial" pitchFamily="34" charset="0"/>
                  <a:buNone/>
                </a:pPr>
                <a:r>
                  <a:rPr lang="en-US" sz="2500" dirty="0" smtClean="0"/>
                  <a:t>1.</a:t>
                </a:r>
              </a:p>
              <a:p>
                <a:pPr marL="609600" indent="-609600">
                  <a:buFont typeface="Arial" pitchFamily="34" charset="0"/>
                  <a:buNone/>
                </a:pPr>
                <a:endParaRPr lang="en-US" sz="2500" dirty="0" smtClean="0"/>
              </a:p>
              <a:p>
                <a:pPr marL="609600" indent="-609600">
                  <a:buNone/>
                </a:pPr>
                <a:r>
                  <a:rPr lang="en-US" sz="2500" dirty="0" smtClean="0"/>
                  <a:t>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800" b="0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8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5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50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p/>
                    </m:sSup>
                  </m:oMath>
                </a14:m>
                <a:r>
                  <a:rPr lang="en-US" sz="25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+8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2500" dirty="0" smtClean="0"/>
              </a:p>
              <a:p>
                <a:pPr marL="609600" indent="-609600">
                  <a:buFont typeface="Arial" pitchFamily="34" charset="0"/>
                  <a:buNone/>
                </a:pPr>
                <a:endParaRPr lang="en-US" sz="2500" dirty="0" smtClean="0"/>
              </a:p>
              <a:p>
                <a:pPr marL="609600" indent="-609600">
                  <a:buFont typeface="Arial" pitchFamily="34" charset="0"/>
                  <a:buNone/>
                </a:pPr>
                <a:r>
                  <a:rPr lang="en-US" sz="2500" dirty="0" smtClean="0"/>
                  <a:t>3.                       </a:t>
                </a:r>
              </a:p>
              <a:p>
                <a:pPr marL="609600" indent="-609600">
                  <a:buFont typeface="Arial" pitchFamily="34" charset="0"/>
                  <a:buNone/>
                </a:pPr>
                <a:endParaRPr lang="en-US" sz="2500" dirty="0">
                  <a:latin typeface="Times" pitchFamily="18" charset="0"/>
                </a:endParaRPr>
              </a:p>
              <a:p>
                <a:pPr marL="609600" indent="-609600">
                  <a:buFont typeface="Arial" pitchFamily="34" charset="0"/>
                  <a:buNone/>
                </a:pPr>
                <a:endParaRPr lang="en-US" sz="2500" dirty="0" smtClean="0">
                  <a:latin typeface="Times" pitchFamily="18" charset="0"/>
                </a:endParaRPr>
              </a:p>
              <a:p>
                <a:pPr marL="609600" indent="-609600">
                  <a:buFont typeface="Arial" pitchFamily="34" charset="0"/>
                  <a:buNone/>
                </a:pPr>
                <a:r>
                  <a:rPr lang="en-US" sz="2500" dirty="0" smtClean="0">
                    <a:latin typeface="Times" pitchFamily="18" charset="0"/>
                  </a:rPr>
                  <a:t>4. </a:t>
                </a:r>
                <a:r>
                  <a:rPr lang="en-US" sz="2500" dirty="0">
                    <a:latin typeface="Times" pitchFamily="18" charset="0"/>
                  </a:rPr>
                  <a:t>	</a:t>
                </a:r>
                <a:r>
                  <a:rPr lang="en-US" sz="2500" dirty="0" smtClean="0">
                    <a:latin typeface="Times" pitchFamily="18" charset="0"/>
                  </a:rPr>
                  <a:t>		  through (1,5)</a:t>
                </a:r>
                <a:r>
                  <a:rPr lang="en-US" sz="2500" dirty="0" smtClean="0"/>
                  <a:t>   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95400"/>
                <a:ext cx="7246937" cy="4265613"/>
              </a:xfrm>
              <a:prstGeom prst="rect">
                <a:avLst/>
              </a:prstGeom>
              <a:blipFill rotWithShape="1">
                <a:blip r:embed="rId3"/>
                <a:stretch>
                  <a:fillRect l="-1346" t="-10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6454"/>
              </p:ext>
            </p:extLst>
          </p:nvPr>
        </p:nvGraphicFramePr>
        <p:xfrm>
          <a:off x="896258" y="4644652"/>
          <a:ext cx="1447800" cy="76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Equation" r:id="rId4" imgW="749160" imgH="393480" progId="Equation.3">
                  <p:embed/>
                </p:oleObj>
              </mc:Choice>
              <mc:Fallback>
                <p:oleObj name="Equation" r:id="rId4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258" y="4644652"/>
                        <a:ext cx="1447800" cy="761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211706"/>
              </p:ext>
            </p:extLst>
          </p:nvPr>
        </p:nvGraphicFramePr>
        <p:xfrm>
          <a:off x="938440" y="3297578"/>
          <a:ext cx="15049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Equation" r:id="rId6" imgW="685800" imgH="419040" progId="">
                  <p:embed/>
                </p:oleObj>
              </mc:Choice>
              <mc:Fallback>
                <p:oleObj name="Equation" r:id="rId6" imgW="68580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440" y="3297578"/>
                        <a:ext cx="15049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426574"/>
              </p:ext>
            </p:extLst>
          </p:nvPr>
        </p:nvGraphicFramePr>
        <p:xfrm>
          <a:off x="3026228" y="3428206"/>
          <a:ext cx="1371600" cy="43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Equation" r:id="rId8" imgW="634680" imgH="203040" progId="">
                  <p:embed/>
                </p:oleObj>
              </mc:Choice>
              <mc:Fallback>
                <p:oleObj name="Equation" r:id="rId8" imgW="63468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228" y="3428206"/>
                        <a:ext cx="1371600" cy="43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700728"/>
              </p:ext>
            </p:extLst>
          </p:nvPr>
        </p:nvGraphicFramePr>
        <p:xfrm>
          <a:off x="990600" y="1250950"/>
          <a:ext cx="64960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" name="Equation" r:id="rId10" imgW="3327120" imgH="419040" progId="Equation.3">
                  <p:embed/>
                </p:oleObj>
              </mc:Choice>
              <mc:Fallback>
                <p:oleObj name="Equation" r:id="rId10" imgW="3327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50950"/>
                        <a:ext cx="64960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39343"/>
              </p:ext>
            </p:extLst>
          </p:nvPr>
        </p:nvGraphicFramePr>
        <p:xfrm>
          <a:off x="4419599" y="4815114"/>
          <a:ext cx="3643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" name="Equation" r:id="rId12" imgW="1942920" imgH="228600" progId="Equation.3">
                  <p:embed/>
                </p:oleObj>
              </mc:Choice>
              <mc:Fallback>
                <p:oleObj name="Equation" r:id="rId12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99" y="4815114"/>
                        <a:ext cx="3643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150830"/>
              </p:ext>
            </p:extLst>
          </p:nvPr>
        </p:nvGraphicFramePr>
        <p:xfrm>
          <a:off x="4702914" y="3428206"/>
          <a:ext cx="3786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Equation" r:id="rId14" imgW="2019240" imgH="228600" progId="Equation.3">
                  <p:embed/>
                </p:oleObj>
              </mc:Choice>
              <mc:Fallback>
                <p:oleObj name="Equation" r:id="rId14" imgW="2019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914" y="3428206"/>
                        <a:ext cx="37861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0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 </a:t>
            </a:r>
            <a:r>
              <a:rPr lang="en-US" dirty="0" smtClean="0"/>
              <a:t>#1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17486" cy="3319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0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 </a:t>
            </a:r>
            <a:r>
              <a:rPr lang="en-US" dirty="0" smtClean="0"/>
              <a:t>#2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42472" cy="364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7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 </a:t>
            </a:r>
            <a:r>
              <a:rPr lang="en-US" dirty="0" smtClean="0"/>
              <a:t>#3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65" y="1683657"/>
            <a:ext cx="8281570" cy="383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7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 #4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5714"/>
            <a:ext cx="8865118" cy="407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7861" y="2676526"/>
            <a:ext cx="315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x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811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20/21 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98787"/>
              </p:ext>
            </p:extLst>
          </p:nvPr>
        </p:nvGraphicFramePr>
        <p:xfrm>
          <a:off x="1438728" y="162197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19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Modeling w/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Diff </a:t>
                      </a:r>
                      <a:r>
                        <a:rPr lang="en-US" sz="2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Eq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sz="2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Fields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9.1/9.2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20/21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Separable Equations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Models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for Population Growth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9.4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353456" y="2412997"/>
            <a:ext cx="6457046" cy="522515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67179" y="3715657"/>
            <a:ext cx="8229600" cy="25980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Determine if a differential equation is separable	</a:t>
            </a:r>
          </a:p>
          <a:p>
            <a:r>
              <a:rPr lang="en-US" sz="2000" dirty="0"/>
              <a:t>Solve separable differential equations &amp; apply initial conditions	</a:t>
            </a:r>
          </a:p>
          <a:p>
            <a:r>
              <a:rPr lang="en-US" sz="2000" dirty="0" smtClean="0"/>
              <a:t>Model </a:t>
            </a:r>
            <a:r>
              <a:rPr lang="en-US" sz="2000" dirty="0"/>
              <a:t>and solve mixing problems using differential </a:t>
            </a:r>
            <a:r>
              <a:rPr lang="en-US" sz="2000" dirty="0" smtClean="0"/>
              <a:t>equations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18133"/>
              </p:ext>
            </p:extLst>
          </p:nvPr>
        </p:nvGraphicFramePr>
        <p:xfrm>
          <a:off x="1175658" y="1533525"/>
          <a:ext cx="685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3" imgW="685800" imgH="393700" progId="Equation.3">
                  <p:embed/>
                </p:oleObj>
              </mc:Choice>
              <mc:Fallback>
                <p:oleObj name="Equation" r:id="rId3" imgW="6858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8" y="1533525"/>
                        <a:ext cx="6858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63184"/>
              </p:ext>
            </p:extLst>
          </p:nvPr>
        </p:nvGraphicFramePr>
        <p:xfrm>
          <a:off x="1175658" y="2381250"/>
          <a:ext cx="695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5" imgW="698197" imgH="393529" progId="Equation.3">
                  <p:embed/>
                </p:oleObj>
              </mc:Choice>
              <mc:Fallback>
                <p:oleObj name="Equation" r:id="rId5" imgW="69819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8" y="2381250"/>
                        <a:ext cx="6953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293948"/>
              </p:ext>
            </p:extLst>
          </p:nvPr>
        </p:nvGraphicFramePr>
        <p:xfrm>
          <a:off x="1175658" y="3228975"/>
          <a:ext cx="1181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7" imgW="1180588" imgH="393529" progId="Equation.3">
                  <p:embed/>
                </p:oleObj>
              </mc:Choice>
              <mc:Fallback>
                <p:oleObj name="Equation" r:id="rId7" imgW="1180588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8" y="3228975"/>
                        <a:ext cx="1181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582289"/>
              </p:ext>
            </p:extLst>
          </p:nvPr>
        </p:nvGraphicFramePr>
        <p:xfrm>
          <a:off x="1175658" y="4076700"/>
          <a:ext cx="809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9" imgW="812447" imgH="393529" progId="Equation.3">
                  <p:embed/>
                </p:oleObj>
              </mc:Choice>
              <mc:Fallback>
                <p:oleObj name="Equation" r:id="rId9" imgW="81244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8" y="4076700"/>
                        <a:ext cx="8096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590383"/>
              </p:ext>
            </p:extLst>
          </p:nvPr>
        </p:nvGraphicFramePr>
        <p:xfrm>
          <a:off x="1175658" y="4924425"/>
          <a:ext cx="809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11" imgW="812447" imgH="393529" progId="Equation.3">
                  <p:embed/>
                </p:oleObj>
              </mc:Choice>
              <mc:Fallback>
                <p:oleObj name="Equation" r:id="rId11" imgW="81244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8" y="4924425"/>
                        <a:ext cx="8096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345603"/>
              </p:ext>
            </p:extLst>
          </p:nvPr>
        </p:nvGraphicFramePr>
        <p:xfrm>
          <a:off x="1175658" y="5677800"/>
          <a:ext cx="600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13" imgW="596641" imgH="393529" progId="Equation.3">
                  <p:embed/>
                </p:oleObj>
              </mc:Choice>
              <mc:Fallback>
                <p:oleObj name="Equation" r:id="rId13" imgW="596641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8" y="5677800"/>
                        <a:ext cx="6000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1695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25431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33909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423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HWS2,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" t="8905" r="1556"/>
          <a:stretch/>
        </p:blipFill>
        <p:spPr bwMode="auto">
          <a:xfrm>
            <a:off x="87087" y="1219198"/>
            <a:ext cx="5994399" cy="23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13" y="3538461"/>
            <a:ext cx="5446259" cy="27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0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012842"/>
              </p:ext>
            </p:extLst>
          </p:nvPr>
        </p:nvGraphicFramePr>
        <p:xfrm>
          <a:off x="838200" y="2971800"/>
          <a:ext cx="511968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2438400" imgH="495300" progId="Equation.3">
                  <p:embed/>
                </p:oleObj>
              </mc:Choice>
              <mc:Fallback>
                <p:oleObj name="Equation" r:id="rId3" imgW="2438400" imgH="495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511968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4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19200" y="1408093"/>
            <a:ext cx="6774543" cy="9541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200"/>
            <a:ext cx="7132320" cy="1143000"/>
          </a:xfrm>
        </p:spPr>
        <p:txBody>
          <a:bodyPr>
            <a:noAutofit/>
          </a:bodyPr>
          <a:lstStyle/>
          <a:p>
            <a:r>
              <a:rPr lang="en-US" sz="3600" smtClean="0"/>
              <a:t>Modeling with </a:t>
            </a:r>
            <a:br>
              <a:rPr lang="en-US" sz="3600" smtClean="0"/>
            </a:br>
            <a:r>
              <a:rPr lang="en-US" sz="3600" smtClean="0"/>
              <a:t>Differential Equations</a:t>
            </a:r>
            <a:endParaRPr lang="en-US" sz="3600"/>
          </a:p>
        </p:txBody>
      </p:sp>
      <p:sp>
        <p:nvSpPr>
          <p:cNvPr id="4" name="TextBox 3"/>
          <p:cNvSpPr txBox="1"/>
          <p:nvPr/>
        </p:nvSpPr>
        <p:spPr>
          <a:xfrm>
            <a:off x="1219200" y="1408093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/>
              <a:t>Model</a:t>
            </a:r>
            <a:r>
              <a:rPr lang="en-US" sz="2800" smtClean="0"/>
              <a:t>: Over time, population grows at a rate proportional to the size of the population.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228600" y="2694501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Variables:</a:t>
            </a:r>
            <a:endParaRPr lang="en-US" sz="3200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2229" y="3439180"/>
                <a:ext cx="1697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𝑇𝑖𝑚𝑒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9" y="3439180"/>
                <a:ext cx="169770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4267200"/>
                <a:ext cx="283410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𝑃𝑜𝑝𝑢𝑙𝑎𝑡𝑖𝑜𝑛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i="1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𝑎𝑡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𝑡𝑖𝑚𝑒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267200"/>
                <a:ext cx="2834109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419600" y="257601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Differential Equation:</a:t>
            </a:r>
            <a:endParaRPr lang="en-US" sz="3200" b="1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81600" y="3233264"/>
                <a:ext cx="200901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𝑑𝑃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𝑘𝑃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233264"/>
                <a:ext cx="2009012" cy="11441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81600" y="5410200"/>
                <a:ext cx="2098844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𝑃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𝐶𝑒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410200"/>
                <a:ext cx="2098844" cy="6562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451649" y="4596825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smtClean="0"/>
              <a:t>General Solution:</a:t>
            </a:r>
            <a:endParaRPr lang="en-US" sz="3200" b="1" u="sng"/>
          </a:p>
        </p:txBody>
      </p:sp>
    </p:spTree>
    <p:extLst>
      <p:ext uri="{BB962C8B-B14F-4D97-AF65-F5344CB8AC3E}">
        <p14:creationId xmlns:p14="http://schemas.microsoft.com/office/powerpoint/2010/main" val="41159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  <p:bldP spid="7" grpId="0"/>
      <p:bldP spid="8" grpId="0"/>
      <p:bldP spid="9" grpId="0"/>
      <p:bldP spid="10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mtClean="0"/>
              </a:p>
              <a:p>
                <a:r>
                  <a:rPr lang="en-US" smtClean="0"/>
                  <a:t>For </a:t>
                </a:r>
                <a:r>
                  <a:rPr lang="en-US" dirty="0" smtClean="0"/>
                  <a:t>what values of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does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satisfy the differential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=−25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/>
                  <a:t>What are the equilibrium solutions of the differential </a:t>
                </a:r>
                <a:r>
                  <a:rPr lang="en-US" smtClean="0"/>
                  <a:t>equation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−6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4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Fields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are asked to sketch the graph of the solution of the initial-value problem</a:t>
            </a:r>
          </a:p>
          <a:p>
            <a:pPr>
              <a:lnSpc>
                <a:spcPct val="125000"/>
              </a:lnSpc>
            </a:pPr>
            <a:endParaRPr lang="en-US" sz="800" dirty="0"/>
          </a:p>
          <a:p>
            <a:pPr>
              <a:lnSpc>
                <a:spcPct val="125000"/>
              </a:lnSpc>
            </a:pPr>
            <a:r>
              <a:rPr lang="en-US" dirty="0"/>
              <a:t> 			</a:t>
            </a:r>
            <a:r>
              <a:rPr lang="en-US" i="1" dirty="0"/>
              <a:t>y</a:t>
            </a:r>
            <a:r>
              <a:rPr lang="en-US" sz="800" i="1" dirty="0"/>
              <a:t> </a:t>
            </a:r>
            <a:r>
              <a:rPr lang="en-US" dirty="0">
                <a:sym typeface="Symbol" pitchFamily="18" charset="2"/>
              </a:rPr>
              <a:t></a:t>
            </a:r>
            <a:r>
              <a:rPr lang="en-US" dirty="0"/>
              <a:t> = 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        y</a:t>
            </a:r>
            <a:r>
              <a:rPr lang="en-US" dirty="0"/>
              <a:t>(0) = 1</a:t>
            </a:r>
          </a:p>
          <a:p>
            <a:pPr>
              <a:lnSpc>
                <a:spcPct val="125000"/>
              </a:lnSpc>
            </a:pPr>
            <a:endParaRPr lang="en-US" sz="1600" dirty="0"/>
          </a:p>
          <a:p>
            <a:r>
              <a:rPr lang="en-US" dirty="0"/>
              <a:t>We don’t know a formula for the solution, so how can we possibly sketch its graph? Let’s think about what the differential equation means.</a:t>
            </a:r>
          </a:p>
        </p:txBody>
      </p:sp>
    </p:spTree>
    <p:extLst>
      <p:ext uri="{BB962C8B-B14F-4D97-AF65-F5344CB8AC3E}">
        <p14:creationId xmlns:p14="http://schemas.microsoft.com/office/powerpoint/2010/main" val="20499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Fields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equation </a:t>
            </a:r>
            <a:r>
              <a:rPr lang="en-US" i="1"/>
              <a:t>y</a:t>
            </a:r>
            <a:r>
              <a:rPr lang="en-US" sz="800" i="1"/>
              <a:t> 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 = </a:t>
            </a:r>
            <a:r>
              <a:rPr lang="en-US" i="1"/>
              <a:t>x </a:t>
            </a:r>
            <a:r>
              <a:rPr lang="en-US"/>
              <a:t>+ </a:t>
            </a:r>
            <a:r>
              <a:rPr lang="en-US" i="1"/>
              <a:t>y </a:t>
            </a:r>
            <a:r>
              <a:rPr lang="en-US"/>
              <a:t>tells us that the slope at any point 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on the graph (called the </a:t>
            </a:r>
            <a:r>
              <a:rPr lang="en-US" i="1"/>
              <a:t>solution curve</a:t>
            </a:r>
            <a:r>
              <a:rPr lang="en-US"/>
              <a:t>) is equal to the sum of the </a:t>
            </a:r>
            <a:r>
              <a:rPr lang="en-US" i="1"/>
              <a:t>x</a:t>
            </a:r>
            <a:r>
              <a:rPr lang="en-US"/>
              <a:t>- and </a:t>
            </a:r>
            <a:r>
              <a:rPr lang="en-US" i="1"/>
              <a:t>y</a:t>
            </a:r>
            <a:r>
              <a:rPr lang="en-US"/>
              <a:t>-coordinates of the point (see Figure 1).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4497388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5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Fields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particular, because the curve passes through the point   (0, 1), its slope there must be 0 + 1 = 1. So a small portion of the solution curve near the point (0, 1) looks like a short line segment through (0, 1) with slope 1. (See Figure 2.)</a:t>
            </a:r>
          </a:p>
        </p:txBody>
      </p:sp>
      <p:pic>
        <p:nvPicPr>
          <p:cNvPr id="1495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88" y="3581400"/>
            <a:ext cx="5127625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4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Fields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a guide to sketching the rest of the curve, let’s draw short line segments at a number of points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with slope  </a:t>
            </a:r>
            <a:r>
              <a:rPr lang="en-US" i="1"/>
              <a:t>x</a:t>
            </a:r>
            <a:r>
              <a:rPr lang="en-US"/>
              <a:t> + </a:t>
            </a:r>
            <a:r>
              <a:rPr lang="en-US" i="1"/>
              <a:t>y</a:t>
            </a:r>
            <a:r>
              <a:rPr lang="en-US"/>
              <a:t>. The result is called a </a:t>
            </a:r>
            <a:r>
              <a:rPr lang="en-US" i="1"/>
              <a:t>direction field </a:t>
            </a:r>
            <a:r>
              <a:rPr lang="en-US"/>
              <a:t>and is shown in Figure 3.</a:t>
            </a:r>
          </a:p>
        </p:txBody>
      </p:sp>
      <p:pic>
        <p:nvPicPr>
          <p:cNvPr id="150538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3400425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2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Fields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6034088" cy="487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8674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9.2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1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611543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85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791200" cy="130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31815"/>
            <a:ext cx="3429000" cy="3754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586740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9.2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WNAA5TKYMJS6-322-44</_dlc_DocId>
    <_dlc_DocIdUrl xmlns="e1f6cb1f-7c95-4a72-8369-b6b5464bd620">
      <Url>https://eis.usafa.edu/academics/math/DFMS_Course_Sites/Fall_2014_Courses/Math_152/_layouts/DocIdRedir.aspx?ID=WNAA5TKYMJS6-322-44</Url>
      <Description>WNAA5TKYMJS6-322-44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B3C9F50-A54D-47DB-8CDD-F06FE4F69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62D97E-C9E4-489E-8A5B-E53CBB543224}">
  <ds:schemaRefs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e1f6cb1f-7c95-4a72-8369-b6b5464bd620"/>
  </ds:schemaRefs>
</ds:datastoreItem>
</file>

<file path=customXml/itemProps3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0060E78-E3FB-428E-8874-31E9967D785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32620</TotalTime>
  <Words>786</Words>
  <Application>Microsoft Office PowerPoint</Application>
  <PresentationFormat>On-screen Show (4:3)</PresentationFormat>
  <Paragraphs>120</Paragraphs>
  <Slides>24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Sgt Leigh Ann Hester</vt:lpstr>
      <vt:lpstr>Math 152 – Lesson 20/21 </vt:lpstr>
      <vt:lpstr>Direction Fields</vt:lpstr>
      <vt:lpstr>Direction Fields</vt:lpstr>
      <vt:lpstr>Direction Fields</vt:lpstr>
      <vt:lpstr>Direction Fields</vt:lpstr>
      <vt:lpstr>Direction Fields</vt:lpstr>
      <vt:lpstr>Solution</vt:lpstr>
      <vt:lpstr>Board Work</vt:lpstr>
      <vt:lpstr>Solutions</vt:lpstr>
      <vt:lpstr>Separable Equations</vt:lpstr>
      <vt:lpstr>Separable Equations</vt:lpstr>
      <vt:lpstr>Board Work</vt:lpstr>
      <vt:lpstr>Answers</vt:lpstr>
      <vt:lpstr>PowerPoint Presentation</vt:lpstr>
      <vt:lpstr>BW #1</vt:lpstr>
      <vt:lpstr>BW #2</vt:lpstr>
      <vt:lpstr>BW #3</vt:lpstr>
      <vt:lpstr>BW #4</vt:lpstr>
      <vt:lpstr>PowerPoint Presentation</vt:lpstr>
      <vt:lpstr>HWS2, #4</vt:lpstr>
      <vt:lpstr>PowerPoint Presentation</vt:lpstr>
      <vt:lpstr>Modeling with  Differential Equations</vt:lpstr>
      <vt:lpstr>Board Work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290</cp:revision>
  <cp:lastPrinted>2015-03-05T20:01:33Z</cp:lastPrinted>
  <dcterms:created xsi:type="dcterms:W3CDTF">2012-07-23T15:58:59Z</dcterms:created>
  <dcterms:modified xsi:type="dcterms:W3CDTF">2015-03-05T20:15:36Z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77803c56-cc0d-4878-a164-fe6f992c4d4b</vt:lpwstr>
  </property>
</Properties>
</file>