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0"/>
  </p:notesMasterIdLst>
  <p:sldIdLst>
    <p:sldId id="319" r:id="rId6"/>
    <p:sldId id="390" r:id="rId7"/>
    <p:sldId id="393" r:id="rId8"/>
    <p:sldId id="394" r:id="rId9"/>
    <p:sldId id="391" r:id="rId10"/>
    <p:sldId id="392" r:id="rId11"/>
    <p:sldId id="397" r:id="rId12"/>
    <p:sldId id="398" r:id="rId13"/>
    <p:sldId id="395" r:id="rId14"/>
    <p:sldId id="396" r:id="rId15"/>
    <p:sldId id="399" r:id="rId16"/>
    <p:sldId id="377" r:id="rId17"/>
    <p:sldId id="387" r:id="rId18"/>
    <p:sldId id="389" r:id="rId1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1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3" autoAdjust="0"/>
    <p:restoredTop sz="82996" autoAdjust="0"/>
  </p:normalViewPr>
  <p:slideViewPr>
    <p:cSldViewPr snapToGrid="0">
      <p:cViewPr varScale="1">
        <p:scale>
          <a:sx n="89" d="100"/>
          <a:sy n="89" d="100"/>
        </p:scale>
        <p:origin x="-26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0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DB30F-C7B8-44CD-B859-5B727D581C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+-</a:t>
            </a:r>
            <a:r>
              <a:rPr lang="en-US" baseline="0" dirty="0" smtClean="0"/>
              <a:t> 5/2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05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/58</a:t>
            </a:r>
          </a:p>
        </p:txBody>
      </p:sp>
    </p:spTree>
    <p:extLst>
      <p:ext uri="{BB962C8B-B14F-4D97-AF65-F5344CB8AC3E}">
        <p14:creationId xmlns:p14="http://schemas.microsoft.com/office/powerpoint/2010/main" val="229519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11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png"/><Relationship Id="rId12" Type="http://schemas.openxmlformats.org/officeDocument/2006/relationships/image" Target="../media/image24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wmf"/><Relationship Id="rId5" Type="http://schemas.openxmlformats.org/officeDocument/2006/relationships/image" Target="../media/image17.png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9774" y="91543"/>
            <a:ext cx="6781800" cy="1143000"/>
          </a:xfrm>
          <a:noFill/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3399"/>
                </a:solidFill>
                <a:latin typeface="Verdana" pitchFamily="34" charset="0"/>
              </a:rPr>
              <a:t>Math 152 – Lesson 22 </a:t>
            </a:r>
            <a:endParaRPr lang="en-US" dirty="0" smtClean="0">
              <a:solidFill>
                <a:srgbClr val="003399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95788"/>
              </p:ext>
            </p:extLst>
          </p:nvPr>
        </p:nvGraphicFramePr>
        <p:xfrm>
          <a:off x="1438728" y="1621970"/>
          <a:ext cx="6324600" cy="1676400"/>
        </p:xfrm>
        <a:graphic>
          <a:graphicData uri="http://schemas.openxmlformats.org/drawingml/2006/table">
            <a:tbl>
              <a:tblPr firstRow="1" bandRow="1"/>
              <a:tblGrid>
                <a:gridCol w="1143000"/>
                <a:gridCol w="3581400"/>
                <a:gridCol w="1600200"/>
              </a:tblGrid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Lesson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Topic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Reading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20/21</a:t>
                      </a:r>
                      <a:endParaRPr lang="en-US" sz="2000" b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Separable Equations</a:t>
                      </a:r>
                      <a:endParaRPr lang="en-US" sz="2000" b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9.3</a:t>
                      </a:r>
                      <a:endParaRPr lang="en-US" sz="2000" b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Models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for Population Growth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9.4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Sequences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11.1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372505" y="2460171"/>
            <a:ext cx="6457046" cy="463504"/>
          </a:xfrm>
          <a:prstGeom prst="roundRect">
            <a:avLst/>
          </a:prstGeom>
          <a:solidFill>
            <a:srgbClr val="9BBB59">
              <a:alpha val="3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67179" y="3715657"/>
            <a:ext cx="8229600" cy="259805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Objectives:</a:t>
            </a:r>
          </a:p>
          <a:p>
            <a:r>
              <a:rPr lang="en-US" sz="2000" dirty="0"/>
              <a:t>Translate statements involving rates into differential equation models and solve model applying given conditions	</a:t>
            </a:r>
          </a:p>
          <a:p>
            <a:r>
              <a:rPr lang="en-US" sz="2000" dirty="0"/>
              <a:t>Formulate &amp; solve population models using differential </a:t>
            </a:r>
            <a:r>
              <a:rPr lang="en-US" sz="2000" dirty="0" smtClean="0"/>
              <a:t>equations</a:t>
            </a:r>
            <a:r>
              <a:rPr lang="en-US" sz="2000" dirty="0"/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844952" y="5521124"/>
            <a:ext cx="7500395" cy="740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GR and FSE next week!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6364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Models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94085" y="1417638"/>
            <a:ext cx="7447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In the 1930s the biologist G. F. </a:t>
            </a:r>
            <a:r>
              <a:rPr lang="en-US" altLang="en-US" dirty="0" err="1"/>
              <a:t>Gause</a:t>
            </a:r>
            <a:r>
              <a:rPr lang="en-US" altLang="en-US" dirty="0"/>
              <a:t> conducted an experiment with </a:t>
            </a:r>
            <a:r>
              <a:rPr lang="en-US" altLang="en-US" dirty="0" smtClean="0"/>
              <a:t>protozoa </a:t>
            </a:r>
            <a:endParaRPr lang="en-US" dirty="0"/>
          </a:p>
        </p:txBody>
      </p:sp>
      <p:pic>
        <p:nvPicPr>
          <p:cNvPr id="4" name="Picture 6" descr="Picture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74" y="1908176"/>
            <a:ext cx="7888287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7982" y="2728430"/>
            <a:ext cx="7695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He estimated the initial relative growth rate to be 0.7944 and the carrying capacity to be 64</a:t>
            </a:r>
            <a:endParaRPr lang="en-US" dirty="0"/>
          </a:p>
        </p:txBody>
      </p:sp>
      <p:pic>
        <p:nvPicPr>
          <p:cNvPr id="6" name="Picture 10" descr="Picture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605" y="3542554"/>
            <a:ext cx="4511942" cy="282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7.1:      (a)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 smtClean="0"/>
                  <a:t>      (b)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𝑑𝑥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7.4:      (a)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 smtClean="0"/>
                  <a:t>          (b)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−4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+5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−1)(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+1)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7.8: Converge or Diverge?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         (a)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 smtClean="0"/>
                  <a:t>                  (b) 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5715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63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1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what values of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does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𝑘𝑡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satisfy the differential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=−25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?  (answer: +/- 5/2)</a:t>
                </a:r>
              </a:p>
              <a:p>
                <a:endParaRPr lang="en-US" sz="2400" dirty="0"/>
              </a:p>
              <a:p>
                <a:endParaRPr lang="en-US" sz="2400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44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19200" y="1408093"/>
            <a:ext cx="6774543" cy="9541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76200"/>
            <a:ext cx="713232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Population Growth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1408093"/>
            <a:ext cx="693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smtClean="0"/>
              <a:t>Model</a:t>
            </a:r>
            <a:r>
              <a:rPr lang="en-US" sz="2800" smtClean="0"/>
              <a:t>: Over time, population grows at a rate proportional to the size of the population.</a:t>
            </a:r>
            <a:endParaRPr lang="en-US" sz="2800"/>
          </a:p>
        </p:txBody>
      </p:sp>
      <p:sp>
        <p:nvSpPr>
          <p:cNvPr id="6" name="TextBox 5"/>
          <p:cNvSpPr txBox="1"/>
          <p:nvPr/>
        </p:nvSpPr>
        <p:spPr>
          <a:xfrm>
            <a:off x="228600" y="2694501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smtClean="0"/>
              <a:t>Variables:</a:t>
            </a:r>
            <a:endParaRPr lang="en-US" sz="3200" b="1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2229" y="3439180"/>
                <a:ext cx="16977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𝑡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𝑇𝑖𝑚𝑒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29" y="3439180"/>
                <a:ext cx="1697708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2400" y="4267200"/>
                <a:ext cx="283410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𝑃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𝑃𝑜𝑝𝑢𝑙𝑎𝑡𝑖𝑜𝑛</m:t>
                      </m:r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800" i="1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𝑎𝑡</m:t>
                      </m:r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</a:rPr>
                        <m:t>𝑡𝑖𝑚𝑒</m:t>
                      </m:r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267200"/>
                <a:ext cx="2834109" cy="9541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419600" y="2576010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smtClean="0"/>
              <a:t>Differential Equation:</a:t>
            </a:r>
            <a:endParaRPr lang="en-US" sz="3200" b="1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181600" y="3233264"/>
                <a:ext cx="200901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/>
                            </a:rPr>
                            <m:t>𝑑𝑃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r>
                        <a:rPr lang="en-US" sz="3600" b="0" i="1" smtClean="0">
                          <a:latin typeface="Cambria Math"/>
                        </a:rPr>
                        <m:t>𝑘𝑃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233264"/>
                <a:ext cx="2009012" cy="114415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181600" y="5410200"/>
                <a:ext cx="2098844" cy="656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𝑃</m:t>
                      </m:r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𝐶𝑒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𝑘𝑡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410200"/>
                <a:ext cx="2098844" cy="65627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451649" y="4596825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smtClean="0"/>
              <a:t>General Solution:</a:t>
            </a:r>
            <a:endParaRPr lang="en-US" sz="3200" b="1" u="sng"/>
          </a:p>
        </p:txBody>
      </p:sp>
    </p:spTree>
    <p:extLst>
      <p:ext uri="{BB962C8B-B14F-4D97-AF65-F5344CB8AC3E}">
        <p14:creationId xmlns:p14="http://schemas.microsoft.com/office/powerpoint/2010/main" val="123109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Growth Models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Natural Growth</a:t>
            </a:r>
          </a:p>
          <a:p>
            <a:pPr lvl="1"/>
            <a:r>
              <a:rPr lang="en-US" dirty="0" smtClean="0"/>
              <a:t>No limits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Logistical Growth</a:t>
            </a:r>
          </a:p>
          <a:p>
            <a:pPr lvl="1"/>
            <a:r>
              <a:rPr lang="en-US" dirty="0" smtClean="0"/>
              <a:t>Reality limits growth due to fixed resources</a:t>
            </a:r>
            <a:endParaRPr lang="en-US" dirty="0"/>
          </a:p>
        </p:txBody>
      </p:sp>
      <p:pic>
        <p:nvPicPr>
          <p:cNvPr id="7" name="Picture 8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872" y="2438400"/>
            <a:ext cx="287655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Picture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772" y="4937125"/>
            <a:ext cx="3968750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31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Growth 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92905" y="2662094"/>
            <a:ext cx="4572000" cy="14927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2400" dirty="0"/>
              <a:t>ln |</a:t>
            </a:r>
            <a:r>
              <a:rPr lang="en-US" altLang="en-US" sz="800" dirty="0"/>
              <a:t> </a:t>
            </a:r>
            <a:r>
              <a:rPr lang="en-US" altLang="en-US" sz="2400" dirty="0"/>
              <a:t>P</a:t>
            </a:r>
            <a:r>
              <a:rPr lang="en-US" altLang="en-US" sz="800" dirty="0"/>
              <a:t> </a:t>
            </a:r>
            <a:r>
              <a:rPr lang="en-US" altLang="en-US" sz="2400" dirty="0"/>
              <a:t>| = </a:t>
            </a:r>
            <a:r>
              <a:rPr lang="en-US" altLang="en-US" sz="2400" dirty="0" err="1"/>
              <a:t>kt</a:t>
            </a:r>
            <a:r>
              <a:rPr lang="en-US" altLang="en-US" sz="2400" dirty="0"/>
              <a:t> + C</a:t>
            </a:r>
          </a:p>
          <a:p>
            <a:endParaRPr lang="en-US" altLang="en-US" sz="900" dirty="0" smtClean="0"/>
          </a:p>
          <a:p>
            <a:r>
              <a:rPr lang="en-US" altLang="en-US" sz="2400" dirty="0" smtClean="0"/>
              <a:t>|</a:t>
            </a:r>
            <a:r>
              <a:rPr lang="en-US" altLang="en-US" sz="800" dirty="0" smtClean="0"/>
              <a:t> </a:t>
            </a:r>
            <a:r>
              <a:rPr lang="en-US" altLang="en-US" sz="2400" dirty="0"/>
              <a:t>P</a:t>
            </a:r>
            <a:r>
              <a:rPr lang="en-US" altLang="en-US" sz="800" dirty="0"/>
              <a:t> </a:t>
            </a:r>
            <a:r>
              <a:rPr lang="en-US" altLang="en-US" sz="2400" dirty="0"/>
              <a:t>| = </a:t>
            </a:r>
            <a:r>
              <a:rPr lang="en-US" altLang="en-US" sz="2400" dirty="0" err="1"/>
              <a:t>e</a:t>
            </a:r>
            <a:r>
              <a:rPr lang="en-US" altLang="en-US" sz="2400" baseline="30000" dirty="0" err="1"/>
              <a:t>kt</a:t>
            </a:r>
            <a:r>
              <a:rPr lang="en-US" altLang="en-US" sz="2400" baseline="30000" dirty="0"/>
              <a:t> + C</a:t>
            </a:r>
            <a:r>
              <a:rPr lang="en-US" altLang="en-US" sz="2400" dirty="0"/>
              <a:t> = </a:t>
            </a:r>
            <a:r>
              <a:rPr lang="en-US" altLang="en-US" sz="2400" dirty="0" err="1" smtClean="0"/>
              <a:t>e</a:t>
            </a:r>
            <a:r>
              <a:rPr lang="en-US" altLang="en-US" sz="2400" baseline="30000" dirty="0" err="1" smtClean="0"/>
              <a:t>C</a:t>
            </a:r>
            <a:r>
              <a:rPr lang="en-US" altLang="en-US" sz="2400" dirty="0" err="1" smtClean="0"/>
              <a:t>e</a:t>
            </a:r>
            <a:r>
              <a:rPr lang="en-US" altLang="en-US" sz="2400" baseline="30000" dirty="0" err="1" smtClean="0"/>
              <a:t>kt</a:t>
            </a:r>
            <a:r>
              <a:rPr lang="en-US" altLang="en-US" sz="2400" dirty="0" smtClean="0"/>
              <a:t> </a:t>
            </a:r>
            <a:endParaRPr lang="en-US" altLang="en-US" sz="2400" baseline="30000" dirty="0"/>
          </a:p>
          <a:p>
            <a:endParaRPr lang="en-US" altLang="en-US" sz="900" dirty="0" smtClean="0"/>
          </a:p>
          <a:p>
            <a:r>
              <a:rPr lang="en-US" altLang="en-US" sz="2400" dirty="0" smtClean="0"/>
              <a:t>P </a:t>
            </a:r>
            <a:r>
              <a:rPr lang="en-US" altLang="en-US" sz="2400" dirty="0"/>
              <a:t>= </a:t>
            </a:r>
            <a:r>
              <a:rPr lang="en-US" altLang="en-US" sz="2400" dirty="0" smtClean="0"/>
              <a:t>P</a:t>
            </a:r>
            <a:r>
              <a:rPr lang="en-US" altLang="en-US" sz="2400" baseline="-25000" dirty="0" smtClean="0"/>
              <a:t>0</a:t>
            </a:r>
            <a:r>
              <a:rPr lang="en-US" altLang="en-US" sz="2400" dirty="0" smtClean="0"/>
              <a:t>e</a:t>
            </a:r>
            <a:r>
              <a:rPr lang="en-US" altLang="en-US" sz="2400" baseline="30000" dirty="0" smtClean="0"/>
              <a:t>kt</a:t>
            </a:r>
            <a:r>
              <a:rPr lang="en-US" altLang="en-US" sz="2400" dirty="0" smtClean="0"/>
              <a:t>    where P(0) = P</a:t>
            </a:r>
            <a:r>
              <a:rPr lang="en-US" altLang="en-US" sz="2400" baseline="-25000" dirty="0" smtClean="0"/>
              <a:t>0</a:t>
            </a:r>
            <a:endParaRPr lang="en-US" altLang="en-US" sz="2400" baseline="-25000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905" y="1635482"/>
            <a:ext cx="20478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" name="Picture 8" descr="Pictur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77" y="1500116"/>
            <a:ext cx="287655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Notched Right Arrow 8"/>
          <p:cNvSpPr/>
          <p:nvPr/>
        </p:nvSpPr>
        <p:spPr>
          <a:xfrm>
            <a:off x="4066674" y="1937084"/>
            <a:ext cx="1371600" cy="28875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82455" y="1536212"/>
            <a:ext cx="152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Separable </a:t>
            </a:r>
            <a:r>
              <a:rPr lang="en-US" dirty="0" err="1" smtClean="0"/>
              <a:t>Eqn</a:t>
            </a:r>
            <a:endParaRPr lang="en-US" dirty="0"/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293" y="5399266"/>
            <a:ext cx="1855787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88580" y="4542489"/>
            <a:ext cx="863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Accounting for emigration (or “harvesting”), the equation becomes: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579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Reality limits a populations growth: food, water, living area,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pPr lvl="1"/>
            <a:r>
              <a:rPr lang="en-US" sz="2000" dirty="0" smtClean="0"/>
              <a:t>Logistics: think military “beans &amp; bullets”</a:t>
            </a:r>
            <a:endParaRPr lang="en-US" sz="2000" dirty="0"/>
          </a:p>
        </p:txBody>
      </p:sp>
      <p:pic>
        <p:nvPicPr>
          <p:cNvPr id="3" name="Picture 7" descr="Pictur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836" y="2510587"/>
            <a:ext cx="3968750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75" y="3729614"/>
            <a:ext cx="2870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978" y="4499848"/>
            <a:ext cx="324485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784976" y="3657422"/>
            <a:ext cx="1768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Partial fractions: </a:t>
            </a:r>
          </a:p>
          <a:p>
            <a:r>
              <a:rPr lang="en-US" dirty="0" smtClean="0"/>
              <a:t>P: B-A=0</a:t>
            </a:r>
          </a:p>
          <a:p>
            <a:r>
              <a:rPr lang="en-US" dirty="0" smtClean="0"/>
              <a:t>1: A=1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5893636" y="3958380"/>
            <a:ext cx="675606" cy="3248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1" descr="Picture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94" y="5234126"/>
            <a:ext cx="6608762" cy="119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70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Example 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000" dirty="0" smtClean="0"/>
              <a:t>What is the growth equation for a population </a:t>
            </a:r>
            <a:r>
              <a:rPr lang="en-US" altLang="en-US" sz="2000" dirty="0"/>
              <a:t>with </a:t>
            </a:r>
            <a:r>
              <a:rPr lang="en-US" altLang="en-US" sz="2000" i="1" dirty="0"/>
              <a:t>k</a:t>
            </a:r>
            <a:r>
              <a:rPr lang="en-US" altLang="en-US" sz="2000" dirty="0"/>
              <a:t> = 0.08 and carrying capacity </a:t>
            </a:r>
            <a:r>
              <a:rPr lang="en-US" altLang="en-US" sz="2000" i="1" dirty="0"/>
              <a:t>M</a:t>
            </a:r>
            <a:r>
              <a:rPr lang="en-US" altLang="en-US" sz="2000" dirty="0"/>
              <a:t> = 1000. </a:t>
            </a:r>
            <a:r>
              <a:rPr lang="en-US" altLang="en-US" sz="2000" dirty="0" smtClean="0"/>
              <a:t>What type of model is this? What can you deduce about the solutions?</a:t>
            </a:r>
            <a:endParaRPr lang="en-US" altLang="en-US" sz="2000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sz="2000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000" dirty="0">
                <a:solidFill>
                  <a:srgbClr val="00ADEF"/>
                </a:solidFill>
              </a:rPr>
              <a:t>Solution: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000" dirty="0"/>
              <a:t>In this case the logistic differential equation is</a:t>
            </a:r>
          </a:p>
        </p:txBody>
      </p:sp>
      <p:pic>
        <p:nvPicPr>
          <p:cNvPr id="1443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37" y="3891261"/>
            <a:ext cx="306228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" name="Picture 11" descr="Pictur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162" y="3121026"/>
            <a:ext cx="4451350" cy="300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46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</a:t>
            </a:r>
            <a:endParaRPr lang="en-US" altLang="en-US" i="1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400" dirty="0" smtClean="0"/>
              <a:t>Given the </a:t>
            </a:r>
            <a:r>
              <a:rPr lang="en-US" altLang="en-US" sz="2400" dirty="0"/>
              <a:t>direction </a:t>
            </a:r>
            <a:r>
              <a:rPr lang="en-US" altLang="en-US" sz="2400" dirty="0" smtClean="0"/>
              <a:t>field, </a:t>
            </a:r>
            <a:r>
              <a:rPr lang="en-US" altLang="en-US" sz="2400" dirty="0"/>
              <a:t>sketch solution curves with initial </a:t>
            </a:r>
            <a:r>
              <a:rPr lang="en-US" altLang="en-US" sz="2400" dirty="0" smtClean="0"/>
              <a:t>populations of P(0</a:t>
            </a:r>
            <a:r>
              <a:rPr lang="en-US" altLang="en-US" sz="2400" dirty="0"/>
              <a:t>) = 100, P (0) = 400, and </a:t>
            </a:r>
            <a:br>
              <a:rPr lang="en-US" altLang="en-US" sz="2400" dirty="0"/>
            </a:br>
            <a:r>
              <a:rPr lang="en-US" altLang="en-US" sz="2400" i="1" dirty="0"/>
              <a:t>P</a:t>
            </a:r>
            <a:r>
              <a:rPr lang="en-US" altLang="en-US" sz="200" i="1" dirty="0"/>
              <a:t> </a:t>
            </a:r>
            <a:r>
              <a:rPr lang="en-US" altLang="en-US" sz="2400" dirty="0"/>
              <a:t>(0) = 1300.</a:t>
            </a:r>
          </a:p>
        </p:txBody>
      </p:sp>
      <p:pic>
        <p:nvPicPr>
          <p:cNvPr id="147464" name="Picture 8" descr="Pictur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48240"/>
            <a:ext cx="3721100" cy="251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1" descr="Pictur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78" y="2851485"/>
            <a:ext cx="3870412" cy="261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786" y="5502401"/>
            <a:ext cx="1690687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49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400" dirty="0"/>
              <a:t>Write the solution of the initial-value problem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sz="2400" dirty="0"/>
          </a:p>
          <a:p>
            <a:pPr marL="0" indent="0"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400" i="1" dirty="0"/>
              <a:t>                                                                P</a:t>
            </a:r>
            <a:r>
              <a:rPr lang="en-US" altLang="en-US" sz="400" i="1" dirty="0"/>
              <a:t> </a:t>
            </a:r>
            <a:r>
              <a:rPr lang="en-US" altLang="en-US" sz="2400" dirty="0"/>
              <a:t>(0) = 100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sz="2400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400" dirty="0"/>
              <a:t>and use it to find the population sizes </a:t>
            </a:r>
            <a:r>
              <a:rPr lang="en-US" altLang="en-US" sz="2400" i="1" dirty="0"/>
              <a:t>P</a:t>
            </a:r>
            <a:r>
              <a:rPr lang="en-US" altLang="en-US" sz="2400" dirty="0"/>
              <a:t>(40) and </a:t>
            </a:r>
            <a:r>
              <a:rPr lang="en-US" altLang="en-US" sz="2400" i="1" dirty="0"/>
              <a:t>P</a:t>
            </a:r>
            <a:r>
              <a:rPr lang="en-US" altLang="en-US" sz="2400" dirty="0"/>
              <a:t>(80). At what time does the population reach 900?</a:t>
            </a:r>
          </a:p>
          <a:p>
            <a:endParaRPr lang="en-US" sz="24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37" y="1907256"/>
            <a:ext cx="30353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750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76" y="1798803"/>
            <a:ext cx="2020888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424" y="1901699"/>
            <a:ext cx="2339975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273" y="1846931"/>
            <a:ext cx="19653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5618747" y="2045368"/>
            <a:ext cx="517358" cy="312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63" y="3308680"/>
            <a:ext cx="204787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236" y="3409965"/>
            <a:ext cx="968375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095" y="3300427"/>
            <a:ext cx="2303463" cy="6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854" y="3409965"/>
            <a:ext cx="968375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33" y="4555136"/>
            <a:ext cx="2230438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4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56"/>
          <a:stretch>
            <a:fillRect/>
          </a:stretch>
        </p:blipFill>
        <p:spPr bwMode="auto">
          <a:xfrm>
            <a:off x="4854742" y="4566189"/>
            <a:ext cx="9144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0" t="9276"/>
          <a:stretch>
            <a:fillRect/>
          </a:stretch>
        </p:blipFill>
        <p:spPr bwMode="auto">
          <a:xfrm>
            <a:off x="3703304" y="4565396"/>
            <a:ext cx="1077912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2890504" y="4743153"/>
            <a:ext cx="517358" cy="312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4" descr="Picture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142" y="4141574"/>
            <a:ext cx="279876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265145" y="4726863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/>
              <a:t>t</a:t>
            </a:r>
            <a:r>
              <a:rPr lang="en-US" altLang="en-US" dirty="0"/>
              <a:t> </a:t>
            </a:r>
            <a:r>
              <a:rPr lang="en-US" altLang="en-US" b="1" dirty="0">
                <a:sym typeface="Symbol" charset="2"/>
              </a:rPr>
              <a:t></a:t>
            </a:r>
            <a:r>
              <a:rPr lang="en-US" altLang="en-US" dirty="0"/>
              <a:t> 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1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Models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8" y="1974014"/>
            <a:ext cx="266065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71248" y="1974014"/>
            <a:ext cx="509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Logistics Model with harvesting</a:t>
            </a:r>
          </a:p>
          <a:p>
            <a:r>
              <a:rPr lang="en-US" dirty="0" smtClean="0"/>
              <a:t>Ex: Think of a population of fish being caught at a constant rate</a:t>
            </a:r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8" y="3547311"/>
            <a:ext cx="3154363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22294" y="3453720"/>
            <a:ext cx="48559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Logistics Model with a minimum population level </a:t>
            </a:r>
            <a:r>
              <a:rPr lang="en-US" i="1" dirty="0" smtClean="0"/>
              <a:t>m</a:t>
            </a:r>
            <a:r>
              <a:rPr lang="en-US" dirty="0" smtClean="0"/>
              <a:t> below which the species tends to become extinct</a:t>
            </a:r>
          </a:p>
          <a:p>
            <a:r>
              <a:rPr lang="en-US" dirty="0" smtClean="0"/>
              <a:t>Ex: Adults may not find suitable mates if the population size is too small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9863" y="5118092"/>
            <a:ext cx="713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Once the population </a:t>
            </a:r>
            <a:r>
              <a:rPr lang="en-US" i="1" dirty="0" smtClean="0"/>
              <a:t>P</a:t>
            </a:r>
            <a:r>
              <a:rPr lang="en-US" dirty="0" smtClean="0"/>
              <a:t> hits the minimum level </a:t>
            </a:r>
            <a:r>
              <a:rPr lang="en-US" i="1" dirty="0" smtClean="0"/>
              <a:t>m</a:t>
            </a:r>
            <a:r>
              <a:rPr lang="en-US" dirty="0" smtClean="0"/>
              <a:t>, then the rate becomes 0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59768" y="4295274"/>
            <a:ext cx="36095" cy="760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04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WNAA5TKYMJS6-322-44</_dlc_DocId>
    <_dlc_DocIdUrl xmlns="e1f6cb1f-7c95-4a72-8369-b6b5464bd620">
      <Url>https://eis.usafa.edu/academics/math/DFMS_Course_Sites/Fall_2014_Courses/Math_152/_layouts/DocIdRedir.aspx?ID=WNAA5TKYMJS6-322-44</Url>
      <Description>WNAA5TKYMJS6-322-44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7335198-23E3-4D4E-9501-08533706BE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62D97E-C9E4-489E-8A5B-E53CBB543224}">
  <ds:schemaRefs>
    <ds:schemaRef ds:uri="http://purl.org/dc/dcmitype/"/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e1f6cb1f-7c95-4a72-8369-b6b5464bd620"/>
  </ds:schemaRefs>
</ds:datastoreItem>
</file>

<file path=customXml/itemProps3.xml><?xml version="1.0" encoding="utf-8"?>
<ds:datastoreItem xmlns:ds="http://schemas.openxmlformats.org/officeDocument/2006/customXml" ds:itemID="{3B3C9F50-A54D-47DB-8CDD-F06FE4F694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50060E78-E3FB-428E-8874-31E9967D785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33117</TotalTime>
  <Words>554</Words>
  <Application>Microsoft Office PowerPoint</Application>
  <PresentationFormat>On-screen Show (4:3)</PresentationFormat>
  <Paragraphs>85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Math 152 – Lesson 22 </vt:lpstr>
      <vt:lpstr>Population Growth Models</vt:lpstr>
      <vt:lpstr>Natural Growth Model</vt:lpstr>
      <vt:lpstr>Logistic Model</vt:lpstr>
      <vt:lpstr>Example </vt:lpstr>
      <vt:lpstr>Example</vt:lpstr>
      <vt:lpstr>Example</vt:lpstr>
      <vt:lpstr>Solution</vt:lpstr>
      <vt:lpstr>Other Models</vt:lpstr>
      <vt:lpstr>Comparison of Models</vt:lpstr>
      <vt:lpstr>GR Review</vt:lpstr>
      <vt:lpstr>PowerPoint Presentation</vt:lpstr>
      <vt:lpstr>Board Work</vt:lpstr>
      <vt:lpstr>Population Growth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6.2 Constructing Antiderivatives Analytically</dc:title>
  <dc:subject>Spring 2013 - M142 - Section 6.2</dc:subject>
  <dc:creator>Thomas.Fulton@usafa.edu</dc:creator>
  <cp:lastModifiedBy>Walchko Kevin J MAJ USAF USAFA CW/CWT</cp:lastModifiedBy>
  <cp:revision>313</cp:revision>
  <cp:lastPrinted>2015-03-05T20:01:33Z</cp:lastPrinted>
  <dcterms:created xsi:type="dcterms:W3CDTF">2012-07-23T15:58:59Z</dcterms:created>
  <dcterms:modified xsi:type="dcterms:W3CDTF">2015-03-11T17:16:47Z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77803c56-cc0d-4878-a164-fe6f992c4d4b</vt:lpwstr>
  </property>
</Properties>
</file>