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sldIdLst>
    <p:sldId id="346" r:id="rId6"/>
    <p:sldId id="347" r:id="rId7"/>
    <p:sldId id="348" r:id="rId8"/>
    <p:sldId id="343" r:id="rId9"/>
    <p:sldId id="337" r:id="rId10"/>
    <p:sldId id="338" r:id="rId11"/>
    <p:sldId id="340" r:id="rId12"/>
    <p:sldId id="341" r:id="rId13"/>
    <p:sldId id="339" r:id="rId14"/>
    <p:sldId id="345" r:id="rId15"/>
    <p:sldId id="350" r:id="rId16"/>
    <p:sldId id="3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7" autoAdjust="0"/>
    <p:restoredTop sz="94896" autoAdjust="0"/>
  </p:normalViewPr>
  <p:slideViewPr>
    <p:cSldViewPr>
      <p:cViewPr varScale="1">
        <p:scale>
          <a:sx n="85" d="100"/>
          <a:sy n="85" d="100"/>
        </p:scale>
        <p:origin x="6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.DeGraaf\Desktop\HW%20prob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'LSN27 BW '!$A$81:$A$87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'LSN27 BW '!$B$81:$B$87</c:f>
              <c:numCache>
                <c:formatCode>0.000</c:formatCode>
                <c:ptCount val="7"/>
                <c:pt idx="0">
                  <c:v>0.2</c:v>
                </c:pt>
                <c:pt idx="1">
                  <c:v>-0.04</c:v>
                </c:pt>
                <c:pt idx="2">
                  <c:v>0.008</c:v>
                </c:pt>
                <c:pt idx="3">
                  <c:v>-0.0016</c:v>
                </c:pt>
                <c:pt idx="4">
                  <c:v>0.00032</c:v>
                </c:pt>
                <c:pt idx="5">
                  <c:v>-6.4E-5</c:v>
                </c:pt>
                <c:pt idx="6">
                  <c:v>1.28E-5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661424"/>
        <c:axId val="2097899408"/>
      </c:scatterChart>
      <c:valAx>
        <c:axId val="2085661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7899408"/>
        <c:crosses val="autoZero"/>
        <c:crossBetween val="midCat"/>
      </c:valAx>
      <c:valAx>
        <c:axId val="2097899408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208566142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Stewart</a:t>
                </a:r>
                <a:r>
                  <a:rPr lang="en-US" baseline="0" dirty="0" smtClean="0"/>
                  <a:t> 11.1</a:t>
                </a:r>
              </a:p>
              <a:p>
                <a:r>
                  <a:rPr lang="en-US" dirty="0" smtClean="0"/>
                  <a:t>“a list</a:t>
                </a:r>
                <a:r>
                  <a:rPr lang="en-US" baseline="0" dirty="0" smtClean="0"/>
                  <a:t> of numbers written in a definite order”  11.2, a “series” would be the summation of the list of numbers</a:t>
                </a:r>
              </a:p>
              <a:p>
                <a:r>
                  <a:rPr lang="en-US" baseline="0" dirty="0" smtClean="0"/>
                  <a:t>“for every </a:t>
                </a:r>
                <a:r>
                  <a:rPr lang="en-US" u="sng" baseline="0" dirty="0" smtClean="0"/>
                  <a:t>positive integer</a:t>
                </a:r>
                <a:r>
                  <a:rPr lang="en-US" baseline="0" dirty="0" smtClean="0"/>
                  <a:t>, n, there is a corresponding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   thus</a:t>
                </a:r>
                <a:r>
                  <a:rPr lang="en-US" baseline="0" dirty="0" smtClean="0"/>
                  <a:t> “a sequence </a:t>
                </a:r>
                <a:r>
                  <a:rPr lang="en-US" baseline="0" smtClean="0"/>
                  <a:t>can be defined </a:t>
                </a:r>
                <a:r>
                  <a:rPr lang="en-US" baseline="0" dirty="0" smtClean="0"/>
                  <a:t>as a function whose domain is the set of positive integers”</a:t>
                </a:r>
              </a:p>
              <a:p>
                <a:r>
                  <a:rPr lang="en-US" baseline="0" dirty="0" smtClean="0"/>
                  <a:t>n = “the index” of the terms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List first five terms of 3^n/ (1+2^n)</a:t>
                </a:r>
              </a:p>
              <a:p>
                <a:r>
                  <a:rPr lang="en-US" dirty="0" smtClean="0"/>
                  <a:t>A(n+1)=an/n</a:t>
                </a:r>
              </a:p>
              <a:p>
                <a:r>
                  <a:rPr lang="en-US" dirty="0" smtClean="0"/>
                  <a:t>5, 8, 11, 14, 17, …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Stewart</a:t>
                </a:r>
                <a:r>
                  <a:rPr lang="en-US" baseline="0" dirty="0" smtClean="0"/>
                  <a:t> 11.1</a:t>
                </a:r>
              </a:p>
              <a:p>
                <a:r>
                  <a:rPr lang="en-US" dirty="0" smtClean="0"/>
                  <a:t>“a list</a:t>
                </a:r>
                <a:r>
                  <a:rPr lang="en-US" baseline="0" dirty="0" smtClean="0"/>
                  <a:t> of numbers written in a definite order”  11.2, a “series” would be the summation of the list of numbers</a:t>
                </a:r>
              </a:p>
              <a:p>
                <a:r>
                  <a:rPr lang="en-US" baseline="0" dirty="0" smtClean="0"/>
                  <a:t>“for every positive integer, n, there is a corresponding number </a:t>
                </a:r>
                <a:r>
                  <a:rPr lang="en-US" b="0" i="0" smtClean="0">
                    <a:latin typeface="Cambria Math"/>
                  </a:rPr>
                  <a:t>𝑎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𝑛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   thus</a:t>
                </a:r>
                <a:r>
                  <a:rPr lang="en-US" baseline="0" dirty="0" smtClean="0"/>
                  <a:t> “a sequence can </a:t>
                </a:r>
                <a:r>
                  <a:rPr lang="en-US" baseline="0" dirty="0" err="1" smtClean="0"/>
                  <a:t>bedefined</a:t>
                </a:r>
                <a:r>
                  <a:rPr lang="en-US" baseline="0" dirty="0" smtClean="0"/>
                  <a:t> as a function whose domain is the set of positive integers”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List </a:t>
                </a:r>
                <a:r>
                  <a:rPr lang="en-US" dirty="0" smtClean="0"/>
                  <a:t>first five terms of 3^n/ (1+2^n)</a:t>
                </a:r>
              </a:p>
              <a:p>
                <a:r>
                  <a:rPr lang="en-US" dirty="0" smtClean="0"/>
                  <a:t>A(n+1)=an/n</a:t>
                </a:r>
              </a:p>
              <a:p>
                <a:r>
                  <a:rPr lang="en-US" dirty="0" smtClean="0"/>
                  <a:t>5, 8, 11, 14, 17, …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Talk about tail behavior…looking at the limit</a:t>
                </a:r>
                <a:r>
                  <a:rPr lang="en-US" baseline="0" dirty="0" smtClean="0"/>
                  <a:t> as n approaches infinity.</a:t>
                </a:r>
                <a:endParaRPr lang="en-US" dirty="0" smtClean="0"/>
              </a:p>
              <a:p>
                <a:r>
                  <a:rPr lang="en-US" dirty="0" smtClean="0"/>
                  <a:t>Definition 2.6.7, Stewart,</a:t>
                </a:r>
                <a:r>
                  <a:rPr lang="en-US" baseline="0" dirty="0" smtClean="0"/>
                  <a:t> p 137…just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with f(x)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Talk about tail </a:t>
                </a:r>
                <a:r>
                  <a:rPr lang="en-US" dirty="0" smtClean="0"/>
                  <a:t>behavior…looking at the limit</a:t>
                </a:r>
                <a:r>
                  <a:rPr lang="en-US" baseline="0" dirty="0" smtClean="0"/>
                  <a:t> as n approaches infinity.</a:t>
                </a:r>
                <a:endParaRPr lang="en-US" dirty="0" smtClean="0"/>
              </a:p>
              <a:p>
                <a:r>
                  <a:rPr lang="en-US" dirty="0" smtClean="0"/>
                  <a:t>Definition 2.6.7, Stewart,</a:t>
                </a:r>
                <a:r>
                  <a:rPr lang="en-US" baseline="0" dirty="0" smtClean="0"/>
                  <a:t> p 137…just replace </a:t>
                </a:r>
                <a:r>
                  <a:rPr lang="en-US" b="0" i="0" smtClean="0">
                    <a:latin typeface="Cambria Math"/>
                  </a:rPr>
                  <a:t>𝑎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𝑛</a:t>
                </a:r>
                <a:r>
                  <a:rPr lang="en-US" dirty="0" smtClean="0"/>
                  <a:t> with f(x)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P693, and p99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P696, a</a:t>
            </a:r>
            <a:r>
              <a:rPr lang="en-US" baseline="0" dirty="0" smtClean="0"/>
              <a:t> sequence is monotonic if it is EITHER increasing or decreasing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b) “recursively” defined…like a Fibonacci sequence</a:t>
            </a:r>
            <a:r>
              <a:rPr lang="en-US" baseline="0" dirty="0" smtClean="0"/>
              <a:t> – 112358…1+1=2, 1+2=3, 2+3=5, 3+5=8…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17)</a:t>
            </a:r>
            <a:r>
              <a:rPr lang="en-US" baseline="0" dirty="0" smtClean="0"/>
              <a:t> </a:t>
            </a:r>
            <a:r>
              <a:rPr lang="en-US" dirty="0" smtClean="0"/>
              <a:t>(-1)^(n-1)*(n^2/(n+1))</a:t>
            </a:r>
          </a:p>
          <a:p>
            <a:r>
              <a:rPr lang="en-US" dirty="0" smtClean="0"/>
              <a:t>25) Divide </a:t>
            </a:r>
            <a:r>
              <a:rPr lang="en-US" dirty="0" err="1" smtClean="0"/>
              <a:t>top&amp;btm</a:t>
            </a:r>
            <a:r>
              <a:rPr lang="en-US" baseline="0" dirty="0" smtClean="0"/>
              <a:t> by highest power of n – n^2) – then take the l</a:t>
            </a:r>
            <a:r>
              <a:rPr lang="en-US" dirty="0" smtClean="0"/>
              <a:t>imit</a:t>
            </a:r>
            <a:r>
              <a:rPr lang="en-US" baseline="0" dirty="0" smtClean="0"/>
              <a:t> as n approaches infinity = 5/1 =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34545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7.png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 #2 next class:</a:t>
            </a:r>
          </a:p>
          <a:p>
            <a:pPr lvl="1"/>
            <a:r>
              <a:rPr lang="en-US" sz="2000" dirty="0" smtClean="0"/>
              <a:t>7.1 Integration by Parts</a:t>
            </a:r>
          </a:p>
          <a:p>
            <a:pPr lvl="1"/>
            <a:r>
              <a:rPr lang="en-US" sz="2000" dirty="0" smtClean="0"/>
              <a:t>7.4 Integration by Partial Fractions</a:t>
            </a:r>
          </a:p>
          <a:p>
            <a:pPr lvl="1"/>
            <a:r>
              <a:rPr lang="en-US" sz="2000" dirty="0" smtClean="0"/>
              <a:t>7.8 Improper Integrals</a:t>
            </a:r>
          </a:p>
          <a:p>
            <a:pPr lvl="1"/>
            <a:r>
              <a:rPr lang="en-US" sz="2000" dirty="0" smtClean="0"/>
              <a:t>6.4 Work</a:t>
            </a:r>
          </a:p>
          <a:p>
            <a:pPr lvl="1"/>
            <a:r>
              <a:rPr lang="en-US" sz="2000" dirty="0" smtClean="0"/>
              <a:t>6.5 Average Value Function</a:t>
            </a:r>
          </a:p>
          <a:p>
            <a:pPr lvl="1"/>
            <a:r>
              <a:rPr lang="en-US" sz="2000" dirty="0" smtClean="0"/>
              <a:t>8.3 Hydrostatic Force/Pressure</a:t>
            </a:r>
          </a:p>
          <a:p>
            <a:pPr lvl="1"/>
            <a:r>
              <a:rPr lang="en-US" sz="2000" dirty="0" smtClean="0"/>
              <a:t>9.1 Differential Equations</a:t>
            </a:r>
          </a:p>
          <a:p>
            <a:pPr lvl="1"/>
            <a:r>
              <a:rPr lang="en-US" sz="2000" dirty="0" smtClean="0"/>
              <a:t>9.2 Direction Fields</a:t>
            </a:r>
          </a:p>
          <a:p>
            <a:pPr lvl="1"/>
            <a:r>
              <a:rPr lang="en-US" sz="2000" dirty="0" smtClean="0"/>
              <a:t>9.3 Separable Equations</a:t>
            </a:r>
          </a:p>
          <a:p>
            <a:pPr lvl="1"/>
            <a:r>
              <a:rPr lang="en-US" sz="2000" dirty="0" smtClean="0"/>
              <a:t>9.4 Population Growth</a:t>
            </a:r>
          </a:p>
          <a:p>
            <a:pPr lvl="1"/>
            <a:r>
              <a:rPr lang="en-US" sz="2000" dirty="0" smtClean="0"/>
              <a:t>11. Sequences</a:t>
            </a:r>
          </a:p>
          <a:p>
            <a:pPr lvl="1"/>
            <a:r>
              <a:rPr lang="en-US" sz="2000" dirty="0" err="1" smtClean="0"/>
              <a:t>Webwork</a:t>
            </a:r>
            <a:r>
              <a:rPr lang="en-US" sz="2000" dirty="0" smtClean="0"/>
              <a:t> Set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7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1. Converge or diverge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(a)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000" i="1" smtClean="0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(0.1</m:t>
                                </m:r>
                                <m:r>
                                  <a:rPr lang="en-US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0.1</m:t>
                            </m:r>
                            <m:r>
                              <a:rPr lang="en-US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   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000" i="1" smtClean="0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sz="2000" dirty="0" smtClean="0"/>
                  <a:t>   (c)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000" i="1" smtClean="0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    (d)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Solutions: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(a) Converge to 1   (b) Converge to 0 (c) Converge to 1 (d) Converges to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Backups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11.1 HW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540652"/>
              </p:ext>
            </p:extLst>
          </p:nvPr>
        </p:nvGraphicFramePr>
        <p:xfrm>
          <a:off x="3705225" y="17524413"/>
          <a:ext cx="249555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0" y="17276763"/>
            <a:ext cx="333375" cy="209550"/>
          </a:xfrm>
          <a:prstGeom prst="rect">
            <a:avLst/>
          </a:prstGeom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7"/>
          <a:stretch/>
        </p:blipFill>
        <p:spPr bwMode="auto">
          <a:xfrm>
            <a:off x="338862" y="1295401"/>
            <a:ext cx="1870938" cy="2514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6"/>
          <a:stretch/>
        </p:blipFill>
        <p:spPr bwMode="auto">
          <a:xfrm>
            <a:off x="3331732" y="1295401"/>
            <a:ext cx="1849868" cy="2514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79"/>
          <a:stretch/>
        </p:blipFill>
        <p:spPr bwMode="auto">
          <a:xfrm>
            <a:off x="6096000" y="1279635"/>
            <a:ext cx="2650495" cy="2514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14"/>
          <a:stretch/>
        </p:blipFill>
        <p:spPr bwMode="auto">
          <a:xfrm>
            <a:off x="4495800" y="3866743"/>
            <a:ext cx="2519684" cy="2534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2"/>
          <a:stretch/>
        </p:blipFill>
        <p:spPr bwMode="auto">
          <a:xfrm>
            <a:off x="1866173" y="3886200"/>
            <a:ext cx="1943827" cy="25382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495800" y="4038600"/>
            <a:ext cx="685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 certain part of Pike National Forest, dead pine needles accumulate on the ground at a rate of 8 kg/m^2 per year. They decompose at a rate of 80% per year. If there are 7 kg/m^2, how much will there be after 2 </a:t>
            </a:r>
            <a:r>
              <a:rPr lang="en-US" sz="2400" dirty="0" err="1" smtClean="0"/>
              <a:t>yrs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Hints:</a:t>
            </a:r>
          </a:p>
          <a:p>
            <a:pPr lvl="1"/>
            <a:r>
              <a:rPr lang="en-US" sz="2000" dirty="0" smtClean="0"/>
              <a:t>Rate = input – output</a:t>
            </a:r>
          </a:p>
          <a:p>
            <a:pPr lvl="1"/>
            <a:r>
              <a:rPr lang="en-US" sz="2000" dirty="0" smtClean="0"/>
              <a:t>Each year, do we get rid of all the pin needles that fall on the ground?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N(t) is the amount of needs on the ground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𝑑𝑁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=8−0.8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=10+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/5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=10−</m:t>
                    </m:r>
                  </m:oMath>
                </a14:m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−4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/5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23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2102"/>
              </p:ext>
            </p:extLst>
          </p:nvPr>
        </p:nvGraphicFramePr>
        <p:xfrm>
          <a:off x="1438728" y="15494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Models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for Population Growth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71600" y="2286000"/>
            <a:ext cx="6457046" cy="5225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98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Explain what it means for a </a:t>
            </a:r>
            <a:r>
              <a:rPr lang="en-US" sz="2000" b="1" dirty="0"/>
              <a:t>sequence </a:t>
            </a:r>
            <a:r>
              <a:rPr lang="en-US" sz="2000" dirty="0"/>
              <a:t>to converge or diverge	</a:t>
            </a:r>
          </a:p>
          <a:p>
            <a:r>
              <a:rPr lang="en-US" sz="2000" dirty="0"/>
              <a:t>Explain &amp; compute the limit of a convergent sequence 	</a:t>
            </a:r>
          </a:p>
          <a:p>
            <a:r>
              <a:rPr lang="en-US" sz="2000" dirty="0"/>
              <a:t>List terms of a sequence (including recursive sequences)		</a:t>
            </a:r>
          </a:p>
        </p:txBody>
      </p:sp>
    </p:spTree>
    <p:extLst>
      <p:ext uri="{BB962C8B-B14F-4D97-AF65-F5344CB8AC3E}">
        <p14:creationId xmlns:p14="http://schemas.microsoft.com/office/powerpoint/2010/main" val="25011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r>
              <a:rPr lang="en-US" sz="2400" smtClean="0"/>
              <a:t>Many sequences </a:t>
            </a:r>
            <a:r>
              <a:rPr lang="en-US" sz="2400" dirty="0" smtClean="0"/>
              <a:t>can be defined by giving a formula for the </a:t>
            </a:r>
            <a:r>
              <a:rPr lang="en-US" sz="2400" i="1" dirty="0"/>
              <a:t>n</a:t>
            </a:r>
            <a:r>
              <a:rPr lang="en-US" sz="2400" dirty="0"/>
              <a:t>th </a:t>
            </a:r>
            <a:r>
              <a:rPr lang="en-US" sz="2400"/>
              <a:t>term</a:t>
            </a:r>
            <a:r>
              <a:rPr lang="en-US" sz="240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104442"/>
                  </p:ext>
                </p:extLst>
              </p:nvPr>
            </p:nvGraphicFramePr>
            <p:xfrm>
              <a:off x="1746931" y="2411729"/>
              <a:ext cx="6025469" cy="2846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3600"/>
                    <a:gridCol w="38918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Defining Formula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Writing Out</a:t>
                          </a:r>
                          <a:r>
                            <a:rPr lang="en-US" baseline="0" dirty="0" smtClean="0"/>
                            <a:t> The Terms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⋯,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⋯,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rad>
                                <m:r>
                                  <a:rPr lang="en-US" b="0" i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≥3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0,1,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⋯,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−3</m:t>
                                        </m:r>
                                      </m:e>
                                    </m:rad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6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,0,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⋯,</m:t>
                                    </m:r>
                                    <m:func>
                                      <m:funcPr>
                                        <m:ctrlPr>
                                          <a:rPr lang="en-US" i="1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𝜋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6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box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26838"/>
                  </p:ext>
                </p:extLst>
              </p:nvPr>
            </p:nvGraphicFramePr>
            <p:xfrm>
              <a:off x="1746931" y="2411729"/>
              <a:ext cx="6025469" cy="2846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3600"/>
                    <a:gridCol w="38918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Defining Formula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Writing Out</a:t>
                          </a:r>
                          <a:r>
                            <a:rPr lang="en-US" baseline="0" dirty="0" smtClean="0"/>
                            <a:t> The Terms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14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86" t="-65347" r="-182286" b="-30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5016" t="-65347" b="-301980"/>
                          </a:stretch>
                        </a:blipFill>
                      </a:tcPr>
                    </a:tc>
                  </a:tr>
                  <a:tr h="703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86" t="-145217" r="-182286" b="-1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5016" t="-145217" b="-165217"/>
                          </a:stretch>
                        </a:blipFill>
                      </a:tcPr>
                    </a:tc>
                  </a:tr>
                  <a:tr h="419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86" t="-408696" r="-182286" b="-175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5016" t="-408696" b="-175362"/>
                          </a:stretch>
                        </a:blipFill>
                      </a:tcPr>
                    </a:tc>
                  </a:tr>
                  <a:tr h="7378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86" t="-290083" r="-18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5016" t="-290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86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of a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If a sequence {</a:t>
                </a:r>
                <a:r>
                  <a:rPr lang="en-US" sz="2000" i="1" dirty="0" smtClean="0"/>
                  <a:t>a</a:t>
                </a:r>
                <a:r>
                  <a:rPr lang="en-US" sz="2000" i="1" baseline="-25000" dirty="0" smtClean="0"/>
                  <a:t>n</a:t>
                </a:r>
                <a:r>
                  <a:rPr lang="en-US" sz="2000" dirty="0" smtClean="0"/>
                  <a:t>} has the </a:t>
                </a:r>
                <a:r>
                  <a:rPr lang="en-US" sz="2000" b="1" dirty="0" smtClean="0"/>
                  <a:t>limit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L</a:t>
                </a:r>
                <a:r>
                  <a:rPr lang="en-US" sz="2000" dirty="0" smtClean="0"/>
                  <a:t> then we can write</a:t>
                </a:r>
              </a:p>
              <a:p>
                <a:pPr marL="341313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 marL="684213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exists, we say the sequence </a:t>
                </a:r>
                <a:r>
                  <a:rPr lang="en-US" sz="2000" b="1" dirty="0" smtClean="0"/>
                  <a:t>converges</a:t>
                </a:r>
                <a:r>
                  <a:rPr lang="en-US" sz="2000" dirty="0" smtClean="0"/>
                  <a:t> (or is </a:t>
                </a:r>
                <a:r>
                  <a:rPr lang="en-US" sz="2000" b="1" dirty="0" smtClean="0"/>
                  <a:t>convergent</a:t>
                </a:r>
                <a:r>
                  <a:rPr lang="en-US" sz="2000" dirty="0" smtClean="0"/>
                  <a:t>).</a:t>
                </a:r>
              </a:p>
              <a:p>
                <a:pPr marL="684213"/>
                <a:endParaRPr lang="en-US" sz="2000" dirty="0" smtClean="0"/>
              </a:p>
              <a:p>
                <a:pPr marL="684213"/>
                <a:endParaRPr lang="en-US" sz="2000" dirty="0"/>
              </a:p>
              <a:p>
                <a:pPr marL="684213"/>
                <a:endParaRPr lang="en-US" sz="2000" dirty="0" smtClean="0"/>
              </a:p>
              <a:p>
                <a:pPr marL="684213"/>
                <a:endParaRPr lang="en-US" sz="2000" dirty="0"/>
              </a:p>
              <a:p>
                <a:pPr marL="684213"/>
                <a:r>
                  <a:rPr lang="en-US" sz="2000" dirty="0" smtClean="0"/>
                  <a:t>Otherwise, we say the sequence </a:t>
                </a:r>
                <a:r>
                  <a:rPr lang="en-US" sz="2000" b="1" dirty="0" smtClean="0"/>
                  <a:t>diverges</a:t>
                </a:r>
                <a:r>
                  <a:rPr lang="en-US" sz="2000" dirty="0" smtClean="0"/>
                  <a:t> (or is </a:t>
                </a:r>
                <a:r>
                  <a:rPr lang="en-US" sz="2000" b="1" dirty="0" smtClean="0"/>
                  <a:t>divergent</a:t>
                </a:r>
                <a:r>
                  <a:rPr lang="en-US" sz="2000" dirty="0" smtClean="0"/>
                  <a:t>).</a:t>
                </a:r>
              </a:p>
              <a:p>
                <a:endParaRPr lang="en-US" sz="2000" dirty="0"/>
              </a:p>
              <a:p>
                <a:r>
                  <a:rPr lang="en-US" sz="2000" b="1" u="sng" dirty="0" smtClean="0"/>
                  <a:t>Example</a:t>
                </a:r>
                <a:r>
                  <a:rPr lang="en-US" sz="2000" dirty="0" smtClean="0"/>
                  <a:t>:  The sequence {</a:t>
                </a:r>
                <a:r>
                  <a:rPr lang="en-US" sz="2000" i="1" dirty="0"/>
                  <a:t>a</a:t>
                </a:r>
                <a:r>
                  <a:rPr lang="en-US" sz="2000" i="1" baseline="30000" dirty="0" smtClean="0"/>
                  <a:t>n</a:t>
                </a:r>
                <a:r>
                  <a:rPr lang="en-US" sz="2000" dirty="0" smtClean="0"/>
                  <a:t>} is convergent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sz="2000" dirty="0" smtClean="0"/>
                  <a:t> and divergent for all other values of </a:t>
                </a:r>
                <a:r>
                  <a:rPr lang="en-US" sz="2000" i="1" dirty="0"/>
                  <a:t>a</a:t>
                </a:r>
                <a:r>
                  <a:rPr lang="en-US" sz="2000" dirty="0" smtClean="0"/>
                  <a:t>.</a:t>
                </a: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4" descr="Picture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590800"/>
            <a:ext cx="7702550" cy="15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5486400"/>
                <a:ext cx="4109458" cy="750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0,  −1&lt;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&amp;1,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486400"/>
                <a:ext cx="4109458" cy="7508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8433" y="7156704"/>
            <a:ext cx="8229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875"/>
            <a:ext cx="7372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Finding Limits of Convergent Sequences</a:t>
            </a:r>
            <a:endParaRPr lang="en-US"/>
          </a:p>
        </p:txBody>
      </p:sp>
      <p:pic>
        <p:nvPicPr>
          <p:cNvPr id="4" name="Picture 4" descr="11p693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6"/>
          <a:stretch/>
        </p:blipFill>
        <p:spPr bwMode="auto">
          <a:xfrm>
            <a:off x="980954" y="1285875"/>
            <a:ext cx="7366322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352800"/>
            <a:ext cx="48196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5"/>
          <a:stretch/>
        </p:blipFill>
        <p:spPr bwMode="auto">
          <a:xfrm>
            <a:off x="103088" y="3314700"/>
            <a:ext cx="405222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267200" y="3124200"/>
            <a:ext cx="0" cy="3219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5800725"/>
            <a:ext cx="420624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integers a</a:t>
            </a:r>
            <a:r>
              <a:rPr lang="en-US" baseline="-25000" dirty="0" smtClean="0"/>
              <a:t>n</a:t>
            </a:r>
            <a:r>
              <a:rPr lang="en-US" dirty="0" smtClean="0"/>
              <a:t> follow f(x), then you can use f(x) to find the limit of the sequence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Finding Limits of Convergent Sequences</a:t>
            </a:r>
            <a:endParaRPr lang="en-US"/>
          </a:p>
        </p:txBody>
      </p:sp>
      <p:pic>
        <p:nvPicPr>
          <p:cNvPr id="8" name="Picture 4" descr="11p694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34"/>
          <a:stretch/>
        </p:blipFill>
        <p:spPr bwMode="auto">
          <a:xfrm>
            <a:off x="696892" y="1295400"/>
            <a:ext cx="3962400" cy="317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 descr="11p696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2" r="39155"/>
          <a:stretch/>
        </p:blipFill>
        <p:spPr bwMode="auto">
          <a:xfrm>
            <a:off x="5695709" y="1295400"/>
            <a:ext cx="3067291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43400"/>
            <a:ext cx="495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58" y="3957376"/>
            <a:ext cx="36957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5105400" y="1295400"/>
            <a:ext cx="0" cy="487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20671" y="1676400"/>
                <a:ext cx="121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71" y="1676400"/>
                <a:ext cx="12157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4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286000"/>
              </a:xfrm>
            </p:spPr>
            <p:txBody>
              <a:bodyPr/>
              <a:lstStyle/>
              <a:p>
                <a:r>
                  <a:rPr lang="en-US" sz="2000" dirty="0" smtClean="0"/>
                  <a:t>List the first five terms of the sequence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600" dirty="0" smtClean="0"/>
                  <a:t>		(b)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2</m:t>
                    </m:r>
                    <m:r>
                      <a:rPr lang="en-US" sz="1600" i="1">
                        <a:latin typeface="Cambria Math"/>
                      </a:rPr>
                      <m:t>,    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2000" dirty="0"/>
                  <a:t>Determine whether the sequence converges or diverges.  If the sequence converges, find the limit</a:t>
                </a:r>
                <a:r>
                  <a:rPr lang="en-US" sz="2000" dirty="0" smtClean="0"/>
                  <a:t>.</a:t>
                </a:r>
              </a:p>
              <a:p>
                <a:pPr marL="800100" lvl="1" indent="-3429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+2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		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 smtClean="0"/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lvl="1"/>
                <a:endParaRPr lang="en-US" sz="16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286000"/>
              </a:xfrm>
              <a:blipFill rotWithShape="1">
                <a:blip r:embed="rId3"/>
                <a:stretch>
                  <a:fillRect l="-59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r="31824"/>
          <a:stretch/>
        </p:blipFill>
        <p:spPr bwMode="auto">
          <a:xfrm>
            <a:off x="76200" y="3581400"/>
            <a:ext cx="2145059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5"/>
          <a:stretch/>
        </p:blipFill>
        <p:spPr bwMode="auto">
          <a:xfrm>
            <a:off x="2286000" y="3581400"/>
            <a:ext cx="2168284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6"/>
          <a:stretch/>
        </p:blipFill>
        <p:spPr bwMode="auto">
          <a:xfrm>
            <a:off x="4648200" y="3581400"/>
            <a:ext cx="2033609" cy="26908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8"/>
          <a:stretch/>
        </p:blipFill>
        <p:spPr bwMode="auto">
          <a:xfrm>
            <a:off x="6781800" y="3581400"/>
            <a:ext cx="2141828" cy="26908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sp>
        <p:nvSpPr>
          <p:cNvPr id="2" name="Rectangle 1"/>
          <p:cNvSpPr/>
          <p:nvPr/>
        </p:nvSpPr>
        <p:spPr>
          <a:xfrm>
            <a:off x="76200" y="3733800"/>
            <a:ext cx="762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3733800"/>
            <a:ext cx="644284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4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WNAA5TKYMJS6-322-50</_dlc_DocId>
    <_dlc_DocIdUrl xmlns="e1f6cb1f-7c95-4a72-8369-b6b5464bd620">
      <Url>https://eis.usafa.edu/academics/math/DFMS_Course_Sites/Fall_2014_Courses/Math_152/_layouts/DocIdRedir.aspx?ID=WNAA5TKYMJS6-322-50</Url>
      <Description>WNAA5TKYMJS6-322-50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4F2DE83-A5D6-4633-BA77-B16B606EF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B0C8C55F-A3AC-4F28-A29B-38D5C2E8E57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41531</TotalTime>
  <Words>404</Words>
  <Application>Microsoft Macintosh PowerPoint</Application>
  <PresentationFormat>On-screen Show (4:3)</PresentationFormat>
  <Paragraphs>107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Century Schoolbook</vt:lpstr>
      <vt:lpstr>Verdana</vt:lpstr>
      <vt:lpstr>Arial</vt:lpstr>
      <vt:lpstr>Office Theme</vt:lpstr>
      <vt:lpstr>Review</vt:lpstr>
      <vt:lpstr>Growth Review</vt:lpstr>
      <vt:lpstr>Solution</vt:lpstr>
      <vt:lpstr>Math 152 – Lesson 23 </vt:lpstr>
      <vt:lpstr>Defining a Sequence</vt:lpstr>
      <vt:lpstr>Limit of a Sequence</vt:lpstr>
      <vt:lpstr>Finding Limits of Convergent Sequences</vt:lpstr>
      <vt:lpstr>Finding Limits of Convergent Sequences</vt:lpstr>
      <vt:lpstr>Board Work</vt:lpstr>
      <vt:lpstr>Desk Work</vt:lpstr>
      <vt:lpstr>PowerPoint Presentation</vt:lpstr>
      <vt:lpstr>11.1 HW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316</cp:revision>
  <dcterms:created xsi:type="dcterms:W3CDTF">2012-07-23T15:58:59Z</dcterms:created>
  <dcterms:modified xsi:type="dcterms:W3CDTF">2015-03-15T15:30:11Z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a1f61e65-1a76-4b2d-9de6-14849f527e08</vt:lpwstr>
  </property>
</Properties>
</file>