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png" ContentType="image/png"/>
  <Default Extension="wmf" ContentType="image/x-w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38"/>
  </p:notesMasterIdLst>
  <p:sldIdLst>
    <p:sldId id="369" r:id="rId6"/>
    <p:sldId id="346" r:id="rId7"/>
    <p:sldId id="371" r:id="rId8"/>
    <p:sldId id="372" r:id="rId9"/>
    <p:sldId id="373" r:id="rId10"/>
    <p:sldId id="352" r:id="rId11"/>
    <p:sldId id="374" r:id="rId12"/>
    <p:sldId id="375" r:id="rId13"/>
    <p:sldId id="376" r:id="rId14"/>
    <p:sldId id="377" r:id="rId15"/>
    <p:sldId id="378" r:id="rId16"/>
    <p:sldId id="383" r:id="rId17"/>
    <p:sldId id="379" r:id="rId18"/>
    <p:sldId id="380" r:id="rId19"/>
    <p:sldId id="381" r:id="rId20"/>
    <p:sldId id="382" r:id="rId21"/>
    <p:sldId id="347" r:id="rId22"/>
    <p:sldId id="348" r:id="rId23"/>
    <p:sldId id="370" r:id="rId24"/>
    <p:sldId id="365" r:id="rId25"/>
    <p:sldId id="345" r:id="rId26"/>
    <p:sldId id="363" r:id="rId27"/>
    <p:sldId id="367" r:id="rId28"/>
    <p:sldId id="368" r:id="rId29"/>
    <p:sldId id="355" r:id="rId30"/>
    <p:sldId id="356" r:id="rId31"/>
    <p:sldId id="357" r:id="rId32"/>
    <p:sldId id="358" r:id="rId33"/>
    <p:sldId id="361" r:id="rId34"/>
    <p:sldId id="360" r:id="rId35"/>
    <p:sldId id="351" r:id="rId36"/>
    <p:sldId id="359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15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1" autoAdjust="0"/>
    <p:restoredTop sz="95631" autoAdjust="0"/>
  </p:normalViewPr>
  <p:slideViewPr>
    <p:cSldViewPr>
      <p:cViewPr varScale="1">
        <p:scale>
          <a:sx n="78" d="100"/>
          <a:sy n="78" d="100"/>
        </p:scale>
        <p:origin x="168" y="6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37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C170C-7554-497D-86C4-5E6B22619EE5}" type="datetimeFigureOut">
              <a:rPr lang="en-US" smtClean="0"/>
              <a:t>3/24/15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77995-C337-4412-BD0B-CA3F77B9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DB30F-C7B8-44CD-B859-5B727D581C7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272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Must be continuous, positive and decreasing! (Ultimately)</a:t>
            </a:r>
          </a:p>
          <a:p>
            <a:endParaRPr lang="en-US" dirty="0" smtClean="0"/>
          </a:p>
          <a:p>
            <a:r>
              <a:rPr lang="en-US" dirty="0" smtClean="0"/>
              <a:t>Limit</a:t>
            </a:r>
            <a:r>
              <a:rPr lang="en-US" baseline="0" dirty="0" smtClean="0"/>
              <a:t> tells IF it converges, not what it converges to!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Doesn’t matter where you start (if there is a discontinuity, a = (1/(n-100)), then start AFTER the discontinuity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p&gt;1, proving that it CONVERGES, therefore you want an upper bound.</a:t>
            </a:r>
          </a:p>
          <a:p>
            <a:r>
              <a:rPr lang="en-US" baseline="0" dirty="0" smtClean="0"/>
              <a:t>	the RHS of a (+)concavity, decreasing function gives an UNDER estimate, making the integral an UPPER bound</a:t>
            </a:r>
          </a:p>
          <a:p>
            <a:r>
              <a:rPr lang="en-US" baseline="0" dirty="0" smtClean="0"/>
              <a:t>	if the UPPER bound converges, then the series must converge</a:t>
            </a:r>
          </a:p>
          <a:p>
            <a:r>
              <a:rPr lang="en-US" baseline="0" dirty="0" smtClean="0"/>
              <a:t>		we don’t know what it converges “to”…just that it converges. (note, the limit of the integral is 1, as is the first term of the series.)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p&lt;1, proving that it DIVERGES, the LHS gives an OVER estimate for (+) decreasing, making the integral a LOWER bound</a:t>
            </a:r>
          </a:p>
          <a:p>
            <a:r>
              <a:rPr lang="en-US" baseline="0" dirty="0" smtClean="0"/>
              <a:t>	the integral diverges and the series is greater than the integral, therefore the series DIVERGES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16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Does answer match p-series or common</a:t>
            </a:r>
            <a:r>
              <a:rPr lang="en-US" baseline="0" dirty="0" smtClean="0"/>
              <a:t> sense?</a:t>
            </a:r>
          </a:p>
          <a:p>
            <a:endParaRPr lang="en-US" baseline="0" dirty="0" smtClean="0"/>
          </a:p>
          <a:p>
            <a:r>
              <a:rPr lang="en-US" baseline="0" dirty="0" smtClean="0"/>
              <a:t>1/(2n-1)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65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aseline="0" dirty="0" smtClean="0"/>
                  <a:t>“+…” is infinite</a:t>
                </a:r>
              </a:p>
              <a:p>
                <a:endParaRPr lang="en-US" baseline="0" dirty="0" smtClean="0"/>
              </a:p>
              <a:p>
                <a:pPr marL="228587" indent="-228587">
                  <a:buAutoNum type="arabicParenR"/>
                </a:pPr>
                <a:r>
                  <a:rPr lang="en-US" baseline="0" dirty="0" smtClean="0"/>
                  <a:t>1.0/0.5 = 2, 1.5/1.0=1.5, therefore NOT geometric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baseline="0" dirty="0" smtClean="0"/>
                  <a:t> = (0.5)n, the limit as n approaches infinity DNE</a:t>
                </a:r>
              </a:p>
              <a:p>
                <a:pPr marL="228587" indent="-228587">
                  <a:buAutoNum type="arabicParenR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because the</a:t>
                </a:r>
                <a:r>
                  <a:rPr lang="en-US" baseline="0" dirty="0" smtClean="0"/>
                  <a:t> summation is from 0 to INF (not 1 to INF) for the </a:t>
                </a:r>
                <a:r>
                  <a:rPr lang="en-US" b="1" dirty="0"/>
                  <a:t>convergence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b="1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1400" b="1" i="1">
                            <a:latin typeface="Cambria Math"/>
                          </a:rPr>
                          <m:t>𝒂</m:t>
                        </m:r>
                      </m:num>
                      <m:den>
                        <m:r>
                          <a:rPr lang="en-US" sz="1400" b="1" i="1">
                            <a:latin typeface="Cambria Math"/>
                          </a:rPr>
                          <m:t>𝟏</m:t>
                        </m:r>
                        <m:r>
                          <a:rPr lang="en-US" sz="1400" b="1" i="1">
                            <a:latin typeface="Cambria Math"/>
                          </a:rPr>
                          <m:t>−</m:t>
                        </m:r>
                        <m:r>
                          <a:rPr lang="en-US" sz="1400" b="1" i="1">
                            <a:latin typeface="Cambria Math"/>
                          </a:rPr>
                          <m:t>𝒓</m:t>
                        </m:r>
                      </m:den>
                    </m:f>
                  </m:oMath>
                </a14:m>
                <a:r>
                  <a:rPr lang="en-US" dirty="0" smtClean="0"/>
                  <a:t> to work</a:t>
                </a:r>
              </a:p>
              <a:p>
                <a:pPr marL="228587" indent="-228587">
                  <a:buAutoNum type="arabicParenR"/>
                </a:pPr>
                <a:r>
                  <a:rPr lang="en-US" dirty="0" smtClean="0"/>
                  <a:t>a</a:t>
                </a:r>
                <a:r>
                  <a:rPr lang="en-US" baseline="0" dirty="0" smtClean="0"/>
                  <a:t> = 2, r = -4.   abs(r) = abs(-4) = 4 which is &gt;1, therefore NOT convergent</a:t>
                </a:r>
              </a:p>
              <a:p>
                <a:pPr marL="228587" indent="-228587">
                  <a:buAutoNum type="arabicParenR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𝑡h𝑒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𝑓𝑖𝑟𝑠𝑡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𝑡𝑒𝑟𝑚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𝑟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but</m:t>
                    </m:r>
                    <m:r>
                      <a:rPr lang="en-US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the</m:t>
                    </m:r>
                    <m:r>
                      <a:rPr lang="en-US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series</m:t>
                    </m:r>
                    <m:r>
                      <a:rPr lang="en-US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is</m:t>
                    </m:r>
                    <m:r>
                      <a:rPr lang="en-US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finite</m:t>
                    </m:r>
                    <m:r>
                      <a:rPr lang="en-US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with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first</m:t>
                    </m:r>
                    <m:r>
                      <a:rPr lang="en-US" b="0" i="0" smtClean="0">
                        <a:latin typeface="Cambria Math"/>
                      </a:rPr>
                      <m:t> 8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terms</m:t>
                    </m:r>
                    <m:r>
                      <a:rPr lang="en-US" b="0" i="0" smtClean="0">
                        <a:latin typeface="Cambria Math"/>
                      </a:rPr>
                      <m:t>, </m:t>
                    </m:r>
                  </m:oMath>
                </a14:m>
                <a:r>
                  <a:rPr lang="en-US" dirty="0" smtClean="0"/>
                  <a:t>so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1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  <m:r>
                          <a:rPr lang="en-US" b="1" i="1">
                            <a:latin typeface="Cambria Math"/>
                          </a:rPr>
                          <m:t>(</m:t>
                        </m:r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b="1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/>
                              </a:rPr>
                              <m:t>𝒓</m:t>
                            </m:r>
                          </m:e>
                          <m:sup>
                            <m:r>
                              <a:rPr lang="en-US" b="1" i="1">
                                <a:latin typeface="Cambria Math"/>
                              </a:rPr>
                              <m:t>𝒏</m:t>
                            </m:r>
                          </m:sup>
                        </m:sSup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b="1" i="1">
                            <a:latin typeface="Cambria Math"/>
                          </a:rPr>
                          <m:t>(</m:t>
                        </m:r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latin typeface="Cambria Math"/>
                          </a:rPr>
                          <m:t>𝒓</m:t>
                        </m:r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b="1" dirty="0"/>
              </a:p>
              <a:p>
                <a:pPr marL="228587" indent="-228587"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= 1/n. Although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itself</a:t>
                </a:r>
                <a:r>
                  <a:rPr lang="en-US" baseline="0" dirty="0" smtClean="0"/>
                  <a:t> converges to 0, the “series” diverges (p708, example 8)</a:t>
                </a:r>
              </a:p>
              <a:p>
                <a:pPr marL="228587" indent="-228587">
                  <a:buAutoNum type="arabicParenR"/>
                </a:pPr>
                <a:r>
                  <a:rPr lang="en-US" baseline="0" dirty="0" smtClean="0"/>
                  <a:t>  </a:t>
                </a:r>
              </a:p>
              <a:p>
                <a:pPr marL="228587" indent="-228587">
                  <a:buAutoNum type="arabicParenR"/>
                </a:pPr>
                <a:r>
                  <a:rPr lang="en-US" baseline="0" dirty="0" smtClean="0"/>
                  <a:t>25 terms (0 to 24)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aseline="0" dirty="0" smtClean="0"/>
                  <a:t>“+…” is infinite</a:t>
                </a:r>
              </a:p>
              <a:p>
                <a:endParaRPr lang="en-US" baseline="0" dirty="0" smtClean="0"/>
              </a:p>
              <a:p>
                <a:pPr marL="228587" indent="-228587">
                  <a:buAutoNum type="arabicParenR"/>
                </a:pPr>
                <a:r>
                  <a:rPr lang="en-US" baseline="0" dirty="0" smtClean="0"/>
                  <a:t>1.0/0.5 = 2, 1.5/1.0=1.5, therefore NOT geometric    </a:t>
                </a:r>
                <a:r>
                  <a:rPr lang="en-US" i="0">
                    <a:latin typeface="Cambria Math"/>
                  </a:rPr>
                  <a:t>𝑎_𝑛</a:t>
                </a:r>
                <a:r>
                  <a:rPr lang="en-US" baseline="0" dirty="0" smtClean="0"/>
                  <a:t> = (0.5)n, the limit as n approaches infinity DNE</a:t>
                </a:r>
              </a:p>
              <a:p>
                <a:pPr marL="228587" indent="-228587">
                  <a:buAutoNum type="arabicParenR"/>
                </a:pPr>
                <a:r>
                  <a:rPr lang="en-US" i="0">
                    <a:latin typeface="Cambria Math"/>
                  </a:rPr>
                  <a:t>𝑎=</a:t>
                </a:r>
                <a:r>
                  <a:rPr lang="en-US" i="0">
                    <a:latin typeface="Cambria Math"/>
                  </a:rPr>
                  <a:t>(3/4)^</a:t>
                </a:r>
                <a:r>
                  <a:rPr lang="en-US" i="0">
                    <a:latin typeface="Cambria Math"/>
                  </a:rPr>
                  <a:t>2</a:t>
                </a:r>
                <a:r>
                  <a:rPr lang="en-US" dirty="0" smtClean="0"/>
                  <a:t> because the</a:t>
                </a:r>
                <a:r>
                  <a:rPr lang="en-US" baseline="0" dirty="0" smtClean="0"/>
                  <a:t> summation is from 0 to INF (not 1 to INF) for the </a:t>
                </a:r>
                <a:r>
                  <a:rPr lang="en-US" b="1" dirty="0"/>
                  <a:t>convergence to </a:t>
                </a:r>
                <a:r>
                  <a:rPr lang="en-US" sz="1400" b="1" i="0">
                    <a:latin typeface="Cambria Math"/>
                  </a:rPr>
                  <a:t>𝒂/(𝟏−𝒓)</a:t>
                </a:r>
                <a:r>
                  <a:rPr lang="en-US" dirty="0" smtClean="0"/>
                  <a:t> to work</a:t>
                </a:r>
              </a:p>
              <a:p>
                <a:pPr marL="228587" indent="-228587">
                  <a:buAutoNum type="arabicParenR"/>
                </a:pPr>
                <a:r>
                  <a:rPr lang="en-US" dirty="0" smtClean="0"/>
                  <a:t>a</a:t>
                </a:r>
                <a:r>
                  <a:rPr lang="en-US" baseline="0" dirty="0" smtClean="0"/>
                  <a:t> = 2, r = -4.   abs(r) = abs(-4) = 4 which is &gt;1, therefore NOT convergent</a:t>
                </a:r>
              </a:p>
              <a:p>
                <a:pPr marL="228587" indent="-228587">
                  <a:buAutoNum type="arabicParenR"/>
                </a:pPr>
                <a:r>
                  <a:rPr lang="en-US" i="0">
                    <a:latin typeface="Cambria Math"/>
                  </a:rPr>
                  <a:t>𝑡ℎ𝑒 𝑓𝑖𝑟𝑠𝑡 𝑡𝑒𝑟𝑚, 𝑎=</a:t>
                </a:r>
                <a:r>
                  <a:rPr lang="en-US" i="0">
                    <a:latin typeface="Cambria Math"/>
                  </a:rPr>
                  <a:t>(3/4)^</a:t>
                </a:r>
                <a:r>
                  <a:rPr lang="en-US" i="0">
                    <a:latin typeface="Cambria Math"/>
                  </a:rPr>
                  <a:t>2</a:t>
                </a:r>
                <a:r>
                  <a:rPr lang="en-US" dirty="0" smtClean="0"/>
                  <a:t> </a:t>
                </a:r>
                <a:r>
                  <a:rPr lang="en-US" dirty="0" smtClean="0"/>
                  <a:t>, and </a:t>
                </a:r>
                <a:r>
                  <a:rPr lang="en-US" i="0">
                    <a:latin typeface="Cambria Math"/>
                  </a:rPr>
                  <a:t>𝑟=</a:t>
                </a:r>
                <a:r>
                  <a:rPr lang="en-US" i="0">
                    <a:latin typeface="Cambria Math"/>
                  </a:rPr>
                  <a:t>(3/4)</a:t>
                </a:r>
                <a:r>
                  <a:rPr lang="en-US" i="0">
                    <a:latin typeface="Cambria Math"/>
                  </a:rPr>
                  <a:t>, but the series is finite </a:t>
                </a:r>
                <a:r>
                  <a:rPr lang="en-US" b="0" i="0" smtClean="0">
                    <a:latin typeface="Cambria Math"/>
                  </a:rPr>
                  <a:t>with first 8 terms, </a:t>
                </a:r>
                <a:r>
                  <a:rPr lang="en-US" dirty="0" smtClean="0"/>
                  <a:t>so use </a:t>
                </a:r>
                <a:r>
                  <a:rPr lang="en-US" b="1" i="0">
                    <a:latin typeface="Cambria Math"/>
                  </a:rPr>
                  <a:t>𝑺_𝒏=(</a:t>
                </a:r>
                <a:r>
                  <a:rPr lang="en-US" b="1" i="0">
                    <a:latin typeface="Cambria Math"/>
                  </a:rPr>
                  <a:t>𝒂(𝟏−𝒓^</a:t>
                </a:r>
                <a:r>
                  <a:rPr lang="en-US" b="1" i="0">
                    <a:latin typeface="Cambria Math"/>
                  </a:rPr>
                  <a:t>𝒏</a:t>
                </a:r>
                <a:r>
                  <a:rPr lang="en-US" b="1" i="0">
                    <a:latin typeface="Cambria Math"/>
                  </a:rPr>
                  <a:t>))/(</a:t>
                </a:r>
                <a:r>
                  <a:rPr lang="en-US" b="1" i="0">
                    <a:latin typeface="Cambria Math"/>
                  </a:rPr>
                  <a:t>(𝟏−𝒓))</a:t>
                </a:r>
                <a:endParaRPr lang="en-US" b="1" dirty="0"/>
              </a:p>
              <a:p>
                <a:pPr marL="228587" indent="-228587">
                  <a:buAutoNum type="arabicParenR"/>
                </a:pPr>
                <a:r>
                  <a:rPr lang="en-US" i="0">
                    <a:latin typeface="Cambria Math"/>
                  </a:rPr>
                  <a:t>𝑎_𝑛</a:t>
                </a:r>
                <a:r>
                  <a:rPr lang="en-US" dirty="0" smtClean="0"/>
                  <a:t> = 1/n. Although </a:t>
                </a:r>
                <a:r>
                  <a:rPr lang="en-US" i="0">
                    <a:latin typeface="Cambria Math"/>
                  </a:rPr>
                  <a:t>𝑎_𝑛</a:t>
                </a:r>
                <a:r>
                  <a:rPr lang="en-US" dirty="0" smtClean="0"/>
                  <a:t> itself</a:t>
                </a:r>
                <a:r>
                  <a:rPr lang="en-US" baseline="0" dirty="0" smtClean="0"/>
                  <a:t> converges to 0, the “series” diverges (p708, example 8)</a:t>
                </a:r>
              </a:p>
              <a:p>
                <a:pPr marL="228587" indent="-228587">
                  <a:buAutoNum type="arabicParenR"/>
                </a:pPr>
                <a:r>
                  <a:rPr lang="en-US" baseline="0" dirty="0" smtClean="0"/>
                  <a:t>  </a:t>
                </a:r>
              </a:p>
              <a:p>
                <a:pPr marL="228587" indent="-228587">
                  <a:buAutoNum type="arabicParenR"/>
                </a:pPr>
                <a:r>
                  <a:rPr lang="en-US" baseline="0" dirty="0" smtClean="0"/>
                  <a:t>25 terms (0 to 24)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98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http://en.wikipedia.org/wiki/Harmonic_series_(mathematics)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78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P-series diverges</a:t>
            </a:r>
            <a:r>
              <a:rPr lang="en-US" baseline="0" dirty="0" smtClean="0"/>
              <a:t> for p&lt;1…if p=1 (1 + ½ + 1/3 + ¼ +…) also diverges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Some future tests will compare </a:t>
            </a:r>
            <a:r>
              <a:rPr lang="en-US" baseline="0" dirty="0" err="1" smtClean="0"/>
              <a:t>agains</a:t>
            </a:r>
            <a:r>
              <a:rPr lang="en-US" baseline="0" dirty="0" smtClean="0"/>
              <a:t> g &amp; p-series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13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11.7, p739</a:t>
            </a:r>
          </a:p>
          <a:p>
            <a:r>
              <a:rPr lang="en-US" dirty="0" smtClean="0"/>
              <a:t>Comparison</a:t>
            </a:r>
            <a:r>
              <a:rPr lang="en-US" baseline="0" dirty="0" smtClean="0"/>
              <a:t> test: if the term is a rational function or an algebraic function of n (involving roots of polynomials), then the series should be compared with a p-series, keeping only the highest powers of n in the numerator &amp; denominator</a:t>
            </a:r>
          </a:p>
          <a:p>
            <a:endParaRPr lang="en-US" baseline="0" dirty="0" smtClean="0"/>
          </a:p>
          <a:p>
            <a:r>
              <a:rPr lang="en-US" baseline="0" dirty="0" smtClean="0"/>
              <a:t>Ratio &amp; Root test: inconclusive if L = 1, or DNE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13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(-10/3)</a:t>
            </a:r>
            <a:r>
              <a:rPr lang="en-US" dirty="0" err="1" smtClean="0"/>
              <a:t>lim</a:t>
            </a:r>
            <a:r>
              <a:rPr lang="en-US" dirty="0" smtClean="0"/>
              <a:t>(x^(-3/10)) evaluated from 1 to t</a:t>
            </a:r>
          </a:p>
          <a:p>
            <a:endParaRPr lang="en-US" dirty="0" smtClean="0"/>
          </a:p>
          <a:p>
            <a:r>
              <a:rPr lang="en-US" dirty="0" smtClean="0"/>
              <a:t>(-10/3)</a:t>
            </a:r>
            <a:r>
              <a:rPr lang="en-US" dirty="0" err="1" smtClean="0"/>
              <a:t>lim</a:t>
            </a:r>
            <a:r>
              <a:rPr lang="en-US" dirty="0" smtClean="0"/>
              <a:t>[1/t^(3/10) – 1/1] = (-10/3)[</a:t>
            </a:r>
            <a:r>
              <a:rPr lang="en-US" baseline="0" dirty="0" smtClean="0"/>
              <a:t> 0 – 1 ] = 10/3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24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Pg</a:t>
            </a:r>
            <a:r>
              <a:rPr lang="en-US" dirty="0" smtClean="0"/>
              <a:t> 708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43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1295401"/>
            <a:ext cx="4724400" cy="23050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3886200"/>
            <a:ext cx="472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0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7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4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913" y="195263"/>
            <a:ext cx="705485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8938" y="1519238"/>
            <a:ext cx="4116387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519238"/>
            <a:ext cx="4116388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50113" y="6524625"/>
            <a:ext cx="145097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6BCED-E8C4-4053-8DF1-B8EF549A0A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/58</a:t>
            </a:r>
          </a:p>
        </p:txBody>
      </p:sp>
    </p:spTree>
    <p:extLst>
      <p:ext uri="{BB962C8B-B14F-4D97-AF65-F5344CB8AC3E}">
        <p14:creationId xmlns:p14="http://schemas.microsoft.com/office/powerpoint/2010/main" val="229519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5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911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7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4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75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1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97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298575"/>
            <a:ext cx="834707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51C77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rgbClr val="151C77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 smtClean="0">
                <a:solidFill>
                  <a:schemeClr val="tx1"/>
                </a:solidFill>
                <a:latin typeface="Century Schoolbook" pitchFamily="18" charset="0"/>
              </a:rPr>
              <a:t>l</a:t>
            </a:r>
            <a:r>
              <a:rPr lang="en-US" sz="1600" b="1" i="1" dirty="0" smtClean="0">
                <a:solidFill>
                  <a:schemeClr val="tx1"/>
                </a:solidFill>
                <a:latin typeface="Century Schoolbook" pitchFamily="18" charset="0"/>
              </a:rPr>
              <a:t> e </a:t>
            </a: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n c e</a:t>
            </a: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46"/>
          <p:cNvSpPr>
            <a:spLocks noChangeShapeType="1"/>
          </p:cNvSpPr>
          <p:nvPr/>
        </p:nvSpPr>
        <p:spPr bwMode="auto">
          <a:xfrm>
            <a:off x="388938" y="11858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1" y="33337"/>
            <a:ext cx="1190175" cy="110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8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4" Type="http://schemas.openxmlformats.org/officeDocument/2006/relationships/image" Target="../media/image36.png"/><Relationship Id="rId5" Type="http://schemas.openxmlformats.org/officeDocument/2006/relationships/image" Target="../media/image37.jpeg"/><Relationship Id="rId6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4" Type="http://schemas.openxmlformats.org/officeDocument/2006/relationships/image" Target="../media/image42.wmf"/><Relationship Id="rId5" Type="http://schemas.openxmlformats.org/officeDocument/2006/relationships/image" Target="../media/image43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4" Type="http://schemas.openxmlformats.org/officeDocument/2006/relationships/image" Target="../media/image46.wmf"/><Relationship Id="rId5" Type="http://schemas.openxmlformats.org/officeDocument/2006/relationships/image" Target="../media/image47.wmf"/><Relationship Id="rId6" Type="http://schemas.openxmlformats.org/officeDocument/2006/relationships/image" Target="../media/image48.png"/><Relationship Id="rId7" Type="http://schemas.openxmlformats.org/officeDocument/2006/relationships/image" Target="../media/image49.wmf"/><Relationship Id="rId8" Type="http://schemas.openxmlformats.org/officeDocument/2006/relationships/image" Target="../media/image50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4" Type="http://schemas.openxmlformats.org/officeDocument/2006/relationships/image" Target="../media/image53.wmf"/><Relationship Id="rId5" Type="http://schemas.openxmlformats.org/officeDocument/2006/relationships/image" Target="../media/image54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4" Type="http://schemas.openxmlformats.org/officeDocument/2006/relationships/image" Target="../media/image50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0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4" Type="http://schemas.openxmlformats.org/officeDocument/2006/relationships/image" Target="../media/image320.png"/><Relationship Id="rId15" Type="http://schemas.openxmlformats.org/officeDocument/2006/relationships/image" Target="../media/image330.png"/><Relationship Id="rId16" Type="http://schemas.openxmlformats.org/officeDocument/2006/relationships/image" Target="../media/image340.png"/><Relationship Id="rId17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Relationship Id="rId4" Type="http://schemas.openxmlformats.org/officeDocument/2006/relationships/image" Target="../media/image211.png"/><Relationship Id="rId5" Type="http://schemas.openxmlformats.org/officeDocument/2006/relationships/image" Target="../media/image220.png"/><Relationship Id="rId6" Type="http://schemas.openxmlformats.org/officeDocument/2006/relationships/image" Target="../media/image60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.png"/><Relationship Id="rId1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4" Type="http://schemas.openxmlformats.org/officeDocument/2006/relationships/image" Target="../media/image180.png"/><Relationship Id="rId5" Type="http://schemas.openxmlformats.org/officeDocument/2006/relationships/image" Target="../media/image190.png"/><Relationship Id="rId6" Type="http://schemas.openxmlformats.org/officeDocument/2006/relationships/image" Target="../media/image20.png"/><Relationship Id="rId7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0.png"/><Relationship Id="rId15" Type="http://schemas.openxmlformats.org/officeDocument/2006/relationships/image" Target="../media/image140.png"/><Relationship Id="rId16" Type="http://schemas.openxmlformats.org/officeDocument/2006/relationships/image" Target="../media/image15.png"/><Relationship Id="rId17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0.png"/><Relationship Id="rId4" Type="http://schemas.openxmlformats.org/officeDocument/2006/relationships/image" Target="../media/image360.png"/><Relationship Id="rId5" Type="http://schemas.openxmlformats.org/officeDocument/2006/relationships/image" Target="../media/image42.png"/><Relationship Id="rId6" Type="http://schemas.openxmlformats.org/officeDocument/2006/relationships/image" Target="../media/image50.png"/><Relationship Id="rId7" Type="http://schemas.openxmlformats.org/officeDocument/2006/relationships/image" Target="../media/image60.png"/><Relationship Id="rId8" Type="http://schemas.openxmlformats.org/officeDocument/2006/relationships/image" Target="../media/image70.png"/><Relationship Id="rId9" Type="http://schemas.openxmlformats.org/officeDocument/2006/relationships/image" Target="../media/image80.png"/><Relationship Id="rId10" Type="http://schemas.openxmlformats.org/officeDocument/2006/relationships/image" Target="../media/image9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emf"/><Relationship Id="rId3" Type="http://schemas.openxmlformats.org/officeDocument/2006/relationships/image" Target="../media/image61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emf"/><Relationship Id="rId3" Type="http://schemas.openxmlformats.org/officeDocument/2006/relationships/image" Target="../media/image63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4" Type="http://schemas.openxmlformats.org/officeDocument/2006/relationships/image" Target="../media/image6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.png"/><Relationship Id="rId3" Type="http://schemas.openxmlformats.org/officeDocument/2006/relationships/image" Target="../media/image72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4" Type="http://schemas.openxmlformats.org/officeDocument/2006/relationships/image" Target="../media/image7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5.png"/><Relationship Id="rId3" Type="http://schemas.openxmlformats.org/officeDocument/2006/relationships/image" Target="../media/image7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wmf"/><Relationship Id="rId5" Type="http://schemas.openxmlformats.org/officeDocument/2006/relationships/image" Target="../media/image8.png"/><Relationship Id="rId6" Type="http://schemas.openxmlformats.org/officeDocument/2006/relationships/image" Target="../media/image9.wmf"/><Relationship Id="rId7" Type="http://schemas.openxmlformats.org/officeDocument/2006/relationships/image" Target="../media/image10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4" Type="http://schemas.openxmlformats.org/officeDocument/2006/relationships/image" Target="../media/image13.emf"/><Relationship Id="rId5" Type="http://schemas.openxmlformats.org/officeDocument/2006/relationships/image" Target="../media/image14.emf"/><Relationship Id="rId6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wmf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09774" y="91543"/>
            <a:ext cx="6781800" cy="1143000"/>
          </a:xfrm>
          <a:noFill/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3399"/>
                </a:solidFill>
                <a:latin typeface="Verdana" pitchFamily="34" charset="0"/>
              </a:rPr>
              <a:t>Math 152</a:t>
            </a:r>
            <a:endParaRPr lang="en-US" dirty="0" smtClean="0">
              <a:solidFill>
                <a:srgbClr val="003399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915380"/>
              </p:ext>
            </p:extLst>
          </p:nvPr>
        </p:nvGraphicFramePr>
        <p:xfrm>
          <a:off x="1438728" y="1549400"/>
          <a:ext cx="6324600" cy="1958340"/>
        </p:xfrm>
        <a:graphic>
          <a:graphicData uri="http://schemas.openxmlformats.org/drawingml/2006/table">
            <a:tbl>
              <a:tblPr firstRow="1" bandRow="1"/>
              <a:tblGrid>
                <a:gridCol w="1143000"/>
                <a:gridCol w="3581400"/>
                <a:gridCol w="1600200"/>
              </a:tblGrid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Lesson</a:t>
                      </a:r>
                      <a:endParaRPr lang="en-US" sz="20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smtClean="0"/>
                        <a:t>Topic</a:t>
                      </a:r>
                      <a:endParaRPr lang="en-US" sz="20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smtClean="0"/>
                        <a:t>Reading</a:t>
                      </a:r>
                      <a:endParaRPr lang="en-US" sz="20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en-US" sz="2000" b="1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Series</a:t>
                      </a:r>
                      <a:endParaRPr lang="en-US" sz="2000" b="1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11.2</a:t>
                      </a:r>
                      <a:endParaRPr lang="en-US" sz="2000" b="1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Testing Series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11.3/11.7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28</a:t>
                      </a:r>
                      <a:endPara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Comparison tests/alternating series</a:t>
                      </a:r>
                      <a:endPara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11.4/11.5</a:t>
                      </a:r>
                      <a:endPara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1371600" y="2362200"/>
            <a:ext cx="6457046" cy="522515"/>
          </a:xfrm>
          <a:prstGeom prst="roundRect">
            <a:avLst/>
          </a:prstGeom>
          <a:solidFill>
            <a:srgbClr val="9BBB59">
              <a:alpha val="3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57200" y="3810000"/>
            <a:ext cx="8229600" cy="259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Objectives:</a:t>
            </a:r>
          </a:p>
          <a:p>
            <a:r>
              <a:rPr lang="en-US" sz="2000" dirty="0"/>
              <a:t>Identify appropriate convergence test for a given series	</a:t>
            </a:r>
          </a:p>
          <a:p>
            <a:r>
              <a:rPr lang="en-US" sz="2000" dirty="0"/>
              <a:t>Recognize when to use the </a:t>
            </a:r>
            <a:r>
              <a:rPr lang="en-US" sz="2000" b="1" dirty="0"/>
              <a:t>INTEGRAL TEST </a:t>
            </a:r>
            <a:r>
              <a:rPr lang="en-US" sz="2000" dirty="0"/>
              <a:t>to show convergence or divergence 	</a:t>
            </a:r>
          </a:p>
          <a:p>
            <a:r>
              <a:rPr lang="en-US" sz="2000" dirty="0"/>
              <a:t>Know the definition of a </a:t>
            </a:r>
            <a:r>
              <a:rPr lang="en-US" sz="2000" b="1" dirty="0"/>
              <a:t>P-SERIES </a:t>
            </a:r>
            <a:r>
              <a:rPr lang="en-US" sz="2000" dirty="0"/>
              <a:t>and determine </a:t>
            </a:r>
            <a:r>
              <a:rPr lang="en-US" sz="2000" dirty="0" smtClean="0"/>
              <a:t>convergence</a:t>
            </a:r>
            <a:r>
              <a:rPr lang="en-US" sz="20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35318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Estimating the Sum of a Series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We use the same notation and ideas as in the Integral Test, assuming that </a:t>
            </a:r>
            <a:r>
              <a:rPr lang="en-US" altLang="en-US" sz="2400" i="1" dirty="0"/>
              <a:t>f</a:t>
            </a:r>
            <a:r>
              <a:rPr lang="en-US" altLang="en-US" sz="2400" dirty="0"/>
              <a:t> is decreasing on [</a:t>
            </a:r>
            <a:r>
              <a:rPr lang="en-US" altLang="en-US" sz="2400" i="1" dirty="0"/>
              <a:t>n</a:t>
            </a:r>
            <a:r>
              <a:rPr lang="en-US" altLang="en-US" sz="2400" dirty="0"/>
              <a:t>,    ). Comparing the areas of the rectangles with the area under </a:t>
            </a:r>
            <a:r>
              <a:rPr lang="en-US" altLang="en-US" sz="2400" i="1" dirty="0"/>
              <a:t>y</a:t>
            </a:r>
            <a:r>
              <a:rPr lang="en-US" altLang="en-US" sz="2400" dirty="0"/>
              <a:t> = </a:t>
            </a:r>
            <a:r>
              <a:rPr lang="en-US" altLang="en-US" sz="2400" i="1" dirty="0"/>
              <a:t>f</a:t>
            </a:r>
            <a:r>
              <a:rPr lang="en-US" altLang="en-US" sz="200" dirty="0"/>
              <a:t> </a:t>
            </a:r>
            <a:r>
              <a:rPr lang="en-US" altLang="en-US" sz="2400" dirty="0"/>
              <a:t>(</a:t>
            </a:r>
            <a:r>
              <a:rPr lang="en-US" altLang="en-US" sz="2400" i="1" dirty="0"/>
              <a:t>x</a:t>
            </a:r>
            <a:r>
              <a:rPr lang="en-US" altLang="en-US" sz="2400" dirty="0"/>
              <a:t>) for </a:t>
            </a:r>
            <a:br>
              <a:rPr lang="en-US" altLang="en-US" sz="2400" dirty="0"/>
            </a:br>
            <a:r>
              <a:rPr lang="en-US" altLang="en-US" sz="2400" i="1" dirty="0"/>
              <a:t>x</a:t>
            </a:r>
            <a:r>
              <a:rPr lang="en-US" altLang="en-US" sz="2400" dirty="0"/>
              <a:t> &gt; </a:t>
            </a:r>
            <a:r>
              <a:rPr lang="en-US" altLang="en-US" sz="2400" i="1" dirty="0"/>
              <a:t>n </a:t>
            </a:r>
            <a:r>
              <a:rPr lang="en-US" altLang="en-US" sz="2400" dirty="0"/>
              <a:t>in Figure 3, we see that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dirty="0"/>
              <a:t>Similarly, we see from Figure 4 that</a:t>
            </a:r>
          </a:p>
        </p:txBody>
      </p:sp>
      <p:pic>
        <p:nvPicPr>
          <p:cNvPr id="1689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35"/>
          <a:stretch>
            <a:fillRect/>
          </a:stretch>
        </p:blipFill>
        <p:spPr bwMode="auto">
          <a:xfrm>
            <a:off x="5194300" y="1785143"/>
            <a:ext cx="338138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689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424238"/>
            <a:ext cx="4295775" cy="53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8967" name="Rectangle 7"/>
          <p:cNvSpPr>
            <a:spLocks noChangeArrowheads="1"/>
          </p:cNvSpPr>
          <p:nvPr/>
        </p:nvSpPr>
        <p:spPr bwMode="auto">
          <a:xfrm>
            <a:off x="7037388" y="4449763"/>
            <a:ext cx="7778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200" b="1"/>
              <a:t>Figure 3</a:t>
            </a:r>
          </a:p>
        </p:txBody>
      </p:sp>
      <p:pic>
        <p:nvPicPr>
          <p:cNvPr id="168969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" y="5116513"/>
            <a:ext cx="43688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68970" name="Rectangle 10"/>
          <p:cNvSpPr>
            <a:spLocks noChangeArrowheads="1"/>
          </p:cNvSpPr>
          <p:nvPr/>
        </p:nvSpPr>
        <p:spPr bwMode="auto">
          <a:xfrm>
            <a:off x="7099300" y="6507163"/>
            <a:ext cx="7778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200" b="1"/>
              <a:t>Figure 4</a:t>
            </a:r>
          </a:p>
        </p:txBody>
      </p:sp>
      <p:pic>
        <p:nvPicPr>
          <p:cNvPr id="168971" name="Picture 11" descr="27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438" y="2795588"/>
            <a:ext cx="2239962" cy="154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8972" name="Picture 12" descr="27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963" y="4800600"/>
            <a:ext cx="2230437" cy="154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677618" y="2965490"/>
            <a:ext cx="1100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Under Est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70482" y="4903158"/>
            <a:ext cx="96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 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89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Estimating the Sum of a Series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So we have proved the following error estimate.</a:t>
            </a:r>
          </a:p>
        </p:txBody>
      </p:sp>
      <p:pic>
        <p:nvPicPr>
          <p:cNvPr id="167949" name="Picture 13" descr="c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62263"/>
            <a:ext cx="792480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99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</a:t>
            </a:r>
            <a:endParaRPr lang="en-US" altLang="en-US" i="1" dirty="0"/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465138" algn="l"/>
              </a:tabLst>
            </a:pPr>
            <a:r>
              <a:rPr lang="en-US" altLang="en-US" sz="2400" b="1" dirty="0"/>
              <a:t>(a)</a:t>
            </a:r>
            <a:r>
              <a:rPr lang="en-US" altLang="en-US" sz="2400" dirty="0"/>
              <a:t> Approximate the sum of the series </a:t>
            </a:r>
            <a:r>
              <a:rPr lang="en-US" altLang="en-US" sz="2400" dirty="0">
                <a:sym typeface="Symbol" charset="2"/>
              </a:rPr>
              <a:t></a:t>
            </a:r>
            <a:r>
              <a:rPr lang="en-US" altLang="en-US" sz="2400" dirty="0"/>
              <a:t> 1/</a:t>
            </a:r>
            <a:r>
              <a:rPr lang="en-US" altLang="en-US" sz="2400" i="1" dirty="0"/>
              <a:t>n</a:t>
            </a:r>
            <a:r>
              <a:rPr lang="en-US" altLang="en-US" sz="2400" baseline="30000" dirty="0"/>
              <a:t>3</a:t>
            </a:r>
            <a:r>
              <a:rPr lang="en-US" altLang="en-US" sz="2400" dirty="0"/>
              <a:t> by using the 	sum of the first 10 terms. Estimate the error involved in 	this approximation. </a:t>
            </a:r>
          </a:p>
          <a:p>
            <a:pPr>
              <a:tabLst>
                <a:tab pos="465138" algn="l"/>
              </a:tabLst>
            </a:pPr>
            <a:r>
              <a:rPr lang="en-US" altLang="en-US" sz="2400" b="1" dirty="0"/>
              <a:t>(b)</a:t>
            </a:r>
            <a:r>
              <a:rPr lang="en-US" altLang="en-US" sz="2400" dirty="0"/>
              <a:t> How many terms are required to ensure that the sum is 	accurate to within 0.0005?</a:t>
            </a:r>
          </a:p>
          <a:p>
            <a:pPr>
              <a:tabLst>
                <a:tab pos="465138" algn="l"/>
              </a:tabLst>
            </a:pPr>
            <a:endParaRPr lang="en-US" altLang="en-US" sz="2400" dirty="0" smtClean="0"/>
          </a:p>
          <a:p>
            <a:pPr>
              <a:tabLst>
                <a:tab pos="465138" algn="l"/>
              </a:tabLst>
            </a:pPr>
            <a:r>
              <a:rPr lang="en-US" altLang="en-US" sz="2400" dirty="0" smtClean="0">
                <a:solidFill>
                  <a:srgbClr val="00B0F0"/>
                </a:solidFill>
              </a:rPr>
              <a:t>Hint: use theorem 2</a:t>
            </a:r>
            <a:endParaRPr lang="en-US" alt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73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</a:t>
            </a:r>
            <a:endParaRPr lang="en-US" altLang="en-US" i="1" dirty="0"/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465138" algn="l"/>
              </a:tabLst>
            </a:pPr>
            <a:r>
              <a:rPr lang="en-US" altLang="en-US" sz="2400" b="1" dirty="0"/>
              <a:t>(a)</a:t>
            </a:r>
            <a:r>
              <a:rPr lang="en-US" altLang="en-US" sz="2400" dirty="0"/>
              <a:t> Approximate the sum of the series </a:t>
            </a:r>
            <a:r>
              <a:rPr lang="en-US" altLang="en-US" sz="2400" dirty="0">
                <a:sym typeface="Symbol" charset="2"/>
              </a:rPr>
              <a:t></a:t>
            </a:r>
            <a:r>
              <a:rPr lang="en-US" altLang="en-US" sz="2400" dirty="0"/>
              <a:t> 1/</a:t>
            </a:r>
            <a:r>
              <a:rPr lang="en-US" altLang="en-US" sz="2400" i="1" dirty="0"/>
              <a:t>n</a:t>
            </a:r>
            <a:r>
              <a:rPr lang="en-US" altLang="en-US" sz="2400" baseline="30000" dirty="0"/>
              <a:t>3</a:t>
            </a:r>
            <a:r>
              <a:rPr lang="en-US" altLang="en-US" sz="2400" dirty="0"/>
              <a:t> by using the 	sum of the first 10 terms. Estimate the error involved in 	this approximation. </a:t>
            </a:r>
          </a:p>
          <a:p>
            <a:pPr>
              <a:tabLst>
                <a:tab pos="465138" algn="l"/>
              </a:tabLst>
            </a:pPr>
            <a:r>
              <a:rPr lang="en-US" altLang="en-US" sz="2400" b="1" dirty="0"/>
              <a:t>(b)</a:t>
            </a:r>
            <a:r>
              <a:rPr lang="en-US" altLang="en-US" sz="2400" dirty="0"/>
              <a:t> How many terms are required to ensure that the sum is 	accurate to within 0.0005?</a:t>
            </a:r>
          </a:p>
          <a:p>
            <a:pPr>
              <a:tabLst>
                <a:tab pos="465138" algn="l"/>
              </a:tabLst>
            </a:pPr>
            <a:endParaRPr lang="en-US" altLang="en-US" sz="2400" dirty="0"/>
          </a:p>
          <a:p>
            <a:pPr>
              <a:tabLst>
                <a:tab pos="465138" algn="l"/>
              </a:tabLst>
            </a:pPr>
            <a:r>
              <a:rPr lang="en-US" altLang="en-US" sz="2400" dirty="0">
                <a:solidFill>
                  <a:srgbClr val="00ADEF"/>
                </a:solidFill>
              </a:rPr>
              <a:t>Solution:</a:t>
            </a:r>
          </a:p>
          <a:p>
            <a:pPr>
              <a:tabLst>
                <a:tab pos="465138" algn="l"/>
              </a:tabLst>
            </a:pPr>
            <a:r>
              <a:rPr lang="en-US" altLang="en-US" sz="2400" dirty="0"/>
              <a:t>In both parts (a) and (b) we need to know 	       With </a:t>
            </a:r>
            <a:br>
              <a:rPr lang="en-US" altLang="en-US" sz="2400" dirty="0"/>
            </a:br>
            <a:r>
              <a:rPr lang="en-US" altLang="en-US" sz="2400" i="1" dirty="0"/>
              <a:t>f</a:t>
            </a:r>
            <a:r>
              <a:rPr lang="en-US" altLang="en-US" sz="200" dirty="0"/>
              <a:t> </a:t>
            </a:r>
            <a:r>
              <a:rPr lang="en-US" altLang="en-US" sz="2400" dirty="0"/>
              <a:t>(</a:t>
            </a:r>
            <a:r>
              <a:rPr lang="en-US" altLang="en-US" sz="2400" i="1" dirty="0"/>
              <a:t>x</a:t>
            </a:r>
            <a:r>
              <a:rPr lang="en-US" altLang="en-US" sz="2400" dirty="0"/>
              <a:t>) = 1/</a:t>
            </a:r>
            <a:r>
              <a:rPr lang="en-US" altLang="en-US" sz="2400" i="1" dirty="0"/>
              <a:t>x</a:t>
            </a:r>
            <a:r>
              <a:rPr lang="en-US" altLang="en-US" sz="2400" baseline="30000" dirty="0"/>
              <a:t>3</a:t>
            </a:r>
            <a:r>
              <a:rPr lang="en-US" altLang="en-US" sz="2400" dirty="0"/>
              <a:t>, which satisfies the conditions of the Integral Test, we have</a:t>
            </a:r>
          </a:p>
        </p:txBody>
      </p:sp>
      <p:pic>
        <p:nvPicPr>
          <p:cNvPr id="16999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191000"/>
            <a:ext cx="1289050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699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410200"/>
            <a:ext cx="2998787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6999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237" y="5410200"/>
            <a:ext cx="2595563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69995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437" y="5524500"/>
            <a:ext cx="768350" cy="60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217357" y="4887076"/>
            <a:ext cx="322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Continuous, positive, decreasing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76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6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99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99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99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9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169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9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99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9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169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9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</a:t>
            </a:r>
            <a:endParaRPr lang="en-US" altLang="en-US" i="1" dirty="0"/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465138" algn="l"/>
              </a:tabLst>
            </a:pPr>
            <a:r>
              <a:rPr lang="en-US" altLang="en-US" sz="2400" b="1"/>
              <a:t>(a)</a:t>
            </a:r>
            <a:r>
              <a:rPr lang="en-US" altLang="en-US" sz="2400"/>
              <a:t> Approximating the sum of the series by the 10th partial 	sum, we have</a:t>
            </a:r>
          </a:p>
          <a:p>
            <a:pPr>
              <a:tabLst>
                <a:tab pos="465138" algn="l"/>
              </a:tabLst>
            </a:pPr>
            <a:endParaRPr lang="en-US" altLang="en-US" sz="2400" dirty="0"/>
          </a:p>
          <a:p>
            <a:pPr>
              <a:tabLst>
                <a:tab pos="465138" algn="l"/>
              </a:tabLst>
            </a:pPr>
            <a:endParaRPr lang="en-US" altLang="en-US" sz="2400" dirty="0"/>
          </a:p>
          <a:p>
            <a:pPr>
              <a:tabLst>
                <a:tab pos="465138" algn="l"/>
              </a:tabLst>
            </a:pPr>
            <a:endParaRPr lang="en-US" altLang="en-US" sz="2400" dirty="0"/>
          </a:p>
          <a:p>
            <a:pPr>
              <a:tabLst>
                <a:tab pos="465138" algn="l"/>
              </a:tabLst>
            </a:pPr>
            <a:endParaRPr lang="en-US" altLang="en-US" sz="2400" dirty="0"/>
          </a:p>
          <a:p>
            <a:pPr>
              <a:tabLst>
                <a:tab pos="465138" algn="l"/>
              </a:tabLst>
            </a:pPr>
            <a:endParaRPr lang="en-US" altLang="en-US" sz="2400" dirty="0"/>
          </a:p>
          <a:p>
            <a:pPr>
              <a:tabLst>
                <a:tab pos="465138" algn="l"/>
              </a:tabLst>
            </a:pPr>
            <a:r>
              <a:rPr lang="en-US" altLang="en-US" sz="2400" dirty="0"/>
              <a:t>	According to the remainder estimate in     , we have</a:t>
            </a:r>
          </a:p>
          <a:p>
            <a:pPr>
              <a:tabLst>
                <a:tab pos="465138" algn="l"/>
              </a:tabLst>
            </a:pPr>
            <a:endParaRPr lang="en-US" altLang="en-US" sz="2400" dirty="0"/>
          </a:p>
          <a:p>
            <a:pPr>
              <a:tabLst>
                <a:tab pos="465138" algn="l"/>
              </a:tabLst>
            </a:pPr>
            <a:endParaRPr lang="en-US" altLang="en-US" sz="2400" dirty="0"/>
          </a:p>
          <a:p>
            <a:pPr>
              <a:tabLst>
                <a:tab pos="465138" algn="l"/>
              </a:tabLst>
            </a:pPr>
            <a:endParaRPr lang="en-US" altLang="en-US" sz="1400" dirty="0"/>
          </a:p>
          <a:p>
            <a:pPr>
              <a:tabLst>
                <a:tab pos="465138" algn="l"/>
              </a:tabLst>
            </a:pPr>
            <a:r>
              <a:rPr lang="en-US" altLang="en-US" sz="2400" dirty="0"/>
              <a:t>	So the size of the error is at most 0.005.</a:t>
            </a:r>
          </a:p>
        </p:txBody>
      </p:sp>
      <p:pic>
        <p:nvPicPr>
          <p:cNvPr id="17101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362200"/>
            <a:ext cx="15240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7101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638" y="3014663"/>
            <a:ext cx="4021137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7102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011613"/>
            <a:ext cx="1152525" cy="25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71021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141913"/>
            <a:ext cx="1951038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71022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725" y="5141913"/>
            <a:ext cx="1185863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71023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475" y="5141913"/>
            <a:ext cx="89376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71025" name="Picture 1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599" y="4359276"/>
            <a:ext cx="320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299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10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1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71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1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10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1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71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1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7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10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17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10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1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171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1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710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1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171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1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710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1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171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1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71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1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decel="100000" fill="hold"/>
                                        <p:tgtEl>
                                          <p:spTgt spid="171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</a:t>
            </a:r>
            <a:r>
              <a:rPr lang="en-US" altLang="en-US" dirty="0" smtClean="0"/>
              <a:t>5</a:t>
            </a:r>
            <a:endParaRPr lang="en-US" altLang="en-US" i="1" dirty="0"/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465138" algn="l"/>
              </a:tabLst>
            </a:pPr>
            <a:r>
              <a:rPr lang="en-US" altLang="en-US" sz="2400" b="1" dirty="0"/>
              <a:t>(b)</a:t>
            </a:r>
            <a:r>
              <a:rPr lang="en-US" altLang="en-US" sz="2400" dirty="0"/>
              <a:t> Accuracy to within 0.0005 means that we have to find a 	value of </a:t>
            </a:r>
            <a:r>
              <a:rPr lang="en-US" altLang="en-US" sz="2400" i="1" dirty="0"/>
              <a:t>n</a:t>
            </a:r>
            <a:r>
              <a:rPr lang="en-US" altLang="en-US" sz="2400" dirty="0"/>
              <a:t> such that </a:t>
            </a:r>
            <a:r>
              <a:rPr lang="en-US" altLang="en-US" sz="2400" i="1" dirty="0"/>
              <a:t>R</a:t>
            </a:r>
            <a:r>
              <a:rPr lang="en-US" altLang="en-US" sz="2400" i="1" baseline="-25000" dirty="0"/>
              <a:t>n</a:t>
            </a:r>
            <a:r>
              <a:rPr lang="en-US" altLang="en-US" sz="2400" dirty="0"/>
              <a:t> </a:t>
            </a:r>
            <a:r>
              <a:rPr lang="en-US" altLang="en-US" sz="2400" b="1" dirty="0">
                <a:sym typeface="Symbol" charset="2"/>
              </a:rPr>
              <a:t></a:t>
            </a:r>
            <a:r>
              <a:rPr lang="en-US" altLang="en-US" sz="2400" dirty="0"/>
              <a:t> 0.0005. Since</a:t>
            </a:r>
          </a:p>
          <a:p>
            <a:pPr>
              <a:tabLst>
                <a:tab pos="465138" algn="l"/>
              </a:tabLst>
            </a:pPr>
            <a:endParaRPr lang="en-US" altLang="en-US" sz="2400" dirty="0"/>
          </a:p>
          <a:p>
            <a:pPr>
              <a:tabLst>
                <a:tab pos="465138" algn="l"/>
              </a:tabLst>
            </a:pPr>
            <a:endParaRPr lang="en-US" altLang="en-US" sz="1600" dirty="0"/>
          </a:p>
          <a:p>
            <a:pPr>
              <a:tabLst>
                <a:tab pos="465138" algn="l"/>
              </a:tabLst>
            </a:pPr>
            <a:r>
              <a:rPr lang="en-US" altLang="en-US" sz="2400" dirty="0"/>
              <a:t>	</a:t>
            </a:r>
            <a:br>
              <a:rPr lang="en-US" altLang="en-US" sz="2400" dirty="0"/>
            </a:br>
            <a:r>
              <a:rPr lang="en-US" altLang="en-US" sz="2400" dirty="0"/>
              <a:t>	we want</a:t>
            </a:r>
          </a:p>
          <a:p>
            <a:pPr>
              <a:tabLst>
                <a:tab pos="465138" algn="l"/>
              </a:tabLst>
            </a:pPr>
            <a:endParaRPr lang="en-US" altLang="en-US" sz="2400" dirty="0"/>
          </a:p>
          <a:p>
            <a:pPr>
              <a:tabLst>
                <a:tab pos="465138" algn="l"/>
              </a:tabLst>
            </a:pPr>
            <a:endParaRPr lang="en-US" altLang="en-US" sz="1200" dirty="0"/>
          </a:p>
          <a:p>
            <a:pPr>
              <a:tabLst>
                <a:tab pos="465138" algn="l"/>
              </a:tabLst>
            </a:pPr>
            <a:r>
              <a:rPr lang="en-US" altLang="en-US" sz="2400" dirty="0"/>
              <a:t>Solving this inequality, we get</a:t>
            </a:r>
          </a:p>
          <a:p>
            <a:pPr>
              <a:tabLst>
                <a:tab pos="465138" algn="l"/>
              </a:tabLst>
            </a:pPr>
            <a:endParaRPr lang="en-US" altLang="en-US" sz="2400" dirty="0"/>
          </a:p>
          <a:p>
            <a:pPr>
              <a:tabLst>
                <a:tab pos="465138" algn="l"/>
              </a:tabLst>
            </a:pP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1050" dirty="0"/>
              <a:t/>
            </a:r>
            <a:br>
              <a:rPr lang="en-US" altLang="en-US" sz="1050" dirty="0"/>
            </a:br>
            <a:r>
              <a:rPr lang="en-US" altLang="en-US" sz="2400" dirty="0"/>
              <a:t>We need 32 terms to ensure accuracy to within 0.0005.</a:t>
            </a:r>
          </a:p>
        </p:txBody>
      </p:sp>
      <p:pic>
        <p:nvPicPr>
          <p:cNvPr id="17203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597150"/>
            <a:ext cx="1636713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720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590800"/>
            <a:ext cx="812800" cy="62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7203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733800"/>
            <a:ext cx="1673225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7204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181600"/>
            <a:ext cx="5786438" cy="63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338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20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20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2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72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2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2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2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172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Estimating the Sum of a Series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If we add </a:t>
            </a:r>
            <a:r>
              <a:rPr lang="en-US" altLang="en-US" sz="2400" i="1" dirty="0" err="1"/>
              <a:t>s</a:t>
            </a:r>
            <a:r>
              <a:rPr lang="en-US" altLang="en-US" sz="2400" i="1" baseline="-25000" dirty="0" err="1"/>
              <a:t>n</a:t>
            </a:r>
            <a:r>
              <a:rPr lang="en-US" altLang="en-US" sz="2400" dirty="0"/>
              <a:t> to each side of the inequalities in     , we get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dirty="0"/>
              <a:t>because </a:t>
            </a:r>
            <a:r>
              <a:rPr lang="en-US" altLang="en-US" sz="2400" i="1" dirty="0" err="1"/>
              <a:t>s</a:t>
            </a:r>
            <a:r>
              <a:rPr lang="en-US" altLang="en-US" sz="2400" i="1" baseline="-25000" dirty="0" err="1"/>
              <a:t>n</a:t>
            </a:r>
            <a:r>
              <a:rPr lang="en-US" altLang="en-US" sz="2400" dirty="0"/>
              <a:t> + </a:t>
            </a:r>
            <a:r>
              <a:rPr lang="en-US" altLang="en-US" sz="2400" i="1" dirty="0"/>
              <a:t>R</a:t>
            </a:r>
            <a:r>
              <a:rPr lang="en-US" altLang="en-US" sz="2400" i="1" baseline="-25000" dirty="0"/>
              <a:t>n</a:t>
            </a:r>
            <a:r>
              <a:rPr lang="en-US" altLang="en-US" sz="2400" dirty="0"/>
              <a:t> = </a:t>
            </a:r>
            <a:r>
              <a:rPr lang="en-US" altLang="en-US" sz="2400" i="1" dirty="0"/>
              <a:t>s</a:t>
            </a:r>
            <a:r>
              <a:rPr lang="en-US" altLang="en-US" sz="2400" dirty="0"/>
              <a:t>. The inequalities in     give a lower bound and an upper bound for </a:t>
            </a:r>
            <a:r>
              <a:rPr lang="en-US" altLang="en-US" sz="2400" i="1" dirty="0"/>
              <a:t>s</a:t>
            </a:r>
            <a:r>
              <a:rPr lang="en-US" altLang="en-US" sz="2400" dirty="0"/>
              <a:t>. </a:t>
            </a:r>
          </a:p>
          <a:p>
            <a:endParaRPr lang="en-US" altLang="en-US" sz="2400" dirty="0"/>
          </a:p>
          <a:p>
            <a:r>
              <a:rPr lang="en-US" altLang="en-US" sz="2400" dirty="0"/>
              <a:t>They provide a more accurate approximation to the sum of the series than the partial sum </a:t>
            </a:r>
            <a:r>
              <a:rPr lang="en-US" altLang="en-US" sz="2400" i="1" dirty="0" err="1"/>
              <a:t>s</a:t>
            </a:r>
            <a:r>
              <a:rPr lang="en-US" altLang="en-US" sz="2400" i="1" baseline="-25000" dirty="0" err="1"/>
              <a:t>n</a:t>
            </a:r>
            <a:r>
              <a:rPr lang="en-US" altLang="en-US" sz="2400" dirty="0"/>
              <a:t> does.</a:t>
            </a:r>
          </a:p>
        </p:txBody>
      </p:sp>
      <p:pic>
        <p:nvPicPr>
          <p:cNvPr id="1730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18" r="94081" b="34741"/>
          <a:stretch>
            <a:fillRect/>
          </a:stretch>
        </p:blipFill>
        <p:spPr bwMode="auto">
          <a:xfrm>
            <a:off x="533400" y="2514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7306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2" t="5791"/>
          <a:stretch>
            <a:fillRect/>
          </a:stretch>
        </p:blipFill>
        <p:spPr bwMode="auto">
          <a:xfrm>
            <a:off x="2133600" y="2209800"/>
            <a:ext cx="6276975" cy="1239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7306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564731"/>
            <a:ext cx="301625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73066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417638"/>
            <a:ext cx="320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785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Board Work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r>
                  <a:rPr lang="en-US" sz="2800" dirty="0"/>
                  <a:t>D</a:t>
                </a:r>
                <a:r>
                  <a:rPr lang="en-US" sz="2800" dirty="0" smtClean="0"/>
                  <a:t>etermine </a:t>
                </a:r>
                <a:r>
                  <a:rPr lang="en-US" sz="2800" dirty="0" smtClean="0"/>
                  <a:t>whether the following series are convergent or divergent.</a:t>
                </a:r>
              </a:p>
              <a:p>
                <a:pPr lvl="1"/>
                <a:r>
                  <a:rPr lang="en-US" sz="2400" b="0" dirty="0" smtClean="0"/>
                  <a:t>(a)</a:t>
                </a:r>
                <a:r>
                  <a:rPr lang="en-US" sz="2400" b="0" dirty="0" smtClean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1+</m:t>
                    </m:r>
                    <m:f>
                      <m:fPr>
                        <m:ctrlPr>
                          <a:rPr lang="en-US" sz="24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7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9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⋯</m:t>
                    </m:r>
                  </m:oMath>
                </a14:m>
                <a:endParaRPr lang="en-US" sz="2400" i="1" dirty="0" smtClean="0">
                  <a:latin typeface="Cambria Math"/>
                </a:endParaRPr>
              </a:p>
              <a:p>
                <a:pPr lvl="1"/>
                <a:endParaRPr lang="en-US" sz="2400" i="1" dirty="0" smtClean="0">
                  <a:latin typeface="Cambria Math"/>
                </a:endParaRPr>
              </a:p>
              <a:p>
                <a:pPr lvl="1"/>
                <a:r>
                  <a:rPr lang="en-US" sz="2400" dirty="0" smtClean="0"/>
                  <a:t>(b) </a:t>
                </a:r>
                <a:r>
                  <a:rPr lang="en-US" sz="2400" dirty="0" smtClean="0"/>
                  <a:t>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i="1">
                            <a:latin typeface="Cambria Math"/>
                          </a:rPr>
                          <m:t>𝑛</m:t>
                        </m:r>
                        <m:r>
                          <a:rPr lang="en-US" sz="24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  </m:t>
                        </m:r>
                        <m:f>
                          <m:f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</a:rPr>
                                  <m:t>5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en-US" sz="2400" dirty="0" smtClean="0"/>
              </a:p>
              <a:p>
                <a:pPr lvl="1"/>
                <a:endParaRPr lang="en-US" sz="2400" dirty="0" smtClean="0"/>
              </a:p>
              <a:p>
                <a:pPr lvl="1"/>
                <a:r>
                  <a:rPr lang="en-US" sz="2400" dirty="0" smtClean="0"/>
                  <a:t>(c) </a:t>
                </a:r>
                <a:r>
                  <a:rPr lang="en-US" sz="2400" dirty="0" smtClean="0"/>
                  <a:t>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i="1">
                            <a:latin typeface="Cambria Math"/>
                          </a:rPr>
                          <m:t>𝑛</m:t>
                        </m:r>
                        <m:r>
                          <a:rPr lang="en-US" sz="24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   </m:t>
                        </m:r>
                        <m:f>
                          <m:f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)</m:t>
                                </m:r>
                              </m:e>
                            </m:func>
                          </m:num>
                          <m:den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nary>
                  </m:oMath>
                </a14:m>
                <a:endParaRPr lang="en-US" sz="2400" dirty="0" smtClean="0"/>
              </a:p>
              <a:p>
                <a:pPr lvl="1"/>
                <a:endParaRPr lang="en-US" sz="2400" dirty="0" smtClean="0"/>
              </a:p>
              <a:p>
                <a:pPr lvl="1"/>
                <a:r>
                  <a:rPr lang="en-US" sz="2400" dirty="0" smtClean="0"/>
                  <a:t>(d) </a:t>
                </a:r>
                <a:r>
                  <a:rPr lang="en-US" sz="2400" dirty="0" smtClean="0"/>
                  <a:t>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i="1">
                            <a:latin typeface="Cambria Math"/>
                          </a:rPr>
                          <m:t>𝑛</m:t>
                        </m:r>
                        <m:r>
                          <a:rPr lang="en-US" sz="24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3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−3</m:t>
                            </m:r>
                          </m:num>
                          <m:den>
                            <m:r>
                              <a:rPr lang="en-US" sz="2400" i="1">
                                <a:latin typeface="Cambria Math"/>
                              </a:rPr>
                              <m:t>   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en-US" sz="240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0">
                <a:blip r:embed="rId3"/>
                <a:stretch>
                  <a:fillRect l="-1333" t="-1263" b="-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791200" y="2438400"/>
            <a:ext cx="876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diverge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91200" y="4419600"/>
            <a:ext cx="876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diverge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91200" y="3352800"/>
            <a:ext cx="2286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P-series, p&gt;1,converge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91200" y="5562600"/>
            <a:ext cx="149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Converge, 3/2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44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Board 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9901124"/>
                  </p:ext>
                </p:extLst>
              </p:nvPr>
            </p:nvGraphicFramePr>
            <p:xfrm>
              <a:off x="457200" y="1219200"/>
              <a:ext cx="8229600" cy="518160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3581400"/>
                    <a:gridCol w="1752600"/>
                    <a:gridCol w="2895600"/>
                  </a:tblGrid>
                  <a:tr h="228600">
                    <a:tc>
                      <a:txBody>
                        <a:bodyPr/>
                        <a:lstStyle/>
                        <a:p>
                          <a:pPr marL="0" marR="0" hangingPunct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/>
                              <a:ea typeface="Times New Roman"/>
                            </a:rPr>
                            <a:t> </a:t>
                          </a:r>
                          <a:endParaRPr lang="en-US" sz="1600" dirty="0" smtClean="0">
                            <a:effectLst/>
                            <a:latin typeface="Times New Roman"/>
                            <a:ea typeface="Times New Roman"/>
                          </a:endParaRPr>
                        </a:p>
                        <a:p>
                          <a:pPr marL="0" marR="0" hangingPunct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effectLst/>
                              <a:latin typeface="Times New Roman"/>
                              <a:ea typeface="Times New Roman"/>
                            </a:rPr>
                            <a:t>Series</a:t>
                          </a:r>
                          <a:endParaRPr lang="en-US" sz="16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hangingPunct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effectLst/>
                              <a:latin typeface="Times New Roman"/>
                              <a:ea typeface="Times New Roman"/>
                            </a:rPr>
                            <a:t>Geometric</a:t>
                          </a:r>
                          <a:r>
                            <a:rPr lang="en-US" sz="1600" dirty="0">
                              <a:effectLst/>
                              <a:latin typeface="Times New Roman"/>
                              <a:ea typeface="Times New Roman"/>
                            </a:rPr>
                            <a:t>?</a:t>
                          </a:r>
                        </a:p>
                        <a:p>
                          <a:pPr marL="0" marR="0" hangingPunct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/>
                              <a:ea typeface="Times New Roman"/>
                            </a:rPr>
                            <a:t>Finite/Infinite?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hangingPunct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/>
                              <a:ea typeface="Times New Roman"/>
                            </a:rPr>
                            <a:t> </a:t>
                          </a:r>
                          <a:endParaRPr lang="en-US" sz="1600" dirty="0" smtClean="0">
                            <a:effectLst/>
                            <a:latin typeface="Times New Roman"/>
                            <a:ea typeface="Times New Roman"/>
                          </a:endParaRPr>
                        </a:p>
                        <a:p>
                          <a:pPr marL="0" marR="0" hangingPunct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effectLst/>
                              <a:latin typeface="Times New Roman"/>
                              <a:ea typeface="Times New Roman"/>
                            </a:rPr>
                            <a:t>Sum</a:t>
                          </a:r>
                          <a:endParaRPr lang="en-US" sz="16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hangingPunct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>
                                    <a:effectLst/>
                                    <a:latin typeface="Cambria Math"/>
                                    <a:ea typeface="Times New Roman"/>
                                  </a:rPr>
                                  <m:t>0.5+1.0+1.5+⋯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hangingPunct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hangingPunct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pPr marL="0" marR="0" hangingPunct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>
                                        <a:effectLst/>
                                        <a:latin typeface="Cambria Math" charset="0"/>
                                        <a:ea typeface="Times New Roman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effectLst/>
                                            <a:latin typeface="Cambria Math" charset="0"/>
                                            <a:ea typeface="Times New Roman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800" i="1">
                                                <a:effectLst/>
                                                <a:latin typeface="Cambria Math" charset="0"/>
                                                <a:ea typeface="Times New Roman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8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</a:rPr>
                                              <m:t>3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8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</a:rPr>
                                              <m:t>4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i="1">
                                        <a:effectLst/>
                                        <a:latin typeface="Cambria Math"/>
                                        <a:ea typeface="Times New Roman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 i="1">
                                    <a:effectLst/>
                                    <a:latin typeface="Cambria Math"/>
                                    <a:ea typeface="Times New Roman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800" i="1">
                                        <a:effectLst/>
                                        <a:latin typeface="Cambria Math" charset="0"/>
                                        <a:ea typeface="Times New Roman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effectLst/>
                                            <a:latin typeface="Cambria Math" charset="0"/>
                                            <a:ea typeface="Times New Roman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800" i="1">
                                                <a:effectLst/>
                                                <a:latin typeface="Cambria Math" charset="0"/>
                                                <a:ea typeface="Times New Roman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8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</a:rPr>
                                              <m:t>3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8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</a:rPr>
                                              <m:t>4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i="1">
                                        <a:effectLst/>
                                        <a:latin typeface="Cambria Math"/>
                                        <a:ea typeface="Times New Roman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 i="1">
                                    <a:effectLst/>
                                    <a:latin typeface="Cambria Math"/>
                                    <a:ea typeface="Times New Roman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800" i="1">
                                        <a:effectLst/>
                                        <a:latin typeface="Cambria Math" charset="0"/>
                                        <a:ea typeface="Times New Roman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effectLst/>
                                            <a:latin typeface="Cambria Math" charset="0"/>
                                            <a:ea typeface="Times New Roman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800" i="1">
                                                <a:effectLst/>
                                                <a:latin typeface="Cambria Math" charset="0"/>
                                                <a:ea typeface="Times New Roman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8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</a:rPr>
                                              <m:t>3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8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</a:rPr>
                                              <m:t>4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i="1">
                                        <a:effectLst/>
                                        <a:latin typeface="Cambria Math"/>
                                        <a:ea typeface="Times New Roman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 i="1">
                                    <a:effectLst/>
                                    <a:latin typeface="Cambria Math"/>
                                    <a:ea typeface="Times New Roman"/>
                                  </a:rPr>
                                  <m:t>+⋯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hangingPunct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hangingPunct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marL="0" marR="0" hangingPunct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>
                                    <a:effectLst/>
                                    <a:latin typeface="Cambria Math"/>
                                    <a:ea typeface="Times New Roman"/>
                                  </a:rPr>
                                  <m:t>2−8+32−128+⋯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hangingPunct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hangingPunct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838200">
                    <a:tc>
                      <a:txBody>
                        <a:bodyPr/>
                        <a:lstStyle/>
                        <a:p>
                          <a:pPr marL="0" marR="0" hangingPunct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>
                                        <a:effectLst/>
                                        <a:latin typeface="Cambria Math" charset="0"/>
                                        <a:ea typeface="Times New Roman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effectLst/>
                                            <a:latin typeface="Cambria Math" charset="0"/>
                                            <a:ea typeface="Times New Roman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800" i="1">
                                                <a:effectLst/>
                                                <a:latin typeface="Cambria Math" charset="0"/>
                                                <a:ea typeface="Times New Roman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8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</a:rPr>
                                              <m:t>3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8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</a:rPr>
                                              <m:t>4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i="1">
                                        <a:effectLst/>
                                        <a:latin typeface="Cambria Math"/>
                                        <a:ea typeface="Times New Roman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 i="1">
                                    <a:effectLst/>
                                    <a:latin typeface="Cambria Math"/>
                                    <a:ea typeface="Times New Roman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800" i="1">
                                        <a:effectLst/>
                                        <a:latin typeface="Cambria Math" charset="0"/>
                                        <a:ea typeface="Times New Roman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effectLst/>
                                            <a:latin typeface="Cambria Math" charset="0"/>
                                            <a:ea typeface="Times New Roman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800" i="1">
                                                <a:effectLst/>
                                                <a:latin typeface="Cambria Math" charset="0"/>
                                                <a:ea typeface="Times New Roman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8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</a:rPr>
                                              <m:t>3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8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</a:rPr>
                                              <m:t>4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i="1">
                                        <a:effectLst/>
                                        <a:latin typeface="Cambria Math"/>
                                        <a:ea typeface="Times New Roman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 i="1">
                                    <a:effectLst/>
                                    <a:latin typeface="Cambria Math"/>
                                    <a:ea typeface="Times New Roman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800" i="1">
                                        <a:effectLst/>
                                        <a:latin typeface="Cambria Math" charset="0"/>
                                        <a:ea typeface="Times New Roman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effectLst/>
                                            <a:latin typeface="Cambria Math" charset="0"/>
                                            <a:ea typeface="Times New Roman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800" i="1">
                                                <a:effectLst/>
                                                <a:latin typeface="Cambria Math" charset="0"/>
                                                <a:ea typeface="Times New Roman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8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</a:rPr>
                                              <m:t>3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8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</a:rPr>
                                              <m:t>4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i="1">
                                        <a:effectLst/>
                                        <a:latin typeface="Cambria Math"/>
                                        <a:ea typeface="Times New Roman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 i="1">
                                    <a:effectLst/>
                                    <a:latin typeface="Cambria Math"/>
                                    <a:ea typeface="Times New Roman"/>
                                  </a:rPr>
                                  <m:t>+⋯+</m:t>
                                </m:r>
                                <m:sSup>
                                  <m:sSupPr>
                                    <m:ctrlPr>
                                      <a:rPr lang="en-US" sz="1800" i="1">
                                        <a:effectLst/>
                                        <a:latin typeface="Cambria Math" charset="0"/>
                                        <a:ea typeface="Times New Roman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effectLst/>
                                            <a:latin typeface="Cambria Math" charset="0"/>
                                            <a:ea typeface="Times New Roman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800" i="1">
                                                <a:effectLst/>
                                                <a:latin typeface="Cambria Math" charset="0"/>
                                                <a:ea typeface="Times New Roman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8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</a:rPr>
                                              <m:t>3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8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</a:rPr>
                                              <m:t>4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i="1">
                                        <a:effectLst/>
                                        <a:latin typeface="Cambria Math"/>
                                        <a:ea typeface="Times New Roman"/>
                                      </a:rPr>
                                      <m:t>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hangingPunct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hangingPunct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marL="0" marR="0" hangingPunct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>
                                    <a:effectLst/>
                                    <a:latin typeface="Cambria Math"/>
                                    <a:ea typeface="Times New Roman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en-US" sz="1800" i="1">
                                        <a:effectLst/>
                                        <a:latin typeface="Cambria Math" charset="0"/>
                                        <a:ea typeface="Times New Roman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effectLst/>
                                        <a:latin typeface="Cambria Math"/>
                                        <a:ea typeface="Times New Roman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effectLst/>
                                        <a:latin typeface="Cambria Math"/>
                                        <a:ea typeface="Times New Roman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1800" i="1">
                                    <a:effectLst/>
                                    <a:latin typeface="Cambria Math"/>
                                    <a:ea typeface="Times New Roman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800" i="1">
                                        <a:effectLst/>
                                        <a:latin typeface="Cambria Math" charset="0"/>
                                        <a:ea typeface="Times New Roman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effectLst/>
                                        <a:latin typeface="Cambria Math"/>
                                        <a:ea typeface="Times New Roman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effectLst/>
                                        <a:latin typeface="Cambria Math"/>
                                        <a:ea typeface="Times New Roman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sz="1800" i="1">
                                    <a:effectLst/>
                                    <a:latin typeface="Cambria Math"/>
                                    <a:ea typeface="Times New Roman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800" i="1">
                                        <a:effectLst/>
                                        <a:latin typeface="Cambria Math" charset="0"/>
                                        <a:ea typeface="Times New Roman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effectLst/>
                                        <a:latin typeface="Cambria Math"/>
                                        <a:ea typeface="Times New Roman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effectLst/>
                                        <a:latin typeface="Cambria Math"/>
                                        <a:ea typeface="Times New Roman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en-US" sz="1800" i="1">
                                    <a:effectLst/>
                                    <a:latin typeface="Cambria Math"/>
                                    <a:ea typeface="Times New Roman"/>
                                  </a:rPr>
                                  <m:t>+⋯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hangingPunct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hangingPunct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marL="0" marR="0" hangingPunct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>
                                    <a:effectLst/>
                                    <a:latin typeface="Cambria Math"/>
                                    <a:ea typeface="Times New Roman"/>
                                  </a:rPr>
                                  <m:t>0.3+0.03+0.003+⋯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hangingPunct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hangingPunct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838200">
                    <a:tc>
                      <a:txBody>
                        <a:bodyPr/>
                        <a:lstStyle/>
                        <a:p>
                          <a:pPr marL="0" marR="0" hangingPunct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sz="1800" i="1">
                                        <a:effectLst/>
                                        <a:latin typeface="Cambria Math" charset="0"/>
                                        <a:ea typeface="Times New Roman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/>
                                        <a:ea typeface="Times New Roman"/>
                                      </a:rPr>
                                      <m:t>𝑘</m:t>
                                    </m:r>
                                    <m:r>
                                      <a:rPr lang="en-US" sz="1800" i="1">
                                        <a:effectLst/>
                                        <a:latin typeface="Cambria Math"/>
                                        <a:ea typeface="Times New Roman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sz="1800" i="1">
                                        <a:effectLst/>
                                        <a:latin typeface="Cambria Math"/>
                                        <a:ea typeface="Times New Roman"/>
                                      </a:rPr>
                                      <m:t>24</m:t>
                                    </m:r>
                                  </m:sup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/>
                                        <a:ea typeface="Times New Roman"/>
                                      </a:rPr>
                                      <m:t>3∙</m:t>
                                    </m:r>
                                    <m:sSup>
                                      <m:sSupPr>
                                        <m:ctrlPr>
                                          <a:rPr lang="en-US" sz="1800" i="1">
                                            <a:effectLst/>
                                            <a:latin typeface="Cambria Math" charset="0"/>
                                            <a:ea typeface="Times New Roman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800" i="1">
                                                <a:effectLst/>
                                                <a:latin typeface="Cambria Math" charset="0"/>
                                                <a:ea typeface="Times New Roman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sz="1800" i="1">
                                                    <a:effectLst/>
                                                    <a:latin typeface="Cambria Math" charset="0"/>
                                                    <a:ea typeface="Times New Roman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sz="1800" i="1">
                                                    <a:effectLst/>
                                                    <a:latin typeface="Cambria Math"/>
                                                    <a:ea typeface="Times New Roman"/>
                                                  </a:rPr>
                                                  <m:t>5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sz="1800" i="1">
                                                    <a:effectLst/>
                                                    <a:latin typeface="Cambria Math"/>
                                                    <a:ea typeface="Times New Roman"/>
                                                  </a:rPr>
                                                  <m:t>6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800" i="1">
                                            <a:effectLst/>
                                            <a:latin typeface="Cambria Math"/>
                                            <a:ea typeface="Times New Roman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hangingPunct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hangingPunct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0271962"/>
                  </p:ext>
                </p:extLst>
              </p:nvPr>
            </p:nvGraphicFramePr>
            <p:xfrm>
              <a:off x="457200" y="1219200"/>
              <a:ext cx="8229600" cy="518160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3581400"/>
                    <a:gridCol w="1752600"/>
                    <a:gridCol w="2895600"/>
                  </a:tblGrid>
                  <a:tr h="487680">
                    <a:tc>
                      <a:txBody>
                        <a:bodyPr/>
                        <a:lstStyle/>
                        <a:p>
                          <a:pPr marL="0" marR="0" hangingPunct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/>
                              <a:ea typeface="Times New Roman"/>
                            </a:rPr>
                            <a:t> </a:t>
                          </a:r>
                          <a:endParaRPr lang="en-US" sz="1600" dirty="0" smtClean="0">
                            <a:effectLst/>
                            <a:latin typeface="Times New Roman"/>
                            <a:ea typeface="Times New Roman"/>
                          </a:endParaRPr>
                        </a:p>
                        <a:p>
                          <a:pPr marL="0" marR="0" hangingPunct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effectLst/>
                              <a:latin typeface="Times New Roman"/>
                              <a:ea typeface="Times New Roman"/>
                            </a:rPr>
                            <a:t>Series</a:t>
                          </a:r>
                          <a:endParaRPr lang="en-US" sz="16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hangingPunct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effectLst/>
                              <a:latin typeface="Times New Roman"/>
                              <a:ea typeface="Times New Roman"/>
                            </a:rPr>
                            <a:t>Geometric</a:t>
                          </a:r>
                          <a:r>
                            <a:rPr lang="en-US" sz="1600" dirty="0">
                              <a:effectLst/>
                              <a:latin typeface="Times New Roman"/>
                              <a:ea typeface="Times New Roman"/>
                            </a:rPr>
                            <a:t>?</a:t>
                          </a:r>
                        </a:p>
                        <a:p>
                          <a:pPr marL="0" marR="0" hangingPunct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/>
                              <a:ea typeface="Times New Roman"/>
                            </a:rPr>
                            <a:t>Finite/Infinite?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hangingPunct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/>
                              <a:ea typeface="Times New Roman"/>
                            </a:rPr>
                            <a:t> </a:t>
                          </a:r>
                          <a:endParaRPr lang="en-US" sz="1600" dirty="0" smtClean="0">
                            <a:effectLst/>
                            <a:latin typeface="Times New Roman"/>
                            <a:ea typeface="Times New Roman"/>
                          </a:endParaRPr>
                        </a:p>
                        <a:p>
                          <a:pPr marL="0" marR="0" hangingPunct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effectLst/>
                              <a:latin typeface="Times New Roman"/>
                              <a:ea typeface="Times New Roman"/>
                            </a:rPr>
                            <a:t>Sum</a:t>
                          </a:r>
                          <a:endParaRPr lang="en-US" sz="16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t="-102273" r="-129592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hangingPunct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hangingPunct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t="-142400" r="-129592" b="-445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hangingPunct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hangingPunct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t="-404000" r="-129592" b="-64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hangingPunct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hangingPunct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838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t="-275912" r="-129592" b="-2518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hangingPunct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hangingPunct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t="-455752" r="-129592" b="-2053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hangingPunct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hangingPunct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t="-661053" r="-129592" b="-144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hangingPunct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hangingPunct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838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t="-527737" r="-1295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hangingPunct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hangingPunct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4158669" y="1882801"/>
            <a:ext cx="1480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NG / Infinite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311069" y="2514600"/>
            <a:ext cx="132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 / Infinite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267200" y="3135868"/>
            <a:ext cx="132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 / Infinite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34868" y="3886200"/>
            <a:ext cx="132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 / Finite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58667" y="4572000"/>
            <a:ext cx="1480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NG / Infinite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234868" y="5181600"/>
            <a:ext cx="132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 / Infinite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262842" y="5867400"/>
            <a:ext cx="132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 / Finite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010400" y="1882801"/>
                <a:ext cx="433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1882801"/>
                <a:ext cx="43313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640150" y="3088599"/>
                <a:ext cx="1197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𝑂𝑠𝑐𝑖𝑙𝑎𝑡𝑒𝑠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150" y="3088599"/>
                <a:ext cx="119770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010400" y="4431268"/>
                <a:ext cx="433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4431268"/>
                <a:ext cx="433132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879809" y="2209800"/>
                <a:ext cx="786817" cy="886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/>
                        </a:rPr>
                        <m:t>𝑎</m:t>
                      </m:r>
                      <m:r>
                        <a:rPr lang="en-US" sz="11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100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100" i="1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1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i="1">
                                      <a:latin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1100" i="1">
                                      <a:latin typeface="Cambria Math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1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1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/>
                        </a:rPr>
                        <m:t>𝑟</m:t>
                      </m:r>
                      <m:r>
                        <a:rPr lang="en-US" sz="11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1100" i="1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1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1100" i="1">
                                  <a:latin typeface="Cambria Math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1100" i="1">
                                  <a:latin typeface="Cambria Math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809" y="2209800"/>
                <a:ext cx="786817" cy="88652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7346861" y="2226535"/>
                <a:ext cx="907556" cy="8697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1" i="1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200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 i="1">
                                          <a:latin typeface="Cambria Math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sz="1200" i="1">
                                          <a:latin typeface="Cambria Math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n-US" sz="1200" b="1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sz="1200" b="1" i="1">
                                  <a:latin typeface="Cambria Math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200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 i="1">
                                          <a:latin typeface="Cambria Math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sz="1200" i="1">
                                          <a:latin typeface="Cambria Math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sz="120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861" y="2226535"/>
                <a:ext cx="907556" cy="86979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858000" y="2410525"/>
                <a:ext cx="437427" cy="4507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pos m:val="top"/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groupChrPr>
                        <m:e/>
                      </m:groupCh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2410525"/>
                <a:ext cx="437427" cy="450701"/>
              </a:xfrm>
              <a:prstGeom prst="rect">
                <a:avLst/>
              </a:prstGeom>
              <a:blipFill rotWithShape="1">
                <a:blip r:embed="rId9"/>
                <a:stretch>
                  <a:fillRect l="-27778" t="-37838" r="-41667" b="-5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867400" y="3429000"/>
                <a:ext cx="786817" cy="886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/>
                        </a:rPr>
                        <m:t>𝑎</m:t>
                      </m:r>
                      <m:r>
                        <a:rPr lang="en-US" sz="11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100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100" i="1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1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i="1">
                                      <a:latin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1100" i="1">
                                      <a:latin typeface="Cambria Math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1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1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/>
                        </a:rPr>
                        <m:t>𝑟</m:t>
                      </m:r>
                      <m:r>
                        <a:rPr lang="en-US" sz="11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1100" i="1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1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1100" i="1">
                                  <a:latin typeface="Cambria Math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1100" i="1">
                                  <a:latin typeface="Cambria Math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3429000"/>
                <a:ext cx="786817" cy="88652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7239000" y="3445735"/>
                <a:ext cx="1306960" cy="948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1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200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 i="1">
                                          <a:latin typeface="Cambria Math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sz="1200" i="1">
                                          <a:latin typeface="Cambria Math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20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200" i="1">
                                              <a:latin typeface="Cambria Math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200" i="1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num>
                                        <m:den>
                                          <m:r>
                                            <a:rPr lang="en-US" sz="1200" i="1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/>
                                    </a:rPr>
                                    <m:t>8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1200" b="1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sz="1200" b="1" i="1">
                                  <a:latin typeface="Cambria Math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200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 i="1">
                                          <a:latin typeface="Cambria Math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sz="1200" i="1">
                                          <a:latin typeface="Cambria Math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3445735"/>
                <a:ext cx="1306960" cy="94884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934200" y="3629725"/>
                <a:ext cx="437427" cy="4507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pos m:val="top"/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groupChrPr>
                        <m:e/>
                      </m:groupCh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3629725"/>
                <a:ext cx="437427" cy="450701"/>
              </a:xfrm>
              <a:prstGeom prst="rect">
                <a:avLst/>
              </a:prstGeom>
              <a:blipFill rotWithShape="1">
                <a:blip r:embed="rId12"/>
                <a:stretch>
                  <a:fillRect l="-29577" t="-37838" r="-43662" b="-5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943600" y="5123521"/>
                <a:ext cx="80329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/>
                        </a:rPr>
                        <m:t>𝑎</m:t>
                      </m:r>
                      <m:r>
                        <a:rPr lang="en-US" sz="1100" b="0" i="1" smtClean="0">
                          <a:latin typeface="Cambria Math"/>
                        </a:rPr>
                        <m:t>=0.3</m:t>
                      </m:r>
                    </m:oMath>
                  </m:oMathPara>
                </a14:m>
                <a:endParaRPr lang="en-US" sz="1100" b="0" i="1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/>
                        </a:rPr>
                        <m:t>𝑟</m:t>
                      </m:r>
                      <m:r>
                        <a:rPr lang="en-US" sz="11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11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/>
                            </a:rPr>
                            <m:t>0.1</m:t>
                          </m:r>
                        </m:e>
                      </m:d>
                    </m:oMath>
                  </m:oMathPara>
                </a14:m>
                <a:endParaRPr lang="en-US" sz="110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5123521"/>
                <a:ext cx="803297" cy="43088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7467600" y="5029200"/>
                <a:ext cx="963020" cy="501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1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1200" b="1" i="1" smtClean="0">
                              <a:latin typeface="Cambria Math"/>
                            </a:rPr>
                            <m:t>𝟎</m:t>
                          </m:r>
                          <m:r>
                            <a:rPr lang="en-US" sz="1200" b="1" i="1" smtClean="0">
                              <a:latin typeface="Cambria Math"/>
                            </a:rPr>
                            <m:t>.</m:t>
                          </m:r>
                          <m:r>
                            <a:rPr lang="en-US" sz="1200" b="1" i="1" smtClean="0">
                              <a:latin typeface="Cambria Math"/>
                            </a:rPr>
                            <m:t>𝟑</m:t>
                          </m:r>
                        </m:num>
                        <m:den>
                          <m:d>
                            <m:dPr>
                              <m:ctrlPr>
                                <a:rPr lang="en-US" sz="1200" b="1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sz="1200" b="1" i="1">
                                  <a:latin typeface="Cambria Math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/>
                                    </a:rPr>
                                    <m:t>0.1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sz="120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5029200"/>
                <a:ext cx="963020" cy="501548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953973" y="5069333"/>
                <a:ext cx="437427" cy="4507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pos m:val="top"/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groupChrPr>
                        <m:e/>
                      </m:groupCh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973" y="5069333"/>
                <a:ext cx="437427" cy="450701"/>
              </a:xfrm>
              <a:prstGeom prst="rect">
                <a:avLst/>
              </a:prstGeom>
              <a:blipFill rotWithShape="1">
                <a:blip r:embed="rId15"/>
                <a:stretch>
                  <a:fillRect l="-29167" t="-37838" r="-41667" b="-5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867400" y="5562600"/>
                <a:ext cx="711669" cy="641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/>
                        </a:rPr>
                        <m:t>𝑎</m:t>
                      </m:r>
                      <m:r>
                        <a:rPr lang="en-US" sz="1100" b="0" i="1" smtClean="0">
                          <a:latin typeface="Cambria Math"/>
                        </a:rPr>
                        <m:t>=3</m:t>
                      </m:r>
                    </m:oMath>
                  </m:oMathPara>
                </a14:m>
                <a:endParaRPr lang="en-US" sz="1100" b="0" i="1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/>
                        </a:rPr>
                        <m:t>𝑟</m:t>
                      </m:r>
                      <m:r>
                        <a:rPr lang="en-US" sz="11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1100" i="1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1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1100" b="0" i="1" smtClean="0">
                                  <a:latin typeface="Cambria Math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1100" b="0" i="1" smtClean="0">
                                  <a:latin typeface="Cambria Math"/>
                                </a:rPr>
                                <m:t>6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10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5562600"/>
                <a:ext cx="711669" cy="64197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7239000" y="5579335"/>
                <a:ext cx="1150764" cy="948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1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/>
                            </a:rPr>
                            <m:t>3</m:t>
                          </m:r>
                          <m:d>
                            <m:dPr>
                              <m:ctrlPr>
                                <a:rPr lang="en-US" sz="120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200" i="1">
                                              <a:latin typeface="Cambria Math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200" b="0" i="1" smtClean="0">
                                              <a:latin typeface="Cambria Math"/>
                                            </a:rPr>
                                            <m:t>5</m:t>
                                          </m:r>
                                        </m:num>
                                        <m:den>
                                          <m:r>
                                            <a:rPr lang="en-US" sz="1200" b="0" i="1" smtClean="0">
                                              <a:latin typeface="Cambria Math"/>
                                            </a:rPr>
                                            <m:t>6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/>
                                    </a:rPr>
                                    <m:t>25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1200" b="1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sz="1200" b="1" i="1">
                                  <a:latin typeface="Cambria Math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200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 b="0" i="1" smtClean="0">
                                          <a:latin typeface="Cambria Math"/>
                                        </a:rPr>
                                        <m:t>5</m:t>
                                      </m:r>
                                    </m:num>
                                    <m:den>
                                      <m:r>
                                        <a:rPr lang="en-US" sz="1200" b="0" i="1" smtClean="0">
                                          <a:latin typeface="Cambria Math"/>
                                        </a:rPr>
                                        <m:t>6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sz="120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5579335"/>
                <a:ext cx="1150764" cy="94884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934200" y="5763325"/>
                <a:ext cx="437427" cy="4507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pos m:val="top"/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groupChrPr>
                        <m:e/>
                      </m:groupCh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5763325"/>
                <a:ext cx="437427" cy="450701"/>
              </a:xfrm>
              <a:prstGeom prst="rect">
                <a:avLst/>
              </a:prstGeom>
              <a:blipFill rotWithShape="1">
                <a:blip r:embed="rId12"/>
                <a:stretch>
                  <a:fillRect l="-29577" t="-37838" r="-43662" b="-5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982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8" grpId="0"/>
      <p:bldP spid="9" grpId="0"/>
      <p:bldP spid="10" grpId="0"/>
      <p:bldP spid="12" grpId="0"/>
      <p:bldP spid="4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Backups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66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Integral Test</a:t>
            </a:r>
            <a:endParaRPr lang="en-US"/>
          </a:p>
        </p:txBody>
      </p:sp>
      <p:pic>
        <p:nvPicPr>
          <p:cNvPr id="4" name="Picture 4" descr="11p714c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45"/>
          <a:stretch/>
        </p:blipFill>
        <p:spPr bwMode="auto">
          <a:xfrm>
            <a:off x="22412" y="1702653"/>
            <a:ext cx="4571999" cy="1765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11p715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32" r="3814"/>
          <a:stretch/>
        </p:blipFill>
        <p:spPr bwMode="auto">
          <a:xfrm>
            <a:off x="4814046" y="1651881"/>
            <a:ext cx="4253754" cy="1816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33600" y="1295401"/>
                <a:ext cx="1095108" cy="10990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400" b="1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1" i="1" smtClean="0">
                              <a:latin typeface="Cambria Math"/>
                            </a:rPr>
                            <m:t>𝒏</m:t>
                          </m:r>
                          <m:r>
                            <a:rPr lang="en-US" sz="2400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400" b="1" i="1" smtClean="0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400" b="1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 smtClean="0"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1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smtClean="0">
                                      <a:latin typeface="Cambria Math"/>
                                    </a:rPr>
                                    <m:t>𝒏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1295401"/>
                <a:ext cx="1095108" cy="109908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391400" y="1295400"/>
                <a:ext cx="1149802" cy="10990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400" b="1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1" i="1" smtClean="0">
                              <a:latin typeface="Cambria Math"/>
                            </a:rPr>
                            <m:t>𝒏</m:t>
                          </m:r>
                          <m:r>
                            <a:rPr lang="en-US" sz="2400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400" b="1" i="1" smtClean="0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400" b="1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 smtClean="0"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400" b="1" i="1" smtClean="0">
                                      <a:latin typeface="Cambria Math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400" b="1" i="1" smtClean="0">
                                      <a:latin typeface="Cambria Math"/>
                                    </a:rPr>
                                    <m:t>𝒏</m:t>
                                  </m:r>
                                </m:e>
                              </m:rad>
                            </m:den>
                          </m:f>
                        </m:e>
                      </m:nary>
                    </m:oMath>
                  </m:oMathPara>
                </a14:m>
                <a:endParaRPr lang="en-US" sz="2400" b="1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1295400"/>
                <a:ext cx="1149802" cy="109908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85800" y="3505200"/>
                <a:ext cx="1597104" cy="889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240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−2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/>
                        </a:rPr>
                        <m:t>𝑑𝑥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505200"/>
                <a:ext cx="1597104" cy="8891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6200" y="4495800"/>
                <a:ext cx="2046779" cy="915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−2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sz="2400" b="0" i="1" smtClean="0">
                              <a:latin typeface="Cambria Math"/>
                            </a:rPr>
                            <m:t>𝑑𝑥</m:t>
                          </m:r>
                        </m:e>
                      </m:func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4495800"/>
                <a:ext cx="2046779" cy="91595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6200" y="5360964"/>
                <a:ext cx="4615238" cy="10398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mr>
                            <m:mr>
                              <m:e/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sz="2400" b="0" i="1" smtClean="0">
                              <a:latin typeface="Cambria Math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→∞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𝑡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5360964"/>
                <a:ext cx="4615238" cy="103983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453438" y="3485988"/>
                <a:ext cx="1597104" cy="889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240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−</m:t>
                              </m:r>
                              <m:box>
                                <m:box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box>
                            </m:sup>
                          </m:sSup>
                          <m:r>
                            <a:rPr lang="en-US" sz="2400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438" y="3485988"/>
                <a:ext cx="1597104" cy="88915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843838" y="4476588"/>
                <a:ext cx="2123722" cy="915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−</m:t>
                                  </m:r>
                                  <m:box>
                                    <m:boxPr>
                                      <m:ctrlPr>
                                        <a:rPr lang="en-US" sz="2400" i="1" smtClean="0">
                                          <a:latin typeface="Cambria Math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US" sz="2400" i="1" smtClean="0">
                                              <a:latin typeface="Cambria Math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4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24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box>
                                </m:sup>
                              </m:sSup>
                              <m:r>
                                <a:rPr lang="en-US" sz="2400" i="1">
                                  <a:latin typeface="Cambria Math"/>
                                </a:rPr>
                                <m:t>𝑑𝑥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838" y="4476588"/>
                <a:ext cx="2123722" cy="91595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800600" y="5523540"/>
                <a:ext cx="4474302" cy="7772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|"/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sz="2400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→∞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func>
                        </m:e>
                      </m:d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400" i="1">
                                <a:latin typeface="Cambria Math"/>
                              </a:rPr>
                              <m:t>𝑡</m:t>
                            </m:r>
                          </m:e>
                        </m:mr>
                        <m:mr>
                          <m:e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e>
                        </m:mr>
                      </m:m>
                      <m:r>
                        <a:rPr lang="en-US" sz="24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rad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5523540"/>
                <a:ext cx="4474302" cy="77720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>
            <a:off x="4691438" y="1295401"/>
            <a:ext cx="0" cy="5005339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70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Harmonic Series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5" t="22466" r="32305" b="50267"/>
          <a:stretch/>
        </p:blipFill>
        <p:spPr bwMode="auto">
          <a:xfrm>
            <a:off x="228600" y="1371600"/>
            <a:ext cx="6026991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t="66335" r="4099" b="10171"/>
          <a:stretch/>
        </p:blipFill>
        <p:spPr bwMode="auto">
          <a:xfrm>
            <a:off x="105680" y="4114800"/>
            <a:ext cx="903832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164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Series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200" y="1563469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smtClean="0"/>
              <a:t>Geometric Series:</a:t>
            </a:r>
            <a:endParaRPr lang="en-US" sz="3600" b="1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429000" y="1308127"/>
                <a:ext cx="5667385" cy="1435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320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320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sz="320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3200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  <m:r>
                        <a:rPr lang="en-US" sz="3200" b="0" i="1" smtClean="0">
                          <a:latin typeface="Cambria Math"/>
                        </a:rPr>
                        <m:t>=</m:t>
                      </m:r>
                      <m:r>
                        <a:rPr lang="en-US" sz="3200" b="0" i="1" smtClean="0">
                          <a:latin typeface="Cambria Math"/>
                        </a:rPr>
                        <m:t>𝑎</m:t>
                      </m:r>
                      <m:r>
                        <a:rPr lang="en-US" sz="3200" b="0" i="1" smtClean="0">
                          <a:latin typeface="Cambria Math"/>
                        </a:rPr>
                        <m:t>+</m:t>
                      </m:r>
                      <m:r>
                        <a:rPr lang="en-US" sz="3200" b="0" i="1" smtClean="0">
                          <a:latin typeface="Cambria Math"/>
                        </a:rPr>
                        <m:t>𝑎𝑟</m:t>
                      </m:r>
                      <m:r>
                        <a:rPr lang="en-US" sz="3200" b="0" i="1" smtClean="0">
                          <a:latin typeface="Cambria Math"/>
                        </a:rPr>
                        <m:t>+</m:t>
                      </m:r>
                      <m:r>
                        <a:rPr lang="en-US" sz="3200" b="0" i="1" smtClean="0">
                          <a:latin typeface="Cambria Math"/>
                        </a:rPr>
                        <m:t>𝑎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/>
                        </a:rPr>
                        <m:t>+</m:t>
                      </m:r>
                      <m:r>
                        <a:rPr lang="en-US" sz="3200" b="0" i="1" smtClean="0">
                          <a:latin typeface="Cambria Math"/>
                          <a:ea typeface="Cambria Math"/>
                        </a:rPr>
                        <m:t>⋯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308127"/>
                <a:ext cx="5667385" cy="143507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80364" y="4369497"/>
                <a:ext cx="20968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1" i="1" u="sng" smtClean="0">
                        <a:latin typeface="Cambria Math"/>
                      </a:rPr>
                      <m:t>𝒑</m:t>
                    </m:r>
                  </m:oMath>
                </a14:m>
                <a:r>
                  <a:rPr lang="en-US" sz="3600" b="1" u="sng" smtClean="0"/>
                  <a:t>-Series:</a:t>
                </a:r>
                <a:endParaRPr lang="en-US" sz="3600" b="1" u="sng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64" y="4369497"/>
                <a:ext cx="2096871" cy="646331"/>
              </a:xfrm>
              <a:prstGeom prst="rect">
                <a:avLst/>
              </a:prstGeom>
              <a:blipFill rotWithShape="1">
                <a:blip r:embed="rId4"/>
                <a:stretch>
                  <a:fillRect t="-1415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465729" y="3975127"/>
                <a:ext cx="5590698" cy="1435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320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320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320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320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latin typeface="Cambria Math"/>
                                    </a:rPr>
                                    <m:t>𝑝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sz="3200" b="0" i="1" smtClean="0">
                          <a:latin typeface="Cambria Math"/>
                        </a:rPr>
                        <m:t>      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/>
                                </a:rPr>
                                <m:t>𝑝</m:t>
                              </m:r>
                            </m:sup>
                          </m:sSup>
                        </m:den>
                      </m:f>
                      <m:r>
                        <a:rPr lang="en-US" sz="32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/>
                                </a:rPr>
                                <m:t>𝑝</m:t>
                              </m:r>
                            </m:sup>
                          </m:sSup>
                        </m:den>
                      </m:f>
                      <m:r>
                        <a:rPr lang="en-US" sz="32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/>
                                </a:rPr>
                                <m:t>𝑝</m:t>
                              </m:r>
                            </m:sup>
                          </m:sSup>
                        </m:den>
                      </m:f>
                      <m:r>
                        <a:rPr lang="en-US" sz="3200" b="0" i="1" smtClean="0">
                          <a:latin typeface="Cambria Math"/>
                        </a:rPr>
                        <m:t>+</m:t>
                      </m:r>
                      <m:r>
                        <a:rPr lang="en-US" sz="3200" b="0" i="1" smtClean="0">
                          <a:latin typeface="Cambria Math"/>
                          <a:ea typeface="Cambria Math"/>
                        </a:rPr>
                        <m:t>⋯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729" y="3975127"/>
                <a:ext cx="5590698" cy="143507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71600" y="2832734"/>
                <a:ext cx="6553200" cy="74866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3200" smtClean="0"/>
                  <a:t>Converges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/>
                          </a:rPr>
                          <m:t>𝑎</m:t>
                        </m:r>
                      </m:num>
                      <m:den>
                        <m:r>
                          <a:rPr lang="en-US" sz="3200" b="0" i="1" smtClean="0">
                            <a:latin typeface="Cambria Math"/>
                          </a:rPr>
                          <m:t>1−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sz="3200" smtClean="0"/>
                  <a:t> when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−1</m:t>
                    </m:r>
                    <m:r>
                      <a:rPr lang="en-US" sz="3200" b="0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sz="3200" b="0" i="1" smtClean="0">
                        <a:latin typeface="Cambria Math"/>
                        <a:ea typeface="Cambria Math"/>
                      </a:rPr>
                      <m:t>𝑟</m:t>
                    </m:r>
                    <m:r>
                      <a:rPr lang="en-US" sz="3200" b="0" i="1" smtClean="0">
                        <a:latin typeface="Cambria Math"/>
                        <a:ea typeface="Cambria Math"/>
                      </a:rPr>
                      <m:t>&lt;1</m:t>
                    </m:r>
                  </m:oMath>
                </a14:m>
                <a:endParaRPr lang="en-US" sz="320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832734"/>
                <a:ext cx="6553200" cy="74866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579914" y="5562600"/>
                <a:ext cx="4136571" cy="58477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3200" smtClean="0"/>
                  <a:t>Converges when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𝑝</m:t>
                    </m:r>
                    <m:r>
                      <a:rPr lang="en-US" sz="3200" b="0" i="1" smtClean="0">
                        <a:latin typeface="Cambria Math"/>
                      </a:rPr>
                      <m:t>&gt;1</m:t>
                    </m:r>
                  </m:oMath>
                </a14:m>
                <a:endParaRPr lang="en-US" sz="320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914" y="5562600"/>
                <a:ext cx="4136571" cy="5847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>
            <a:off x="152400" y="3886200"/>
            <a:ext cx="8686800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03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0"/>
            <a:ext cx="7132320" cy="1143000"/>
          </a:xfrm>
        </p:spPr>
        <p:txBody>
          <a:bodyPr/>
          <a:lstStyle/>
          <a:p>
            <a:r>
              <a:rPr lang="en-US" dirty="0"/>
              <a:t>Strategy for Testing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819400" y="1219200"/>
                <a:ext cx="4114800" cy="37279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u="sng" dirty="0" smtClean="0"/>
                  <a:t>If</a:t>
                </a:r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400" i="1" smtClean="0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 smtClean="0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40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14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sz="1400" b="0" i="1" smtClean="0">
                                <a:latin typeface="Cambria Math"/>
                                <a:ea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sz="1400" i="1" smtClean="0">
                            <a:latin typeface="Cambria Math"/>
                            <a:ea typeface="Cambria Math"/>
                          </a:rPr>
                          <m:t>≠</m:t>
                        </m:r>
                        <m:r>
                          <a:rPr lang="en-US" sz="14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e>
                    </m:func>
                  </m:oMath>
                </a14:m>
                <a:r>
                  <a:rPr lang="en-US" sz="1400" dirty="0" smtClean="0"/>
                  <a:t> </a:t>
                </a:r>
                <a:r>
                  <a:rPr lang="en-US" sz="1400" b="1" u="sng" dirty="0" smtClean="0"/>
                  <a:t>then</a:t>
                </a:r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400" i="1" smtClean="0"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1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400" dirty="0" smtClean="0"/>
                  <a:t> is divergent</a:t>
                </a:r>
                <a:endParaRPr 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1219200"/>
                <a:ext cx="4114800" cy="37279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-217170" y="1143000"/>
            <a:ext cx="3112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Test for Divergence</a:t>
            </a:r>
            <a:endParaRPr lang="en-US" sz="24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19400" y="1642558"/>
                <a:ext cx="4103370" cy="45915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Geometric converges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/>
                          </a:rPr>
                          <m:t>𝑎</m:t>
                        </m:r>
                      </m:num>
                      <m:den>
                        <m:r>
                          <a:rPr lang="en-US" sz="1400" b="0" i="1" smtClean="0">
                            <a:latin typeface="Cambria Math"/>
                          </a:rPr>
                          <m:t>1−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sz="1400" dirty="0" smtClean="0"/>
                  <a:t> when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−1</m:t>
                    </m:r>
                    <m:r>
                      <a:rPr lang="en-US" sz="1400" b="0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sz="1400" b="0" i="1" smtClean="0">
                        <a:latin typeface="Cambria Math"/>
                        <a:ea typeface="Cambria Math"/>
                      </a:rPr>
                      <m:t>𝑟</m:t>
                    </m:r>
                    <m:r>
                      <a:rPr lang="en-US" sz="1400" b="0" i="1" smtClean="0">
                        <a:latin typeface="Cambria Math"/>
                        <a:ea typeface="Cambria Math"/>
                      </a:rPr>
                      <m:t>&lt;1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1642558"/>
                <a:ext cx="4103370" cy="45915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819400" y="2146781"/>
                <a:ext cx="4114800" cy="37241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sz="1400" dirty="0" smtClean="0"/>
                  <a:t>-series converges when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𝑝</m:t>
                    </m:r>
                    <m:r>
                      <a:rPr lang="en-US" sz="1400" b="0" i="1" smtClean="0">
                        <a:latin typeface="Cambria Math"/>
                      </a:rPr>
                      <m:t>&gt;1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2146781"/>
                <a:ext cx="4114800" cy="37241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191000" y="2550607"/>
                <a:ext cx="4114710" cy="64979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400" i="1"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400" dirty="0" smtClean="0"/>
                  <a:t> convergent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1400" i="1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sz="1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/>
                        <a:ea typeface="Cambria Math"/>
                      </a:rPr>
                      <m:t>∀</m:t>
                    </m:r>
                  </m:oMath>
                </a14:m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1400" dirty="0" smtClean="0"/>
                  <a:t> 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lang="en-US" sz="1400" i="1" smtClean="0">
                            <a:latin typeface="Cambria Math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400" i="1"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400" dirty="0" smtClean="0"/>
                  <a:t> convergent </a:t>
                </a:r>
                <a:endParaRPr lang="en-US" sz="1400" i="1" dirty="0" smtClean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400" i="1"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400" dirty="0"/>
                  <a:t> </a:t>
                </a:r>
                <a:r>
                  <a:rPr lang="en-US" sz="1400" dirty="0" smtClean="0"/>
                  <a:t>divergent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1400" i="1" smtClean="0">
                        <a:latin typeface="Cambria Math"/>
                        <a:ea typeface="Cambria Math"/>
                      </a:rPr>
                      <m:t>≥</m:t>
                    </m:r>
                    <m:sSub>
                      <m:sSubPr>
                        <m:ctrlPr>
                          <a:rPr lang="en-US" sz="1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/>
                        <a:ea typeface="Cambria Math"/>
                      </a:rPr>
                      <m:t>∀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1400" dirty="0"/>
                  <a:t> 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lang="en-US" sz="1400" i="1">
                            <a:latin typeface="Cambria Math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400" i="1"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400" dirty="0"/>
                  <a:t> </a:t>
                </a:r>
                <a:r>
                  <a:rPr lang="en-US" sz="1400" dirty="0" smtClean="0"/>
                  <a:t>divergent </a:t>
                </a:r>
                <a:endParaRPr lang="en-US" sz="1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2550607"/>
                <a:ext cx="4114710" cy="64979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227745" y="3226713"/>
                <a:ext cx="4840055" cy="73866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1400" i="1" dirty="0"/>
                  <a:t>Suppose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400" i="1"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400" i="1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400" i="1"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400" i="1" dirty="0"/>
                  <a:t> are series with positive terms. </a:t>
                </a:r>
                <a:endParaRPr lang="en-US" sz="1400" i="1" dirty="0" smtClean="0"/>
              </a:p>
              <a:p>
                <a:endParaRPr lang="en-US" sz="1400" i="1" dirty="0" smtClean="0"/>
              </a:p>
              <a:p>
                <a:r>
                  <a:rPr lang="en-US" sz="1400" i="1" dirty="0" smtClean="0"/>
                  <a:t> If                        Then </a:t>
                </a:r>
                <a:r>
                  <a:rPr lang="en-US" sz="1400" i="1" dirty="0"/>
                  <a:t>either both series converge or both diverge </a:t>
                </a:r>
                <a:endParaRPr lang="en-US" sz="1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745" y="3226713"/>
                <a:ext cx="4840055" cy="73866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462640" y="3508177"/>
                <a:ext cx="969111" cy="4423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b="1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200" b="1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a:rPr lang="en-US" sz="1200" b="1" i="0" smtClean="0">
                                  <a:latin typeface="Cambria Math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sz="1200" b="1" i="1" smtClean="0"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sz="1200" b="1" i="1" smtClean="0">
                                  <a:latin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1200" b="1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200" b="1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𝒏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200" b="1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𝒏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sz="1200" b="1" i="1" smtClean="0">
                          <a:latin typeface="Cambria Math"/>
                        </a:rPr>
                        <m:t>=</m:t>
                      </m:r>
                      <m:r>
                        <a:rPr lang="en-US" sz="1200" b="1" i="1" smtClean="0"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640" y="3508177"/>
                <a:ext cx="969111" cy="44230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2362200" y="3200400"/>
            <a:ext cx="1903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 smtClean="0"/>
              <a:t>Limit Comparison Test</a:t>
            </a:r>
            <a:endParaRPr lang="en-US" sz="1400" b="1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-826770" y="1475525"/>
            <a:ext cx="3112770" cy="558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g-series?</a:t>
            </a:r>
            <a:endParaRPr lang="en-US" sz="2400" b="1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-815340" y="1905000"/>
            <a:ext cx="3112770" cy="558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p-series?</a:t>
            </a:r>
            <a:endParaRPr lang="en-US" sz="2400" b="1" u="sng" dirty="0"/>
          </a:p>
        </p:txBody>
      </p:sp>
      <p:sp>
        <p:nvSpPr>
          <p:cNvPr id="18" name="TextBox 17"/>
          <p:cNvSpPr txBox="1"/>
          <p:nvPr/>
        </p:nvSpPr>
        <p:spPr>
          <a:xfrm>
            <a:off x="1676400" y="2511623"/>
            <a:ext cx="2969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 smtClean="0"/>
              <a:t>Comparison Test</a:t>
            </a:r>
            <a:endParaRPr lang="en-US" sz="14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819400" y="4059962"/>
                <a:ext cx="4562523" cy="58823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An alternating series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400" i="1" smtClean="0"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140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sz="1400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sSub>
                          <m:sSubPr>
                            <m:ctrlPr>
                              <a:rPr lang="en-US" sz="1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400" dirty="0" smtClean="0"/>
                  <a:t> is convergent </a:t>
                </a:r>
                <a:r>
                  <a:rPr lang="en-US" sz="1400" b="1" u="sng" dirty="0" smtClean="0"/>
                  <a:t>if</a:t>
                </a:r>
              </a:p>
              <a:p>
                <a:pPr algn="ctr"/>
                <a:r>
                  <a:rPr lang="en-US" sz="1400" dirty="0" smtClean="0"/>
                  <a:t>       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/>
                      </a:rPr>
                      <m:t>𝑖</m:t>
                    </m:r>
                    <m:r>
                      <a:rPr lang="en-US" sz="1400" i="1">
                        <a:latin typeface="Cambria Math"/>
                      </a:rPr>
                      <m:t>)  </m:t>
                    </m:r>
                    <m:sSub>
                      <m:sSubPr>
                        <m:ctrlPr>
                          <a:rPr lang="en-US" sz="1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𝑛</m:t>
                        </m:r>
                        <m:r>
                          <a:rPr lang="en-US" sz="1400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1400" i="1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sz="1400" i="1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  <m:sub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en-US" sz="1400" i="1">
                        <a:latin typeface="Cambria Math"/>
                        <a:ea typeface="Cambria Math"/>
                      </a:rPr>
                      <m:t>   </m:t>
                    </m:r>
                    <m:r>
                      <a:rPr lang="en-US" sz="1400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sz="14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140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sz="1400" i="1" dirty="0" smtClean="0">
                    <a:latin typeface="Cambria Math"/>
                    <a:ea typeface="Cambria Math"/>
                  </a:rPr>
                  <a:t>, </a:t>
                </a:r>
                <a:r>
                  <a:rPr lang="en-US" sz="1400" dirty="0" smtClean="0"/>
                  <a:t>                  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/>
                      </a:rPr>
                      <m:t>𝑖𝑖</m:t>
                    </m:r>
                    <m:r>
                      <a:rPr lang="en-US" sz="1400" i="1">
                        <a:latin typeface="Cambria Math"/>
                      </a:rPr>
                      <m:t>) </m:t>
                    </m:r>
                    <m:func>
                      <m:funcPr>
                        <m:ctrlPr>
                          <a:rPr lang="en-US" sz="1400" i="1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14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1400" i="1">
                                <a:latin typeface="Cambria Math"/>
                                <a:ea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sz="1400" i="1">
                            <a:latin typeface="Cambria Math"/>
                          </a:rPr>
                          <m:t>=0</m:t>
                        </m:r>
                      </m:e>
                    </m:func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059962"/>
                <a:ext cx="4562523" cy="58823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-647226" y="4034135"/>
            <a:ext cx="4023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Alternating Series?</a:t>
            </a:r>
            <a:endParaRPr lang="en-US" sz="24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0" y="5127066"/>
                <a:ext cx="28205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u="sng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b="1" i="0" u="sng" smtClean="0">
                            <a:latin typeface="Cambria Math"/>
                          </a:rPr>
                          <m:t>"!" </m:t>
                        </m:r>
                        <m:r>
                          <m:rPr>
                            <m:nor/>
                          </m:rPr>
                          <a:rPr lang="en-US" sz="2400" b="1" i="0" u="sng" smtClean="0">
                            <a:latin typeface="Cambria Math"/>
                          </a:rPr>
                          <m:t>or</m:t>
                        </m:r>
                        <m:r>
                          <m:rPr>
                            <m:nor/>
                          </m:rPr>
                          <a:rPr lang="en-US" sz="2400" b="1" i="0" u="sng" smtClean="0">
                            <a:latin typeface="Cambria Math"/>
                          </a:rPr>
                          <m:t> </m:t>
                        </m:r>
                        <m:d>
                          <m:dPr>
                            <m:ctrlPr>
                              <a:rPr lang="en-US" sz="2400" b="1" i="1" u="sng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400" b="1" i="1" u="sng" smtClean="0">
                                <a:latin typeface="Cambria Math"/>
                              </a:rPr>
                              <m:t>𝒄𝒐𝒏𝒔𝒕𝒂𝒏𝒕</m:t>
                            </m:r>
                          </m:e>
                        </m:d>
                      </m:e>
                      <m:sup>
                        <m:r>
                          <a:rPr lang="en-US" sz="2400" b="1" i="1" u="sng"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sz="2400" b="1" u="sng" dirty="0" smtClean="0"/>
                  <a:t>?</a:t>
                </a:r>
                <a:endParaRPr lang="en-US" sz="2400" b="1" u="sng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127066"/>
                <a:ext cx="2820516" cy="461665"/>
              </a:xfrm>
              <a:prstGeom prst="rect">
                <a:avLst/>
              </a:prstGeom>
              <a:blipFill rotWithShape="1">
                <a:blip r:embed="rId10"/>
                <a:stretch>
                  <a:fillRect l="-432" t="-10526" r="-2160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819400" y="5105400"/>
                <a:ext cx="1390637" cy="57169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400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b="0" i="1" smtClean="0"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+1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𝐿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5105400"/>
                <a:ext cx="1390637" cy="57169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157589" y="5181600"/>
                <a:ext cx="10908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1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1" i="1">
                                    <a:latin typeface="Cambria Math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/>
                                    <a:ea typeface="Cambria Math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/>
                                    <a:ea typeface="Cambria Math"/>
                                  </a:rPr>
                                  <m:t>𝒏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400" b="1" i="1"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sz="2400" b="1" dirty="0"/>
                  <a:t>?</a:t>
                </a: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589" y="5181600"/>
                <a:ext cx="1090811" cy="461665"/>
              </a:xfrm>
              <a:prstGeom prst="rect">
                <a:avLst/>
              </a:prstGeom>
              <a:blipFill rotWithShape="1">
                <a:blip r:embed="rId12"/>
                <a:stretch>
                  <a:fillRect t="-10526" r="-7821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662560" y="5223878"/>
                <a:ext cx="1380443" cy="41492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400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ad>
                            <m:radPr>
                              <m:ctrlPr>
                                <a:rPr lang="en-US" sz="1400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deg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400" b="0" i="1" smtClean="0"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  <a:ea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/>
                                          <a:ea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rad>
                        </m:e>
                      </m:func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𝐿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560" y="5223878"/>
                <a:ext cx="1380443" cy="41492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76200" y="5766024"/>
                <a:ext cx="4724400" cy="5603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u="sng" dirty="0" smtClean="0"/>
                  <a:t>I</a:t>
                </a:r>
                <a14:m>
                  <m:oMath xmlns:m="http://schemas.openxmlformats.org/officeDocument/2006/math">
                    <m:r>
                      <a:rPr lang="en-US" sz="2400" b="1" i="0" u="sng" smtClean="0">
                        <a:latin typeface="Cambria Math"/>
                      </a:rPr>
                      <m:t>𝐬</m:t>
                    </m:r>
                    <m:nary>
                      <m:naryPr>
                        <m:ctrlPr>
                          <a:rPr lang="en-US" sz="2400" b="1" i="1" u="sng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 u="sng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sz="2400" b="1" i="1" u="sng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US" sz="2400" b="1" i="1" u="sng">
                            <a:latin typeface="Cambria Math"/>
                          </a:rPr>
                          <m:t>𝒇</m:t>
                        </m:r>
                        <m:r>
                          <a:rPr lang="en-US" sz="2400" b="1" i="1" u="sng">
                            <a:latin typeface="Cambria Math"/>
                          </a:rPr>
                          <m:t>(</m:t>
                        </m:r>
                        <m:r>
                          <a:rPr lang="en-US" sz="2400" b="1" i="1" u="sng">
                            <a:latin typeface="Cambria Math"/>
                          </a:rPr>
                          <m:t>𝒙</m:t>
                        </m:r>
                        <m:r>
                          <a:rPr lang="en-US" sz="2400" b="1" i="1" u="sng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sz="2400" b="1" i="1" u="sng">
                        <a:latin typeface="Cambria Math"/>
                      </a:rPr>
                      <m:t>𝒅𝒙</m:t>
                    </m:r>
                  </m:oMath>
                </a14:m>
                <a:r>
                  <a:rPr lang="en-US" sz="2400" b="1" u="sng" dirty="0"/>
                  <a:t> </a:t>
                </a:r>
                <a:r>
                  <a:rPr lang="en-US" sz="2400" b="1" u="sng" dirty="0" smtClean="0"/>
                  <a:t>easily </a:t>
                </a:r>
                <a:r>
                  <a:rPr lang="en-US" sz="2400" b="1" u="sng" dirty="0"/>
                  <a:t>solved?</a:t>
                </a: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5766024"/>
                <a:ext cx="4724400" cy="560346"/>
              </a:xfrm>
              <a:prstGeom prst="rect">
                <a:avLst/>
              </a:prstGeom>
              <a:blipFill rotWithShape="1">
                <a:blip r:embed="rId14"/>
                <a:stretch>
                  <a:fillRect l="-206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191000" y="5750237"/>
                <a:ext cx="4648200" cy="65056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u="sng" dirty="0" smtClean="0"/>
                  <a:t>If</a:t>
                </a:r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600" dirty="0" smtClean="0"/>
                  <a:t> is positive, continuous &amp; decreasing such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1600" b="0" i="0" smtClean="0">
                        <a:latin typeface="Cambria Math"/>
                      </a:rPr>
                      <m:t>, </m:t>
                    </m:r>
                  </m:oMath>
                </a14:m>
                <a:r>
                  <a:rPr lang="en-US" sz="1600" b="1" u="sng" dirty="0" smtClean="0"/>
                  <a:t>then</a:t>
                </a:r>
                <a14:m>
                  <m:oMath xmlns:m="http://schemas.openxmlformats.org/officeDocument/2006/math">
                    <m:r>
                      <a:rPr lang="en-US" sz="1600" b="1" i="0" smtClean="0"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600" i="1" smtClean="0"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16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600" dirty="0" smtClean="0"/>
                  <a:t> is convergent </a:t>
                </a:r>
                <a:r>
                  <a:rPr lang="en-US" sz="1600" b="1" u="sng" dirty="0" err="1" smtClean="0"/>
                  <a:t>iff</a:t>
                </a:r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160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sz="1600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US" sz="16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1600" b="0" i="1" smtClean="0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750237"/>
                <a:ext cx="4648200" cy="650563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8001000" y="4800600"/>
                <a:ext cx="1164037" cy="10477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𝐿</m:t>
                    </m:r>
                    <m:r>
                      <a:rPr lang="en-US" sz="1600" b="0" i="1" smtClean="0">
                        <a:latin typeface="Cambria Math"/>
                      </a:rPr>
                      <m:t>&lt;1</m:t>
                    </m:r>
                    <m:groupChr>
                      <m:groupChrPr>
                        <m:chr m:val="⇒"/>
                        <m:pos m:val="top"/>
                        <m:ctrlPr>
                          <a:rPr lang="en-US" sz="1600" b="0" i="1" smtClean="0">
                            <a:latin typeface="Cambria Math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sz="1600" dirty="0" smtClean="0"/>
                  <a:t> AC</a:t>
                </a:r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𝐿</m:t>
                    </m:r>
                    <m:r>
                      <a:rPr lang="en-US" sz="1600" i="1" smtClean="0">
                        <a:latin typeface="Cambria Math"/>
                        <a:ea typeface="Cambria Math"/>
                      </a:rPr>
                      <m:t>&gt;</m:t>
                    </m:r>
                    <m:r>
                      <a:rPr lang="en-US" sz="1600" i="1">
                        <a:latin typeface="Cambria Math"/>
                      </a:rPr>
                      <m:t>1</m:t>
                    </m:r>
                    <m:groupChr>
                      <m:groupChrPr>
                        <m:chr m:val="⇒"/>
                        <m:pos m:val="top"/>
                        <m:ctrlPr>
                          <a:rPr lang="en-US" sz="1600" i="1">
                            <a:latin typeface="Cambria Math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sz="1600" dirty="0" smtClean="0"/>
                  <a:t> D</a:t>
                </a:r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𝐿</m:t>
                    </m:r>
                    <m:r>
                      <a:rPr lang="en-US" sz="1600" b="0" i="1" smtClean="0">
                        <a:latin typeface="Cambria Math"/>
                      </a:rPr>
                      <m:t>=</m:t>
                    </m:r>
                    <m:r>
                      <a:rPr lang="en-US" sz="1600" i="1">
                        <a:latin typeface="Cambria Math"/>
                      </a:rPr>
                      <m:t>1</m:t>
                    </m:r>
                    <m:groupChr>
                      <m:groupChrPr>
                        <m:chr m:val="⇒"/>
                        <m:pos m:val="top"/>
                        <m:ctrlPr>
                          <a:rPr lang="en-US" sz="1600" i="1">
                            <a:latin typeface="Cambria Math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sz="1600" dirty="0" smtClean="0"/>
                  <a:t> ??</a:t>
                </a:r>
                <a:endParaRPr lang="en-US" sz="16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4800600"/>
                <a:ext cx="1164037" cy="1047787"/>
              </a:xfrm>
              <a:prstGeom prst="rect">
                <a:avLst/>
              </a:prstGeom>
              <a:blipFill rotWithShape="1">
                <a:blip r:embed="rId16"/>
                <a:stretch>
                  <a:fillRect t="-10526" r="-22632" b="-15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815728" y="4741924"/>
                <a:ext cx="4566195" cy="307777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 If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400" i="1" smtClean="0"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1400" dirty="0" smtClean="0"/>
                  <a:t> is convergent, then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400" i="1" smtClean="0"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400" dirty="0" smtClean="0"/>
                  <a:t> is absolutely convergent</a:t>
                </a:r>
                <a:endParaRPr lang="en-US" sz="1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5728" y="4741924"/>
                <a:ext cx="4566195" cy="307777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76200" y="3200400"/>
            <a:ext cx="9144000" cy="36312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-103428" y="2521803"/>
            <a:ext cx="2008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“like” a g- or p-series?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62928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0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8" grpId="0" animBg="1"/>
      <p:bldP spid="9" grpId="0" animBg="1"/>
      <p:bldP spid="10" grpId="0"/>
      <p:bldP spid="13" grpId="0"/>
      <p:bldP spid="15" grpId="0"/>
      <p:bldP spid="16" grpId="0"/>
      <p:bldP spid="18" grpId="0"/>
      <p:bldP spid="19" grpId="0" animBg="1"/>
      <p:bldP spid="20" grpId="0"/>
      <p:bldP spid="21" grpId="0"/>
      <p:bldP spid="22" grpId="0" animBg="1"/>
      <p:bldP spid="23" grpId="0"/>
      <p:bldP spid="24" grpId="0" animBg="1"/>
      <p:bldP spid="25" grpId="0"/>
      <p:bldP spid="26" grpId="0" animBg="1"/>
      <p:bldP spid="27" grpId="0"/>
      <p:bldP spid="28" grpId="0" animBg="1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143000" y="1295400"/>
                <a:ext cx="8686800" cy="46522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1400" dirty="0"/>
                  <a:t>Given</a:t>
                </a:r>
                <a:br>
                  <a:rPr lang="en-US" sz="1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1400" i="1">
                              <a:latin typeface="Cambria Math"/>
                            </a:rPr>
                            <m:t>𝑛</m:t>
                          </m:r>
                          <m:r>
                            <a:rPr lang="en-US" sz="14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1400" i="1">
                              <a:latin typeface="Cambria Math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+2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/>
                                </a:rPr>
                                <m:t>5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+1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1400" dirty="0"/>
              </a:p>
              <a:p>
                <a:pPr lvl="1"/>
                <a:r>
                  <a:rPr lang="en-US" sz="1400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400" dirty="0"/>
                  <a:t>.</a:t>
                </a:r>
              </a:p>
              <a:p>
                <a:r>
                  <a:rPr lang="en-US" sz="1400" dirty="0"/>
                  <a:t> </a:t>
                </a:r>
              </a:p>
              <a:p>
                <a:pPr lvl="1"/>
                <a:r>
                  <a:rPr lang="en-US" sz="1400" dirty="0"/>
                  <a:t>Determine if the series converges or diverges (see page 709).</a:t>
                </a:r>
              </a:p>
              <a:p>
                <a:r>
                  <a:rPr lang="en-US" sz="1400" dirty="0"/>
                  <a:t> </a:t>
                </a:r>
              </a:p>
              <a:p>
                <a:r>
                  <a:rPr lang="en-US" sz="1400" dirty="0"/>
                  <a:t> </a:t>
                </a:r>
              </a:p>
              <a:p>
                <a:pPr lvl="0"/>
                <a:r>
                  <a:rPr lang="en-US" sz="1400" dirty="0"/>
                  <a:t>Does the following series converge or diverge?  Why? If it converges, find its sum.</a:t>
                </a:r>
                <a:br>
                  <a:rPr lang="en-US" sz="1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1400" i="1">
                              <a:latin typeface="Cambria Math"/>
                            </a:rPr>
                            <m:t>𝑛</m:t>
                          </m:r>
                          <m:r>
                            <a:rPr lang="en-US" sz="1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400" i="1">
                              <a:latin typeface="Cambria Math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−2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400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1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1400" i="1">
                                      <a:latin typeface="Cambria Math"/>
                                    </a:rPr>
                                    <m:t>+2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sz="1400" dirty="0"/>
              </a:p>
              <a:p>
                <a:r>
                  <a:rPr lang="en-US" sz="1400" dirty="0"/>
                  <a:t> </a:t>
                </a:r>
              </a:p>
              <a:p>
                <a:r>
                  <a:rPr lang="en-US" sz="1400" dirty="0"/>
                  <a:t> </a:t>
                </a:r>
              </a:p>
              <a:p>
                <a:pPr lvl="0"/>
                <a:r>
                  <a:rPr lang="en-US" sz="1400" dirty="0"/>
                  <a:t>For what values of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/>
                      </a:rPr>
                      <m:t>𝑥</m:t>
                    </m:r>
                  </m:oMath>
                </a14:m>
                <a:r>
                  <a:rPr lang="en-US" sz="1400" dirty="0"/>
                  <a:t> does the following series converge?</a:t>
                </a:r>
                <a:br>
                  <a:rPr lang="en-US" sz="1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1400" i="1">
                              <a:latin typeface="Cambria Math"/>
                            </a:rPr>
                            <m:t>𝑛</m:t>
                          </m:r>
                          <m:r>
                            <a:rPr lang="en-US" sz="14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1400" i="1">
                              <a:latin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sz="1400" i="1"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sz="14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sz="1400" i="1">
                                      <a:latin typeface="Cambria Math"/>
                                    </a:rPr>
                                    <m:t>−5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400" i="1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400" dirty="0"/>
              </a:p>
              <a:p>
                <a:r>
                  <a:rPr lang="en-US" sz="1400" dirty="0"/>
                  <a:t> </a:t>
                </a:r>
              </a:p>
              <a:p>
                <a:r>
                  <a:rPr lang="en-US" sz="1400" dirty="0"/>
                  <a:t> </a:t>
                </a:r>
              </a:p>
              <a:p>
                <a:pPr lvl="0"/>
                <a:r>
                  <a:rPr lang="en-US" sz="1400" dirty="0"/>
                  <a:t>For the series in problem #3, using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/>
                      </a:rPr>
                      <m:t>𝑥</m:t>
                    </m:r>
                    <m:r>
                      <a:rPr lang="en-US" sz="1400" i="1">
                        <a:latin typeface="Cambria Math"/>
                      </a:rPr>
                      <m:t>=2.3</m:t>
                    </m:r>
                  </m:oMath>
                </a14:m>
                <a:r>
                  <a:rPr lang="en-US" sz="1400" dirty="0"/>
                  <a:t>, what is the sum of the first 13 terms?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1295400"/>
                <a:ext cx="8686800" cy="4652236"/>
              </a:xfrm>
              <a:prstGeom prst="rect">
                <a:avLst/>
              </a:prstGeom>
              <a:blipFill rotWithShape="1">
                <a:blip r:embed="rId2"/>
                <a:stretch>
                  <a:fillRect l="-211" t="-131" b="-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05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US" sz="1600" dirty="0"/>
                  <a:t>Use the integral test (page 716) to decide if the following series converges or diverges:</a:t>
                </a:r>
                <a:br>
                  <a:rPr lang="en-US" sz="16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600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sz="1600" i="1">
                            <a:latin typeface="Cambria Math"/>
                          </a:rPr>
                          <m:t>𝑛</m:t>
                        </m:r>
                        <m:r>
                          <a:rPr lang="en-US" sz="1600" i="1">
                            <a:latin typeface="Cambria Math"/>
                          </a:rPr>
                          <m:t>=2</m:t>
                        </m:r>
                      </m:sub>
                      <m:sup>
                        <m:r>
                          <a:rPr lang="en-US" sz="1600" i="1">
                            <a:latin typeface="Cambria Math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16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ad>
                              <m:radPr>
                                <m:ctrlPr>
                                  <a:rPr lang="en-US" sz="1600" i="1">
                                    <a:latin typeface="Cambria Math" charset="0"/>
                                  </a:rPr>
                                </m:ctrlPr>
                              </m:radPr>
                              <m:deg>
                                <m:r>
                                  <a:rPr lang="en-US" sz="1600" i="1">
                                    <a:latin typeface="Cambria Math"/>
                                  </a:rPr>
                                  <m:t>3</m:t>
                                </m:r>
                              </m:deg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nary>
                  </m:oMath>
                </a14:m>
                <a:endParaRPr lang="en-US" sz="1600" dirty="0"/>
              </a:p>
              <a:p>
                <a:r>
                  <a:rPr lang="en-US" sz="1600" dirty="0"/>
                  <a:t> </a:t>
                </a:r>
              </a:p>
              <a:p>
                <a:pPr lvl="0"/>
                <a:r>
                  <a:rPr lang="en-US" sz="1600" dirty="0"/>
                  <a:t>What is a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𝑝</m:t>
                    </m:r>
                  </m:oMath>
                </a14:m>
                <a:r>
                  <a:rPr lang="en-US" sz="1600" dirty="0"/>
                  <a:t>-series?  Which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𝑝</m:t>
                    </m:r>
                  </m:oMath>
                </a14:m>
                <a:r>
                  <a:rPr lang="en-US" sz="1600" dirty="0"/>
                  <a:t>-series converge and which diverge?  What establishes this result?</a:t>
                </a:r>
              </a:p>
              <a:p>
                <a:r>
                  <a:rPr lang="en-US" sz="1600" dirty="0"/>
                  <a:t> </a:t>
                </a:r>
              </a:p>
              <a:p>
                <a:pPr lvl="0"/>
                <a:r>
                  <a:rPr lang="en-US" sz="1600" dirty="0"/>
                  <a:t>Suppose the series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600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sz="1600" i="1">
                            <a:latin typeface="Cambria Math"/>
                          </a:rPr>
                          <m:t>𝑛</m:t>
                        </m:r>
                        <m:r>
                          <a:rPr lang="en-US" sz="1600" i="1">
                            <a:latin typeface="Cambria Math"/>
                          </a:rPr>
                          <m:t>=18</m:t>
                        </m:r>
                      </m:sub>
                      <m:sup>
                        <m:r>
                          <a:rPr lang="en-US" sz="1600" i="1">
                            <a:latin typeface="Cambria Math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16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600" dirty="0"/>
                  <a:t> converges.  What can you say about the series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600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sz="1600" i="1">
                            <a:latin typeface="Cambria Math"/>
                          </a:rPr>
                          <m:t>𝑛</m:t>
                        </m:r>
                        <m:r>
                          <a:rPr lang="en-US" sz="16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600" i="1">
                            <a:latin typeface="Cambria Math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16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600" dirty="0"/>
                  <a:t>? </a:t>
                </a:r>
              </a:p>
              <a:p>
                <a:r>
                  <a:rPr lang="en-US" sz="1600" dirty="0"/>
                  <a:t> </a:t>
                </a:r>
              </a:p>
              <a:p>
                <a:pPr lvl="0"/>
                <a:r>
                  <a:rPr lang="en-US" sz="1600" dirty="0"/>
                  <a:t>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,…</m:t>
                    </m:r>
                  </m:oMath>
                </a14:m>
                <a:r>
                  <a:rPr lang="en-US" sz="1600" dirty="0"/>
                  <a:t> is the sequence of partial sums for the series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600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sz="1600" i="1">
                            <a:latin typeface="Cambria Math"/>
                          </a:rPr>
                          <m:t>𝑛</m:t>
                        </m:r>
                        <m:r>
                          <a:rPr lang="en-US" sz="16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600" i="1">
                            <a:latin typeface="Cambria Math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16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600" dirty="0"/>
                  <a:t>.  Suppose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i="1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600" i="1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16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6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func>
                    <m:r>
                      <a:rPr lang="en-US" sz="1600" i="1">
                        <a:latin typeface="Cambria Math"/>
                      </a:rPr>
                      <m:t>=18.</m:t>
                    </m:r>
                  </m:oMath>
                </a14:m>
                <a:r>
                  <a:rPr lang="en-US" sz="1600" dirty="0"/>
                  <a:t> What can you say about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600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sz="1600" i="1">
                            <a:latin typeface="Cambria Math"/>
                          </a:rPr>
                          <m:t>𝑛</m:t>
                        </m:r>
                        <m:r>
                          <a:rPr lang="en-US" sz="16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600" i="1">
                            <a:latin typeface="Cambria Math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16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600" dirty="0"/>
                  <a:t>?</a:t>
                </a:r>
              </a:p>
              <a:p>
                <a:r>
                  <a:rPr lang="en-US" sz="1600" dirty="0"/>
                  <a:t> </a:t>
                </a:r>
              </a:p>
              <a:p>
                <a:pPr lvl="0"/>
                <a:r>
                  <a:rPr lang="en-US" sz="1600" dirty="0"/>
                  <a:t>Euler proved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600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sz="1600" i="1">
                            <a:latin typeface="Cambria Math"/>
                          </a:rPr>
                          <m:t>𝑛</m:t>
                        </m:r>
                        <m:r>
                          <a:rPr lang="en-US" sz="16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600" i="1">
                            <a:latin typeface="Cambria Math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16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600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1600" i="1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1600" i="1">
                                <a:latin typeface="Cambria Math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600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600" i="1">
                                <a:latin typeface="Cambria Math"/>
                              </a:rPr>
                              <m:t>6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1600" dirty="0"/>
                  <a:t>.  Use this result to find the sum of</a:t>
                </a:r>
                <a:br>
                  <a:rPr lang="en-US" sz="16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600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sz="1600" i="1">
                            <a:latin typeface="Cambria Math"/>
                          </a:rPr>
                          <m:t>𝑛</m:t>
                        </m:r>
                        <m:r>
                          <a:rPr lang="en-US" sz="1600" i="1">
                            <a:latin typeface="Cambria Math"/>
                          </a:rPr>
                          <m:t>=3</m:t>
                        </m:r>
                      </m:sub>
                      <m:sup>
                        <m:r>
                          <a:rPr lang="en-US" sz="1600" i="1">
                            <a:latin typeface="Cambria Math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en-US" sz="1600" i="1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sz="1600" i="1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6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22" t="-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005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Warm-Up</a:t>
            </a:r>
            <a:endParaRPr lang="en-US" dirty="0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56689"/>
            <a:ext cx="7010400" cy="2746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429000"/>
            <a:ext cx="3457575" cy="256828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49104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Bronze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44713"/>
            <a:ext cx="6971860" cy="3454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6" r="12031"/>
          <a:stretch/>
        </p:blipFill>
        <p:spPr bwMode="auto">
          <a:xfrm>
            <a:off x="5105400" y="3733799"/>
            <a:ext cx="3352800" cy="26230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9893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Silver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1" t="21041" r="33991" b="32307"/>
          <a:stretch/>
        </p:blipFill>
        <p:spPr bwMode="auto">
          <a:xfrm>
            <a:off x="4419600" y="3733800"/>
            <a:ext cx="4621877" cy="2443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67840"/>
            <a:ext cx="7921825" cy="2875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358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Gold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1" t="19772" r="28013" b="45954"/>
          <a:stretch/>
        </p:blipFill>
        <p:spPr bwMode="auto">
          <a:xfrm>
            <a:off x="228600" y="1242752"/>
            <a:ext cx="5253645" cy="17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819400"/>
            <a:ext cx="7391400" cy="348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986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1" t="19772" r="33606" b="29134"/>
          <a:stretch/>
        </p:blipFill>
        <p:spPr bwMode="auto">
          <a:xfrm>
            <a:off x="533400" y="1524000"/>
            <a:ext cx="4771507" cy="2676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200699"/>
            <a:ext cx="8777078" cy="116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525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8" descr="c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62200"/>
            <a:ext cx="7423150" cy="220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51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11.3 #7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5" t="20857" r="30745" b="42012"/>
          <a:stretch/>
        </p:blipFill>
        <p:spPr bwMode="auto">
          <a:xfrm>
            <a:off x="0" y="1676400"/>
            <a:ext cx="6056917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0"/>
            <a:ext cx="8456623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137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26" t="20237" r="11292" b="3957"/>
          <a:stretch/>
        </p:blipFill>
        <p:spPr bwMode="auto">
          <a:xfrm>
            <a:off x="2841271" y="76199"/>
            <a:ext cx="6324500" cy="6345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96" y="2133600"/>
            <a:ext cx="3692460" cy="259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sp>
        <p:nvSpPr>
          <p:cNvPr id="2" name="Rectangle 1"/>
          <p:cNvSpPr/>
          <p:nvPr/>
        </p:nvSpPr>
        <p:spPr>
          <a:xfrm>
            <a:off x="5029200" y="2743200"/>
            <a:ext cx="6096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91200" y="2743200"/>
            <a:ext cx="12954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29200" y="3733800"/>
            <a:ext cx="6096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91200" y="3733800"/>
            <a:ext cx="11430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86600" y="3733800"/>
            <a:ext cx="12192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91595" y="3352800"/>
            <a:ext cx="190005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96395" y="3352800"/>
            <a:ext cx="190005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91595" y="4343400"/>
            <a:ext cx="190005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96395" y="4343400"/>
            <a:ext cx="190005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601195" y="4343400"/>
            <a:ext cx="190005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486400" y="5105400"/>
            <a:ext cx="14478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601195" y="3314700"/>
            <a:ext cx="7239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867400" y="4267695"/>
            <a:ext cx="7239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3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0"/>
                            </p:stCondLst>
                            <p:childTnLst>
                              <p:par>
                                <p:cTn id="7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"/>
                            </p:stCondLst>
                            <p:childTnLst>
                              <p:par>
                                <p:cTn id="8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" grpId="0" animBg="1"/>
      <p:bldP spid="16" grpId="0" animBg="1"/>
      <p:bldP spid="1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11.3 #15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0" t="20406" r="26856" b="12949"/>
          <a:stretch/>
        </p:blipFill>
        <p:spPr bwMode="auto">
          <a:xfrm>
            <a:off x="152400" y="1295400"/>
            <a:ext cx="5303520" cy="3491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198" y="2819400"/>
            <a:ext cx="6955443" cy="3420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585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1</a:t>
            </a:r>
            <a:endParaRPr lang="en-US" altLang="en-US" i="1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941235"/>
          </a:xfrm>
        </p:spPr>
        <p:txBody>
          <a:bodyPr/>
          <a:lstStyle/>
          <a:p>
            <a:r>
              <a:rPr lang="en-US" altLang="en-US" sz="2400" dirty="0"/>
              <a:t>Test the series                  </a:t>
            </a:r>
            <a:r>
              <a:rPr lang="en-US" altLang="en-US" sz="2400" dirty="0" smtClean="0"/>
              <a:t>    for </a:t>
            </a:r>
            <a:r>
              <a:rPr lang="en-US" altLang="en-US" sz="2400" dirty="0"/>
              <a:t>convergence or divergence.</a:t>
            </a:r>
          </a:p>
          <a:p>
            <a:endParaRPr lang="en-US" altLang="en-US" sz="2400" dirty="0"/>
          </a:p>
          <a:p>
            <a:pPr marL="0" indent="0">
              <a:buNone/>
            </a:pPr>
            <a:endParaRPr lang="en-US" altLang="en-US" sz="2400" dirty="0"/>
          </a:p>
        </p:txBody>
      </p:sp>
      <p:pic>
        <p:nvPicPr>
          <p:cNvPr id="18227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252385"/>
            <a:ext cx="129857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82286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813" y="3613150"/>
            <a:ext cx="3446462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82287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663" y="3679825"/>
            <a:ext cx="1425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82288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467225"/>
            <a:ext cx="2111375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82289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975" y="4572000"/>
            <a:ext cx="11064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82290" name="Picture 1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603750"/>
            <a:ext cx="5762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3901" y="2427108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ADEF"/>
                </a:solidFill>
              </a:rPr>
              <a:t>Solution:</a:t>
            </a:r>
            <a:br>
              <a:rPr lang="en-US" altLang="en-US" dirty="0">
                <a:solidFill>
                  <a:srgbClr val="00ADEF"/>
                </a:solidFill>
              </a:rPr>
            </a:br>
            <a:r>
              <a:rPr lang="en-US" altLang="en-US" dirty="0"/>
              <a:t>The function </a:t>
            </a:r>
            <a:r>
              <a:rPr lang="en-US" altLang="en-US" i="1" dirty="0"/>
              <a:t>f</a:t>
            </a:r>
            <a:r>
              <a:rPr lang="en-US" altLang="en-US" sz="100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 = 1/(</a:t>
            </a:r>
            <a:r>
              <a:rPr lang="en-US" altLang="en-US" i="1" dirty="0"/>
              <a:t>x</a:t>
            </a:r>
            <a:r>
              <a:rPr lang="en-US" altLang="en-US" baseline="30000" dirty="0"/>
              <a:t>2 </a:t>
            </a:r>
            <a:r>
              <a:rPr lang="en-US" altLang="en-US" dirty="0"/>
              <a:t>+ 1) is </a:t>
            </a:r>
            <a:r>
              <a:rPr lang="en-US" altLang="en-US" dirty="0">
                <a:solidFill>
                  <a:srgbClr val="FF0000"/>
                </a:solidFill>
              </a:rPr>
              <a:t>continuous, positive, </a:t>
            </a:r>
            <a:r>
              <a:rPr lang="en-US" altLang="en-US" dirty="0"/>
              <a:t>and</a:t>
            </a:r>
            <a:r>
              <a:rPr lang="en-US" altLang="en-US" dirty="0">
                <a:solidFill>
                  <a:srgbClr val="FF0000"/>
                </a:solidFill>
              </a:rPr>
              <a:t> decreasing </a:t>
            </a:r>
            <a:r>
              <a:rPr lang="en-US" altLang="en-US" dirty="0"/>
              <a:t>on [</a:t>
            </a:r>
            <a:r>
              <a:rPr lang="en-US" altLang="en-US" dirty="0" smtClean="0"/>
              <a:t>1,inf) </a:t>
            </a:r>
            <a:r>
              <a:rPr lang="en-US" altLang="en-US" dirty="0"/>
              <a:t>so we use the Integral Test: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2487" y="5562600"/>
            <a:ext cx="126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Convergent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11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400" dirty="0" smtClean="0"/>
              <a:t>P-Series</a:t>
            </a:r>
            <a:endParaRPr lang="en-US" altLang="en-US" sz="3400" dirty="0"/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series 	      is called the </a:t>
            </a:r>
            <a:r>
              <a:rPr lang="en-US" altLang="en-US" b="1" i="1"/>
              <a:t>p</a:t>
            </a:r>
            <a:r>
              <a:rPr lang="en-US" altLang="en-US" b="1"/>
              <a:t>-series</a:t>
            </a:r>
            <a:r>
              <a:rPr lang="en-US" altLang="en-US"/>
              <a:t>.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 sz="800"/>
          </a:p>
        </p:txBody>
      </p:sp>
      <p:pic>
        <p:nvPicPr>
          <p:cNvPr id="1812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2338388"/>
            <a:ext cx="7615238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812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295400"/>
            <a:ext cx="7239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" r="11592"/>
          <a:stretch/>
        </p:blipFill>
        <p:spPr bwMode="auto">
          <a:xfrm>
            <a:off x="304768" y="3315099"/>
            <a:ext cx="3235559" cy="25272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5" r="12609"/>
          <a:stretch/>
        </p:blipFill>
        <p:spPr bwMode="auto">
          <a:xfrm>
            <a:off x="2918653" y="3473871"/>
            <a:ext cx="3247019" cy="256063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1" r="12405"/>
          <a:stretch/>
        </p:blipFill>
        <p:spPr bwMode="auto">
          <a:xfrm>
            <a:off x="5490228" y="3680618"/>
            <a:ext cx="3335606" cy="263683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10691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" r="11592"/>
          <a:stretch/>
        </p:blipFill>
        <p:spPr bwMode="auto">
          <a:xfrm>
            <a:off x="228600" y="1371600"/>
            <a:ext cx="3375795" cy="26368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5" r="12609"/>
          <a:stretch/>
        </p:blipFill>
        <p:spPr bwMode="auto">
          <a:xfrm>
            <a:off x="2895599" y="2438400"/>
            <a:ext cx="3247019" cy="256063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1" r="12405"/>
          <a:stretch/>
        </p:blipFill>
        <p:spPr bwMode="auto">
          <a:xfrm>
            <a:off x="5490228" y="3680618"/>
            <a:ext cx="3335606" cy="263683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683286" y="1752600"/>
                <a:ext cx="697049" cy="10175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/>
                                </a:rPr>
                                <m:t>𝑝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286" y="1752600"/>
                <a:ext cx="697049" cy="101752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895599" y="1740932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 &lt; 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90228" y="2783855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 = 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236553" y="4008437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 &gt;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28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</a:t>
            </a:r>
            <a:endParaRPr lang="en-US" altLang="en-US" i="1" dirty="0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b="1" dirty="0"/>
              <a:t>(a)</a:t>
            </a:r>
            <a:r>
              <a:rPr lang="en-US" altLang="en-US" sz="2400" dirty="0"/>
              <a:t> The series</a:t>
            </a:r>
          </a:p>
          <a:p>
            <a:pPr>
              <a:buFontTx/>
              <a:buChar char="•"/>
            </a:pPr>
            <a:endParaRPr lang="en-US" altLang="en-US" sz="2400" dirty="0"/>
          </a:p>
          <a:p>
            <a:endParaRPr lang="en-US" altLang="en-US" sz="2400" dirty="0" smtClean="0"/>
          </a:p>
          <a:p>
            <a:endParaRPr lang="en-US" altLang="en-US" sz="600" dirty="0" smtClean="0"/>
          </a:p>
          <a:p>
            <a:r>
              <a:rPr lang="en-US" altLang="en-US" sz="2400" dirty="0" smtClean="0"/>
              <a:t>     is </a:t>
            </a:r>
            <a:r>
              <a:rPr lang="en-US" altLang="en-US" sz="2400" dirty="0"/>
              <a:t>convergent because it is a </a:t>
            </a:r>
            <a:r>
              <a:rPr lang="en-US" altLang="en-US" sz="2400" i="1" dirty="0"/>
              <a:t>p</a:t>
            </a:r>
            <a:r>
              <a:rPr lang="en-US" altLang="en-US" sz="2400" dirty="0"/>
              <a:t>-series with </a:t>
            </a:r>
            <a:r>
              <a:rPr lang="en-US" altLang="en-US" sz="2400" i="1" dirty="0"/>
              <a:t>p </a:t>
            </a:r>
            <a:r>
              <a:rPr lang="en-US" altLang="en-US" sz="2400" dirty="0"/>
              <a:t>= 3 &gt; 1.</a:t>
            </a:r>
          </a:p>
          <a:p>
            <a:endParaRPr lang="en-US" altLang="en-US" sz="2400" dirty="0"/>
          </a:p>
          <a:p>
            <a:r>
              <a:rPr lang="en-US" altLang="en-US" sz="2400" b="1" dirty="0"/>
              <a:t>(b)</a:t>
            </a:r>
            <a:r>
              <a:rPr lang="en-US" altLang="en-US" sz="2400" dirty="0"/>
              <a:t> The series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dirty="0"/>
              <a:t>      is divergent because it is a </a:t>
            </a:r>
            <a:r>
              <a:rPr lang="en-US" altLang="en-US" sz="2400" i="1" dirty="0"/>
              <a:t>p</a:t>
            </a:r>
            <a:r>
              <a:rPr lang="en-US" altLang="en-US" sz="2400" dirty="0"/>
              <a:t>-series with</a:t>
            </a:r>
          </a:p>
          <a:p>
            <a:endParaRPr lang="en-US" altLang="en-US" sz="2400" dirty="0">
              <a:solidFill>
                <a:srgbClr val="00ADEF"/>
              </a:solidFill>
            </a:endParaRPr>
          </a:p>
        </p:txBody>
      </p:sp>
      <p:pic>
        <p:nvPicPr>
          <p:cNvPr id="15258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3" y="4494213"/>
            <a:ext cx="1919287" cy="741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258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530725"/>
            <a:ext cx="3363913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2587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90712"/>
            <a:ext cx="3913188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258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297034"/>
            <a:ext cx="12985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520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</a:t>
            </a:r>
            <a:endParaRPr lang="en-US" altLang="en-US" i="1" dirty="0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z="200" dirty="0"/>
          </a:p>
          <a:p>
            <a:r>
              <a:rPr lang="en-US" altLang="en-US" sz="2400" dirty="0"/>
              <a:t>Determine whether the series             </a:t>
            </a:r>
            <a:r>
              <a:rPr lang="en-US" altLang="en-US" sz="2400" dirty="0" smtClean="0"/>
              <a:t>    </a:t>
            </a:r>
            <a:r>
              <a:rPr lang="en-US" altLang="en-US" sz="2400" dirty="0"/>
              <a:t>converges or diverges.</a:t>
            </a:r>
          </a:p>
          <a:p>
            <a:endParaRPr lang="en-US" altLang="en-US" sz="2400" dirty="0"/>
          </a:p>
          <a:p>
            <a:r>
              <a:rPr lang="en-US" altLang="en-US" sz="2400" dirty="0">
                <a:solidFill>
                  <a:srgbClr val="00ADEF"/>
                </a:solidFill>
              </a:rPr>
              <a:t>Solution:</a:t>
            </a:r>
          </a:p>
          <a:p>
            <a:r>
              <a:rPr lang="en-US" altLang="en-US" sz="2400" dirty="0"/>
              <a:t>The function </a:t>
            </a:r>
            <a:r>
              <a:rPr lang="en-US" altLang="en-US" sz="2400" i="1" dirty="0"/>
              <a:t>f</a:t>
            </a:r>
            <a:r>
              <a:rPr lang="en-US" altLang="en-US" sz="200" dirty="0"/>
              <a:t> </a:t>
            </a:r>
            <a:r>
              <a:rPr lang="en-US" altLang="en-US" sz="2400" dirty="0"/>
              <a:t>(</a:t>
            </a:r>
            <a:r>
              <a:rPr lang="en-US" altLang="en-US" sz="2400" i="1" dirty="0"/>
              <a:t>x</a:t>
            </a:r>
            <a:r>
              <a:rPr lang="en-US" altLang="en-US" sz="2400" dirty="0"/>
              <a:t>) = (ln </a:t>
            </a:r>
            <a:r>
              <a:rPr lang="en-US" altLang="en-US" sz="2400" i="1" dirty="0"/>
              <a:t>x</a:t>
            </a:r>
            <a:r>
              <a:rPr lang="en-US" altLang="en-US" sz="2400" dirty="0"/>
              <a:t>)/</a:t>
            </a:r>
            <a:r>
              <a:rPr lang="en-US" altLang="en-US" sz="2400" i="1" dirty="0"/>
              <a:t>x</a:t>
            </a:r>
            <a:r>
              <a:rPr lang="en-US" altLang="en-US" sz="2400" dirty="0"/>
              <a:t> is positive and continuous for </a:t>
            </a:r>
            <a:br>
              <a:rPr lang="en-US" altLang="en-US" sz="2400" dirty="0"/>
            </a:br>
            <a:r>
              <a:rPr lang="en-US" altLang="en-US" sz="2400" i="1" dirty="0"/>
              <a:t>x</a:t>
            </a:r>
            <a:r>
              <a:rPr lang="en-US" altLang="en-US" sz="2400" dirty="0"/>
              <a:t> &gt; 1 because the logarithm function is continuous. </a:t>
            </a:r>
          </a:p>
          <a:p>
            <a:endParaRPr lang="en-US" altLang="en-US" sz="1050" dirty="0"/>
          </a:p>
          <a:p>
            <a:r>
              <a:rPr lang="en-US" altLang="en-US" sz="2400" dirty="0"/>
              <a:t>But it is not obvious whether or not </a:t>
            </a:r>
            <a:r>
              <a:rPr lang="en-US" altLang="en-US" sz="2400" i="1" dirty="0"/>
              <a:t>f</a:t>
            </a:r>
            <a:r>
              <a:rPr lang="en-US" altLang="en-US" sz="2400" dirty="0"/>
              <a:t> is decreasing, so we compute its derivative:</a:t>
            </a:r>
          </a:p>
        </p:txBody>
      </p:sp>
      <p:pic>
        <p:nvPicPr>
          <p:cNvPr id="1843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873" y="1268260"/>
            <a:ext cx="1014413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843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563" y="4876800"/>
            <a:ext cx="2230437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843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825" y="5613400"/>
            <a:ext cx="1196975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345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8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43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43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4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184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4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</a:t>
            </a:r>
            <a:endParaRPr lang="en-US" altLang="en-US" i="1" dirty="0"/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Thus </a:t>
            </a:r>
            <a:r>
              <a:rPr lang="en-US" altLang="en-US" sz="2400" i="1" dirty="0"/>
              <a:t>f</a:t>
            </a:r>
            <a:r>
              <a:rPr lang="en-US" altLang="en-US" sz="600" dirty="0"/>
              <a:t> </a:t>
            </a:r>
            <a:r>
              <a:rPr lang="en-US" altLang="en-US" sz="2400" i="1" dirty="0">
                <a:sym typeface="Symbol" charset="2"/>
              </a:rPr>
              <a:t>'</a:t>
            </a:r>
            <a:r>
              <a:rPr lang="en-US" altLang="en-US" sz="2400" dirty="0"/>
              <a:t>(</a:t>
            </a:r>
            <a:r>
              <a:rPr lang="en-US" altLang="en-US" sz="2400" i="1" dirty="0"/>
              <a:t>x</a:t>
            </a:r>
            <a:r>
              <a:rPr lang="en-US" altLang="en-US" sz="2400" dirty="0"/>
              <a:t>) &lt; 0 when ln </a:t>
            </a:r>
            <a:r>
              <a:rPr lang="en-US" altLang="en-US" sz="2400" i="1" dirty="0"/>
              <a:t>x</a:t>
            </a:r>
            <a:r>
              <a:rPr lang="en-US" altLang="en-US" sz="2400" dirty="0"/>
              <a:t> &gt; </a:t>
            </a:r>
            <a:r>
              <a:rPr lang="en-US" altLang="en-US" sz="2400" dirty="0" smtClean="0"/>
              <a:t>1. </a:t>
            </a:r>
            <a:r>
              <a:rPr lang="en-US" altLang="en-US" sz="2400" dirty="0"/>
              <a:t>It follows that </a:t>
            </a:r>
            <a:r>
              <a:rPr lang="en-US" altLang="en-US" sz="2400" i="1" dirty="0"/>
              <a:t>f</a:t>
            </a:r>
            <a:r>
              <a:rPr lang="en-US" altLang="en-US" sz="2400" dirty="0"/>
              <a:t> is decreasing when </a:t>
            </a:r>
            <a:r>
              <a:rPr lang="en-US" altLang="en-US" sz="2400" i="1" dirty="0"/>
              <a:t>x</a:t>
            </a:r>
            <a:r>
              <a:rPr lang="en-US" altLang="en-US" sz="2400" dirty="0"/>
              <a:t> &gt; </a:t>
            </a:r>
            <a:r>
              <a:rPr lang="en-US" altLang="en-US" sz="2400" dirty="0" smtClean="0"/>
              <a:t>1 </a:t>
            </a:r>
            <a:r>
              <a:rPr lang="en-US" altLang="en-US" sz="2400" dirty="0"/>
              <a:t>and so we can apply the Integral Test: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dirty="0"/>
              <a:t>Since this improper integral is divergent, the series </a:t>
            </a:r>
            <a:br>
              <a:rPr lang="en-US" altLang="en-US" sz="2400" dirty="0"/>
            </a:br>
            <a:r>
              <a:rPr lang="en-US" altLang="en-US" sz="2400" dirty="0">
                <a:sym typeface="Symbol" charset="2"/>
              </a:rPr>
              <a:t></a:t>
            </a:r>
            <a:r>
              <a:rPr lang="en-US" altLang="en-US" sz="2400" dirty="0"/>
              <a:t> (ln </a:t>
            </a:r>
            <a:r>
              <a:rPr lang="en-US" altLang="en-US" sz="2400" i="1" dirty="0"/>
              <a:t>n</a:t>
            </a:r>
            <a:r>
              <a:rPr lang="en-US" altLang="en-US" sz="2400" dirty="0"/>
              <a:t>)/</a:t>
            </a:r>
            <a:r>
              <a:rPr lang="en-US" altLang="en-US" sz="2400" i="1" dirty="0"/>
              <a:t>n</a:t>
            </a:r>
            <a:r>
              <a:rPr lang="en-US" altLang="en-US" sz="2400" dirty="0"/>
              <a:t> is also divergent by the Integral Test.</a:t>
            </a:r>
          </a:p>
        </p:txBody>
      </p:sp>
      <p:pic>
        <p:nvPicPr>
          <p:cNvPr id="15360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87" y="2438400"/>
            <a:ext cx="4214813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360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565" y="3456912"/>
            <a:ext cx="1270000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3609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265" y="4479262"/>
            <a:ext cx="547687" cy="153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705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6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36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5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1f6cb1f-7c95-4a72-8369-b6b5464bd620">WNAA5TKYMJS6-322-53</_dlc_DocId>
    <_dlc_DocIdUrl xmlns="e1f6cb1f-7c95-4a72-8369-b6b5464bd620">
      <Url>https://eis.usafa.edu/academics/math/DFMS_Course_Sites/Fall_2014_Courses/Math_152/_layouts/DocIdRedir.aspx?ID=WNAA5TKYMJS6-322-53</Url>
      <Description>WNAA5TKYMJS6-322-53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4B76266F87994DAA66D0D54D58D7A7" ma:contentTypeVersion="2" ma:contentTypeDescription="Create a new document." ma:contentTypeScope="" ma:versionID="459a7a021d7de9d1dff5a1bbf9ea6975">
  <xsd:schema xmlns:xsd="http://www.w3.org/2001/XMLSchema" xmlns:xs="http://www.w3.org/2001/XMLSchema" xmlns:p="http://schemas.microsoft.com/office/2006/metadata/properties" xmlns:ns2="e1f6cb1f-7c95-4a72-8369-b6b5464bd620" targetNamespace="http://schemas.microsoft.com/office/2006/metadata/properties" ma:root="true" ma:fieldsID="1c4a8882a4f9d870f8b4faca1aea1098" ns2:_="">
    <xsd:import namespace="e1f6cb1f-7c95-4a72-8369-b6b5464bd62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6cb1f-7c95-4a72-8369-b6b5464bd62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2062D97E-C9E4-489E-8A5B-E53CBB543224}">
  <ds:schemaRefs>
    <ds:schemaRef ds:uri="http://schemas.microsoft.com/office/2006/metadata/properties"/>
    <ds:schemaRef ds:uri="http://schemas.microsoft.com/office/infopath/2007/PartnerControls"/>
    <ds:schemaRef ds:uri="e1f6cb1f-7c95-4a72-8369-b6b5464bd620"/>
  </ds:schemaRefs>
</ds:datastoreItem>
</file>

<file path=customXml/itemProps2.xml><?xml version="1.0" encoding="utf-8"?>
<ds:datastoreItem xmlns:ds="http://schemas.openxmlformats.org/officeDocument/2006/customXml" ds:itemID="{07335198-23E3-4D4E-9501-08533706BE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EC9CAD5-A383-4A1D-B722-55465A77A4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f6cb1f-7c95-4a72-8369-b6b5464bd6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040DA07C-19E5-481F-BC6A-01EACB114926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45715</TotalTime>
  <Words>758</Words>
  <Application>Microsoft Macintosh PowerPoint</Application>
  <PresentationFormat>On-screen Show (4:3)</PresentationFormat>
  <Paragraphs>287</Paragraphs>
  <Slides>32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Calibri</vt:lpstr>
      <vt:lpstr>Cambria Math</vt:lpstr>
      <vt:lpstr>Century Schoolbook</vt:lpstr>
      <vt:lpstr>Times New Roman</vt:lpstr>
      <vt:lpstr>Verdana</vt:lpstr>
      <vt:lpstr>Arial</vt:lpstr>
      <vt:lpstr>Symbol</vt:lpstr>
      <vt:lpstr>Office Theme</vt:lpstr>
      <vt:lpstr>Math 152</vt:lpstr>
      <vt:lpstr>Integral Test</vt:lpstr>
      <vt:lpstr>PowerPoint Presentation</vt:lpstr>
      <vt:lpstr>Example 1</vt:lpstr>
      <vt:lpstr>P-Series</vt:lpstr>
      <vt:lpstr>PowerPoint Presentation</vt:lpstr>
      <vt:lpstr>Example </vt:lpstr>
      <vt:lpstr>Example</vt:lpstr>
      <vt:lpstr>Example</vt:lpstr>
      <vt:lpstr>Estimating the Sum of a Series</vt:lpstr>
      <vt:lpstr>Estimating the Sum of a Series</vt:lpstr>
      <vt:lpstr>Example</vt:lpstr>
      <vt:lpstr>Example</vt:lpstr>
      <vt:lpstr>Example</vt:lpstr>
      <vt:lpstr>Example 5</vt:lpstr>
      <vt:lpstr>Estimating the Sum of a Series</vt:lpstr>
      <vt:lpstr>Board Work</vt:lpstr>
      <vt:lpstr>Board Work</vt:lpstr>
      <vt:lpstr>PowerPoint Presentation</vt:lpstr>
      <vt:lpstr>Harmonic Series</vt:lpstr>
      <vt:lpstr>Series</vt:lpstr>
      <vt:lpstr>Strategy for Testing Series</vt:lpstr>
      <vt:lpstr>PowerPoint Presentation</vt:lpstr>
      <vt:lpstr>PowerPoint Presentation</vt:lpstr>
      <vt:lpstr>Warm-Up</vt:lpstr>
      <vt:lpstr>Bronze</vt:lpstr>
      <vt:lpstr>Silver</vt:lpstr>
      <vt:lpstr>Gold</vt:lpstr>
      <vt:lpstr>PowerPoint Presentation</vt:lpstr>
      <vt:lpstr>11.3 #7</vt:lpstr>
      <vt:lpstr>PowerPoint Presentation</vt:lpstr>
      <vt:lpstr>11.3 #15</vt:lpstr>
    </vt:vector>
  </TitlesOfParts>
  <Company>USAFA/DFMS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M142 - Section 6.2 Constructing Antiderivatives Analytically</dc:title>
  <dc:subject>Spring 2013 - M142 - Section 6.2</dc:subject>
  <dc:creator>Thomas.Fulton@usafa.edu</dc:creator>
  <cp:lastModifiedBy>Microsoft Office User</cp:lastModifiedBy>
  <cp:revision>344</cp:revision>
  <cp:lastPrinted>2014-10-28T17:39:47Z</cp:lastPrinted>
  <dcterms:created xsi:type="dcterms:W3CDTF">2012-07-23T15:58:59Z</dcterms:created>
  <dcterms:modified xsi:type="dcterms:W3CDTF">2015-03-24T17:38:22Z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0x010100474B76266F87994DAA66D0D54D58D7A7</vt:lpwstr>
  </property>
  <property fmtid="{D5CDD505-2E9C-101B-9397-08002B2CF9AE}" pid="3" name="_dlc_DocIdItemGuid">
    <vt:lpwstr>e6e1ef43-ebdc-4dc3-8c9b-b63b72037090</vt:lpwstr>
  </property>
</Properties>
</file>