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381" r:id="rId6"/>
    <p:sldId id="373" r:id="rId7"/>
    <p:sldId id="353" r:id="rId8"/>
    <p:sldId id="3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36" autoAdjust="0"/>
    <p:restoredTop sz="86910" autoAdjust="0"/>
  </p:normalViewPr>
  <p:slideViewPr>
    <p:cSldViewPr>
      <p:cViewPr varScale="1">
        <p:scale>
          <a:sx n="111" d="100"/>
          <a:sy n="111" d="100"/>
        </p:scale>
        <p:origin x="20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11.7, p739</a:t>
            </a:r>
          </a:p>
          <a:p>
            <a:r>
              <a:rPr lang="en-US" dirty="0" smtClean="0"/>
              <a:t>Comparison</a:t>
            </a:r>
            <a:r>
              <a:rPr lang="en-US" baseline="0" dirty="0" smtClean="0"/>
              <a:t> test: if the term is a rational function or an algebraic function of n (involving roots of polynomials), then the series should be compared with a p-series, keeping only the highest powers of n in the numerator &amp; denominator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Ratio &amp; Root test: inconclusive if L = 1, or DNE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1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(-3), the series</a:t>
            </a:r>
            <a:r>
              <a:rPr lang="en-US" baseline="0" dirty="0" smtClean="0"/>
              <a:t> becomes (-1)^n/n, a convergent alternating series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(+3), </a:t>
            </a:r>
            <a:r>
              <a:rPr lang="en-US" dirty="0" smtClean="0"/>
              <a:t>the series</a:t>
            </a:r>
            <a:r>
              <a:rPr lang="en-US" baseline="0" dirty="0" smtClean="0"/>
              <a:t> becomes (+1)^n/n, or 1/n, a divergent (p=1) p-series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</a:t>
            </a:r>
            <a:r>
              <a:rPr lang="en-US" baseline="0" dirty="0" smtClean="0"/>
              <a:t> series, where a = 1, and r = x</a:t>
            </a:r>
          </a:p>
          <a:p>
            <a:endParaRPr lang="en-US" baseline="0" dirty="0" smtClean="0"/>
          </a:p>
          <a:p>
            <a:r>
              <a:rPr lang="en-US" dirty="0" smtClean="0"/>
              <a:t>Ask for radius of convergence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56708-DE4B-4140-8A0D-B7E5AAB696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6630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37457"/>
              </p:ext>
            </p:extLst>
          </p:nvPr>
        </p:nvGraphicFramePr>
        <p:xfrm>
          <a:off x="1438728" y="13716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819072"/>
                <a:gridCol w="136252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31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Taylor and 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Maclaurin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Series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11.10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Applications of Taylor Polynomials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11.11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Parametric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Equations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10.1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72505" y="2133600"/>
            <a:ext cx="6457046" cy="5334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 smtClean="0"/>
              <a:t>Cal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15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/>
          <a:lstStyle/>
          <a:p>
            <a:pPr defTabSz="971550"/>
            <a:r>
              <a:rPr lang="en-US" dirty="0"/>
              <a:t>Strategy for Testing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1219200"/>
                <a:ext cx="4114800" cy="37279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u="sng" dirty="0" smtClean="0"/>
                  <a:t>If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sz="1400" dirty="0" smtClean="0"/>
                  <a:t> </a:t>
                </a:r>
                <a:r>
                  <a:rPr lang="en-US" sz="1400" b="1" u="sng" dirty="0" smtClean="0"/>
                  <a:t>then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is divergent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19200"/>
                <a:ext cx="4114800" cy="3727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217170" y="1143000"/>
            <a:ext cx="311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Test for Divergence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1642558"/>
                <a:ext cx="4103370" cy="4591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Geometric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14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−1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642558"/>
                <a:ext cx="4103370" cy="459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2146781"/>
                <a:ext cx="4114800" cy="3724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400" dirty="0" smtClean="0"/>
                  <a:t>-series converges when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𝑝</m:t>
                    </m:r>
                    <m:r>
                      <a:rPr lang="en-US" sz="1400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146781"/>
                <a:ext cx="4114800" cy="3724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2550607"/>
                <a:ext cx="4114710" cy="6497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convergent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convergent </a:t>
                </a:r>
                <a:endParaRPr lang="en-US" sz="14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divergent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40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1400" i="1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divergent 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50607"/>
                <a:ext cx="4114710" cy="649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3945" y="3280112"/>
                <a:ext cx="4840055" cy="7386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Suppose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i="1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i="1" dirty="0"/>
                  <a:t> are series with positive terms. </a:t>
                </a:r>
                <a:endParaRPr lang="en-US" sz="1400" i="1" dirty="0" smtClean="0"/>
              </a:p>
              <a:p>
                <a:endParaRPr lang="en-US" sz="1400" i="1" dirty="0" smtClean="0"/>
              </a:p>
              <a:p>
                <a:r>
                  <a:rPr lang="en-US" sz="1400" i="1" dirty="0" smtClean="0"/>
                  <a:t> If                        Then </a:t>
                </a:r>
                <a:r>
                  <a:rPr lang="en-US" sz="1400" i="1" dirty="0"/>
                  <a:t>either both series converge or both diverge </a:t>
                </a:r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45" y="3280112"/>
                <a:ext cx="4840055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62640" y="3508177"/>
                <a:ext cx="969111" cy="44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1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12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1200" b="1" i="1" smtClean="0">
                          <a:latin typeface="Cambria Math"/>
                        </a:rPr>
                        <m:t>=</m:t>
                      </m:r>
                      <m:r>
                        <a:rPr lang="en-US" sz="1200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40" y="3508177"/>
                <a:ext cx="969111" cy="4423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62200" y="3200400"/>
            <a:ext cx="19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Limit Comparison Test</a:t>
            </a:r>
            <a:endParaRPr lang="en-US" sz="1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-826770" y="1574985"/>
            <a:ext cx="3112770" cy="55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g-series?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-815340" y="1981200"/>
            <a:ext cx="3112770" cy="55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p-series?</a:t>
            </a:r>
            <a:endParaRPr lang="en-US" sz="24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-103428" y="2521803"/>
            <a:ext cx="200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“like” a geo- or p-series?</a:t>
            </a:r>
            <a:endParaRPr lang="en-US" sz="24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2511623"/>
            <a:ext cx="296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Comparison Test</a:t>
            </a:r>
            <a:endParaRPr lang="en-US" sz="1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19400" y="4059962"/>
                <a:ext cx="4562523" cy="58823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An alternating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is convergent </a:t>
                </a:r>
                <a:r>
                  <a:rPr lang="en-US" sz="1400" b="1" u="sng" dirty="0" smtClean="0"/>
                  <a:t>if</a:t>
                </a:r>
              </a:p>
              <a:p>
                <a:pPr algn="ctr"/>
                <a:r>
                  <a:rPr lang="en-US" sz="1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𝑖</m:t>
                    </m:r>
                    <m:r>
                      <a:rPr lang="en-US" sz="1400" i="1">
                        <a:latin typeface="Cambria Math"/>
                      </a:rPr>
                      <m:t>)  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  <m:r>
                          <a:rPr lang="en-US" sz="1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400" i="1" dirty="0" smtClean="0">
                    <a:latin typeface="Cambria Math"/>
                    <a:ea typeface="Cambria Math"/>
                  </a:rPr>
                  <a:t>, </a:t>
                </a:r>
                <a:r>
                  <a:rPr lang="en-US" sz="14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𝑖𝑖</m:t>
                    </m:r>
                    <m:r>
                      <a:rPr lang="en-US" sz="1400" i="1">
                        <a:latin typeface="Cambria Math"/>
                      </a:rPr>
                      <m:t>) </m:t>
                    </m:r>
                    <m:func>
                      <m:funcPr>
                        <m:ctrlPr>
                          <a:rPr lang="en-US" sz="14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059962"/>
                <a:ext cx="4562523" cy="58823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-647226" y="4034135"/>
            <a:ext cx="402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Alternating Series?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5127066"/>
                <a:ext cx="28205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u="sng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0" u="sng" smtClean="0">
                            <a:latin typeface="Cambria Math"/>
                          </a:rPr>
                          <m:t>"!" </m:t>
                        </m:r>
                        <m:r>
                          <m:rPr>
                            <m:nor/>
                          </m:rPr>
                          <a:rPr lang="en-US" sz="2400" b="1" i="0" u="sng" smtClean="0">
                            <a:latin typeface="Cambria Math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sz="2400" b="1" i="0" u="sng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b="1" i="1" u="sng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1" i="1" u="sng" smtClean="0">
                                <a:latin typeface="Cambria Math"/>
                              </a:rPr>
                              <m:t>𝒄𝒐𝒏𝒔𝒕𝒂𝒏𝒕</m:t>
                            </m:r>
                          </m:e>
                        </m:d>
                      </m:e>
                      <m:sup>
                        <m:r>
                          <a:rPr lang="en-US" sz="2400" b="1" i="1" u="sng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u="sng" dirty="0" smtClean="0"/>
                  <a:t>?</a:t>
                </a:r>
                <a:endParaRPr lang="en-US" sz="2400" b="1" u="sng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27066"/>
                <a:ext cx="2820516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32" t="-10526" r="-21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5105400"/>
                <a:ext cx="1390637" cy="5716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105400"/>
                <a:ext cx="1390637" cy="5716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57589" y="5181600"/>
                <a:ext cx="10908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89" y="5181600"/>
                <a:ext cx="10908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526" r="-782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4600" y="5223878"/>
                <a:ext cx="1380443" cy="41492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sz="14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g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223878"/>
                <a:ext cx="1380443" cy="41492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6200" y="5766024"/>
                <a:ext cx="4724400" cy="560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u="sng" dirty="0" smtClean="0"/>
                  <a:t>I</a:t>
                </a:r>
                <a14:m>
                  <m:oMath xmlns:m="http://schemas.openxmlformats.org/officeDocument/2006/math">
                    <m:r>
                      <a:rPr lang="en-US" sz="2400" b="1" i="0" u="sng" smtClean="0">
                        <a:latin typeface="Cambria Math"/>
                      </a:rPr>
                      <m:t>𝐬</m:t>
                    </m:r>
                    <m:nary>
                      <m:naryPr>
                        <m:ctrlPr>
                          <a:rPr lang="en-US" sz="2400" b="1" i="1" u="sng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u="sng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 u="sng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b="1" i="1" u="sng">
                            <a:latin typeface="Cambria Math"/>
                          </a:rPr>
                          <m:t>𝒇</m:t>
                        </m:r>
                        <m:r>
                          <a:rPr lang="en-US" sz="2400" b="1" i="1" u="sng">
                            <a:latin typeface="Cambria Math"/>
                          </a:rPr>
                          <m:t>(</m:t>
                        </m:r>
                        <m:r>
                          <a:rPr lang="en-US" sz="2400" b="1" i="1" u="sng">
                            <a:latin typeface="Cambria Math"/>
                          </a:rPr>
                          <m:t>𝒙</m:t>
                        </m:r>
                        <m:r>
                          <a:rPr lang="en-US" sz="2400" b="1" i="1" u="sng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b="1" i="1" u="sng">
                        <a:latin typeface="Cambria Math"/>
                      </a:rPr>
                      <m:t>𝒅𝒙</m:t>
                    </m:r>
                  </m:oMath>
                </a14:m>
                <a:r>
                  <a:rPr lang="en-US" sz="2400" b="1" u="sng" dirty="0"/>
                  <a:t> </a:t>
                </a:r>
                <a:r>
                  <a:rPr lang="en-US" sz="2400" b="1" u="sng" dirty="0" smtClean="0"/>
                  <a:t>easily </a:t>
                </a:r>
                <a:r>
                  <a:rPr lang="en-US" sz="2400" b="1" u="sng" dirty="0"/>
                  <a:t>solved?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66024"/>
                <a:ext cx="4724400" cy="560346"/>
              </a:xfrm>
              <a:prstGeom prst="rect">
                <a:avLst/>
              </a:prstGeom>
              <a:blipFill rotWithShape="1">
                <a:blip r:embed="rId14"/>
                <a:stretch>
                  <a:fillRect l="-206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1000" y="5750237"/>
                <a:ext cx="4648200" cy="6505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u="sng" dirty="0" smtClean="0"/>
                  <a:t>If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/>
                  <a:t> is positive, continuous &amp; decreasing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1600" b="1" u="sng" dirty="0" smtClean="0"/>
                  <a:t>then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/>
                  <a:t> is convergent </a:t>
                </a:r>
                <a:r>
                  <a:rPr lang="en-US" sz="1600" b="1" u="sng" dirty="0" err="1" smtClean="0"/>
                  <a:t>iff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750237"/>
                <a:ext cx="4648200" cy="65056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848600" y="4800600"/>
                <a:ext cx="1164037" cy="1047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𝐿</m:t>
                    </m:r>
                    <m:r>
                      <a:rPr lang="en-US" sz="1600" b="0" i="1" smtClean="0">
                        <a:latin typeface="Cambria Math"/>
                      </a:rPr>
                      <m:t>&lt;1</m:t>
                    </m:r>
                    <m:groupChr>
                      <m:groupChrPr>
                        <m:chr m:val="⇒"/>
                        <m:pos m:val="top"/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600" dirty="0" smtClean="0"/>
                  <a:t> AC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600" i="1">
                        <a:latin typeface="Cambria Math"/>
                      </a:rPr>
                      <m:t>1</m:t>
                    </m:r>
                    <m:groupChr>
                      <m:groupChrPr>
                        <m:chr m:val="⇒"/>
                        <m:pos m:val="top"/>
                        <m:ctrlPr>
                          <a:rPr lang="en-US" sz="1600" i="1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600" dirty="0" smtClean="0"/>
                  <a:t> D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1</m:t>
                    </m:r>
                    <m:groupChr>
                      <m:groupChrPr>
                        <m:chr m:val="⇒"/>
                        <m:pos m:val="top"/>
                        <m:ctrlPr>
                          <a:rPr lang="en-US" sz="1600" i="1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600" dirty="0" smtClean="0"/>
                  <a:t> ??</a:t>
                </a:r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800600"/>
                <a:ext cx="1164037" cy="1047787"/>
              </a:xfrm>
              <a:prstGeom prst="rect">
                <a:avLst/>
              </a:prstGeom>
              <a:blipFill rotWithShape="1">
                <a:blip r:embed="rId16"/>
                <a:stretch>
                  <a:fillRect t="-10526" r="-22632" b="-15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15728" y="4741924"/>
                <a:ext cx="4566195" cy="3077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 is convergent,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 is absolutely convergent</a:t>
                </a:r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28" y="4741924"/>
                <a:ext cx="4566195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392106" y="3464778"/>
            <a:ext cx="267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is a finite number &amp; c &gt;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Radius &amp; Interval of Convergence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477934"/>
                <a:ext cx="1983363" cy="1770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40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40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000" b="0" i="1" smtClean="0">
                                  <a:latin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77934"/>
                <a:ext cx="1983363" cy="17706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68029" y="1539240"/>
                <a:ext cx="1175771" cy="1515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5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5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54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5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29" y="1539240"/>
                <a:ext cx="1175771" cy="15155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3110" y="2055396"/>
            <a:ext cx="3729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Converges when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43800" y="1719074"/>
                <a:ext cx="14366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5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719074"/>
                <a:ext cx="1436611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44480" y="3116759"/>
                <a:ext cx="31497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−3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400" b="0" i="1" smtClean="0">
                          <a:latin typeface="Cambria Math"/>
                          <a:ea typeface="Cambria Math"/>
                        </a:rPr>
                        <m:t>&lt;3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80" y="3116759"/>
                <a:ext cx="3149708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92625" y="4011330"/>
            <a:ext cx="72390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smtClean="0"/>
              <a:t>Radius of convergence </a:t>
            </a:r>
            <a:r>
              <a:rPr lang="en-US" sz="3200" dirty="0" smtClean="0"/>
              <a:t>of 3 centered at 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3547" y="4799532"/>
            <a:ext cx="560578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smtClean="0"/>
              <a:t>Interval of convergence </a:t>
            </a:r>
            <a:r>
              <a:rPr lang="en-US" sz="3200" dirty="0" smtClean="0"/>
              <a:t>is [-3, 3)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10200"/>
            <a:ext cx="4649149" cy="110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5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7"/>
              <p:cNvSpPr txBox="1">
                <a:spLocks/>
              </p:cNvSpPr>
              <p:nvPr/>
            </p:nvSpPr>
            <p:spPr bwMode="auto">
              <a:xfrm>
                <a:off x="381000" y="1392365"/>
                <a:ext cx="8131175" cy="5008433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95250" h="146050"/>
                <a:bevelB h="44450"/>
              </a:sp3d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51C77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51C77"/>
                  </a:buClr>
                  <a:buSzPct val="80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51C77"/>
                  </a:buClr>
                  <a:buSzPct val="80000"/>
                  <a:buFont typeface="Wingdings" pitchFamily="2" charset="2"/>
                  <a:buChar char="n"/>
                  <a:defRPr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 then the Geometric Series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⋯⋯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 smtClean="0"/>
                  <a:t>Since we know that the geometric series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𝟏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𝒙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⋯⋯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 smtClean="0"/>
                  <a:t> we can use the Power Series in place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pPr lvl="1"/>
                <a:r>
                  <a:rPr lang="en-US" sz="3000" dirty="0" smtClean="0"/>
                  <a:t>Integrate</a:t>
                </a:r>
              </a:p>
              <a:p>
                <a:pPr lvl="1"/>
                <a:r>
                  <a:rPr lang="en-US" sz="3000" dirty="0" smtClean="0"/>
                  <a:t>Differentiate</a:t>
                </a:r>
              </a:p>
              <a:p>
                <a:pPr lvl="1"/>
                <a:r>
                  <a:rPr lang="en-US" sz="3000" dirty="0" smtClean="0"/>
                  <a:t>Algebra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92365"/>
                <a:ext cx="8131175" cy="5008433"/>
              </a:xfrm>
              <a:prstGeom prst="rect">
                <a:avLst/>
              </a:prstGeom>
              <a:blipFill rotWithShape="1">
                <a:blip r:embed="rId3"/>
                <a:stretch>
                  <a:fillRect l="-373" t="-726" b="-8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20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Representing a Function as a Power Series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15939"/>
            <a:ext cx="5858712" cy="18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9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WNAA5TKYMJS6-322-59</_dlc_DocId>
    <_dlc_DocIdUrl xmlns="e1f6cb1f-7c95-4a72-8369-b6b5464bd620">
      <Url>https://eis.usafa.edu/academics/math/DFMS_Course_Sites/Fall_2014_Courses/Math_152/_layouts/DocIdRedir.aspx?ID=WNAA5TKYMJS6-322-59</Url>
      <Description>WNAA5TKYMJS6-322-59</Description>
    </_dlc_DocIdUrl>
  </documentManagement>
</p:properties>
</file>

<file path=customXml/itemProps1.xml><?xml version="1.0" encoding="utf-8"?>
<ds:datastoreItem xmlns:ds="http://schemas.openxmlformats.org/officeDocument/2006/customXml" ds:itemID="{A3485E88-7375-4B38-9F48-3B59FDEE9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765A4D-D065-4723-99B6-4B0EDF82F1B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61071</TotalTime>
  <Words>263</Words>
  <Application>Microsoft Macintosh PowerPoint</Application>
  <PresentationFormat>On-screen Show (4:3)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 Math</vt:lpstr>
      <vt:lpstr>Century Schoolbook</vt:lpstr>
      <vt:lpstr>Verdana</vt:lpstr>
      <vt:lpstr>Wingdings</vt:lpstr>
      <vt:lpstr>Arial</vt:lpstr>
      <vt:lpstr>Office Theme</vt:lpstr>
      <vt:lpstr>Math 152</vt:lpstr>
      <vt:lpstr>Strategy for Testing Series</vt:lpstr>
      <vt:lpstr>Radius &amp; Interval of Convergence</vt:lpstr>
      <vt:lpstr>Representing a Function as a Power Series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378</cp:revision>
  <dcterms:created xsi:type="dcterms:W3CDTF">2012-07-23T15:58:59Z</dcterms:created>
  <dcterms:modified xsi:type="dcterms:W3CDTF">2015-04-05T15:02:04Z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5a6287c9-a877-44e4-acf2-1ad0aa3aef7d</vt:lpwstr>
  </property>
</Properties>
</file>