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image/tiff" Extension="tiff"/>
  <Default ContentType="image/x-wmf" Extension="wmf"/>
  <Default ContentType="application/xml" Extension="xml"/>
  <Override ContentType="application/vnd.openxmlformats-officedocument.customXmlProperties+xml" PartName="/customXml/itemProps1.xml"/>
  <Override ContentType="application/vnd.openxmlformats-officedocument.customXmlProperties+xml" PartName="/customXml/itemProps2.xml"/>
  <Override ContentType="application/vnd.openxmlformats-officedocument.customXmlProperties+xml" PartName="/customXml/itemProps3.xml"/>
  <Override ContentType="application/vnd.openxmlformats-officedocument.customXmlProperties+xml" PartName="/customXml/itemProps4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aveSubsetFonts="1">
  <p:sldMasterIdLst>
    <p:sldMasterId r:id="rId4" id="2147483648"/>
  </p:sldMasterIdLst>
  <p:notesMasterIdLst>
    <p:notesMasterId r:id="rId5"/>
  </p:notesMasterIdLst>
  <p:sldIdLst>
    <p:sldId r:id="rId6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  <p:sldId r:id="rId16" id="266"/>
    <p:sldId r:id="rId17" id="267"/>
    <p:sldId r:id="rId18" id="268"/>
    <p:sldId r:id="rId19" id="269"/>
    <p:sldId r:id="rId20" id="270"/>
    <p:sldId r:id="rId21" id="271"/>
    <p:sldId r:id="rId22" id="272"/>
    <p:sldId r:id="rId23" id="273"/>
    <p:sldId r:id="rId24" id="274"/>
    <p:sldId r:id="rId25" id="275"/>
    <p:sldId r:id="rId26" id="276"/>
    <p:sldId r:id="rId27" id="277"/>
    <p:sldId r:id="rId28" id="278"/>
    <p:sldId r:id="rId29" id="279"/>
    <p:sldId r:id="rId30" id="280"/>
    <p:sldId r:id="rId31" id="281"/>
    <p:sldId r:id="rId32" id="282"/>
    <p:sldId r:id="rId33" id="283"/>
    <p:sldId r:id="rId34" id="284"/>
    <p:sldId r:id="rId35" id="285"/>
    <p:sldId r:id="rId36" id="286"/>
    <p:sldId r:id="rId37" id="287"/>
    <p:sldId r:id="rId38" id="288"/>
    <p:sldId r:id="rId39" id="289"/>
    <p:sldId r:id="rId40" id="290"/>
    <p:sldId r:id="rId41" id="291"/>
    <p:sldId r:id="rId42" id="292"/>
    <p:sldId r:id="rId43" id="293"/>
    <p:sldId r:id="rId44" id="294"/>
    <p:sldId r:id="rId45" id="295"/>
    <p:sldId r:id="rId46" id="296"/>
  </p:sldIdLst>
  <p:sldSz cx="9144000" cy="6858000" type="screen4x3"/>
  <p:notesSz xmlns:c="http://schemas.openxmlformats.org/drawingml/2006/chart" xmlns:pic="http://schemas.openxmlformats.org/drawingml/2006/picture" xmlns:dgm="http://schemas.openxmlformats.org/drawingml/2006/diagram" cx="6858000" cy="9144000"/>
  <p:defaultTextStyle xmlns:c="http://schemas.openxmlformats.org/drawingml/2006/chart" xmlns:pic="http://schemas.openxmlformats.org/drawingml/2006/picture" xmlns:dgm="http://schemas.openxmlformats.org/drawingml/2006/diagram">
    <a:defPPr>
      <a:defRPr lang="en-US">
        <a:uFillTx/>
      </a:defRPr>
    </a:defPPr>
    <a:lvl1pPr algn="l" defTabSz="914400" eaLnBrk="1" hangingPunct="1" latinLnBrk="0" marL="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/>
</file>

<file path=ppt/tableStyles.xml><?xml version="1.0" encoding="utf-8"?>
<a:tblStyleLst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cmpd="sng" w="25400">
              <a:solidFill>
                <a:schemeClr val="dk1"/>
              </a:solidFill>
            </a:ln>
          </a:top>
          <a:bottom>
            <a:ln cmpd="sng" w="25400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cmpd="dbl" w="50800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cmpd="sng" w="25400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rgbClr val="000000"/>
        </a:fontRef>
        <a:schemeClr val="tx1"/>
      </a:tcTxStyle>
      <a:tcStyle>
        <a:tcBdr>
          <a:left>
            <a:ln cmpd="sng" w="12700">
              <a:solidFill>
                <a:schemeClr val="tx1"/>
              </a:solidFill>
            </a:ln>
          </a:left>
          <a:right>
            <a:ln cmpd="sng" w="12700">
              <a:solidFill>
                <a:schemeClr val="tx1"/>
              </a:solidFill>
            </a:ln>
          </a:right>
          <a:top>
            <a:ln cmpd="sng" w="12700">
              <a:solidFill>
                <a:schemeClr val="tx1"/>
              </a:solidFill>
            </a:ln>
          </a:top>
          <a:bottom>
            <a:ln cmpd="sng" w="12700">
              <a:solidFill>
                <a:schemeClr val="tx1"/>
              </a:solidFill>
            </a:ln>
          </a:bottom>
          <a:insideH>
            <a:ln cmpd="sng" w="12700">
              <a:solidFill>
                <a:schemeClr val="tx1"/>
              </a:solidFill>
            </a:ln>
          </a:insideH>
          <a:insideV>
            <a:ln cmpd="sng" w="12700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rgbClr val="00000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dbl" w="50800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rgbClr val="00000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cmpd="sng" w="12700">
              <a:solidFill>
                <a:schemeClr val="tx1"/>
              </a:solidFill>
            </a:ln>
          </a:top>
          <a:bottom>
            <a:ln cmpd="sng" w="12700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sng" w="12700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cmpd="sng" w="12700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lastView="sldThumbnailView">
  <p:normalViewPr>
    <p:restoredLeft autoAdjust="0" sz="15215"/>
    <p:restoredTop autoAdjust="0" sz="95631"/>
  </p:normalViewPr>
  <p:slideViewPr>
    <p:cSldViewPr snapToGrid="0">
      <p:cViewPr varScale="1">
        <p:scale xmlns:c="http://schemas.openxmlformats.org/drawingml/2006/chart" xmlns:pic="http://schemas.openxmlformats.org/drawingml/2006/picture" xmlns:dgm="http://schemas.openxmlformats.org/drawingml/2006/diagram">
          <a:sx d="100" n="102"/>
          <a:sy d="100" n="102"/>
        </p:scale>
        <p:origin xmlns:c="http://schemas.openxmlformats.org/drawingml/2006/chart" xmlns:pic="http://schemas.openxmlformats.org/drawingml/2006/picture" xmlns:dgm="http://schemas.openxmlformats.org/drawingml/2006/diagram" x="464" y="168"/>
      </p:cViewPr>
      <p:guideLst>
        <p:guide orient="horz" pos="2160"/>
        <p:guide pos="2880"/>
      </p:guideLst>
    </p:cSldViewPr>
  </p:slideViewPr>
  <p:outlineViewPr>
    <p:cViewPr>
      <p:scale xmlns:c="http://schemas.openxmlformats.org/drawingml/2006/chart" xmlns:pic="http://schemas.openxmlformats.org/drawingml/2006/picture" xmlns:dgm="http://schemas.openxmlformats.org/drawingml/2006/diagram">
        <a:sx d="100" n="33"/>
        <a:sy d="100" n="33"/>
      </p:scale>
      <p:origin xmlns:c="http://schemas.openxmlformats.org/drawingml/2006/chart" xmlns:pic="http://schemas.openxmlformats.org/drawingml/2006/picture" xmlns:dgm="http://schemas.openxmlformats.org/drawingml/2006/diagram" x="0" y="0"/>
    </p:cViewPr>
  </p:outlineViewPr>
  <p:notesTextViewPr>
    <p:cViewPr>
      <p:scale xmlns:c="http://schemas.openxmlformats.org/drawingml/2006/chart" xmlns:pic="http://schemas.openxmlformats.org/drawingml/2006/picture" xmlns:dgm="http://schemas.openxmlformats.org/drawingml/2006/diagram">
        <a:sx d="1" n="1"/>
        <a:sy d="1" n="1"/>
      </p:scale>
      <p:origin xmlns:c="http://schemas.openxmlformats.org/drawingml/2006/chart" xmlns:pic="http://schemas.openxmlformats.org/drawingml/2006/picture" xmlns:dgm="http://schemas.openxmlformats.org/drawingml/2006/diagram" x="0" y="0"/>
    </p:cViewPr>
  </p:notesTextViewPr>
  <p:sorterViewPr>
    <p:cViewPr>
      <p:scale xmlns:c="http://schemas.openxmlformats.org/drawingml/2006/chart" xmlns:pic="http://schemas.openxmlformats.org/drawingml/2006/picture" xmlns:dgm="http://schemas.openxmlformats.org/drawingml/2006/diagram">
        <a:sx d="100" n="100"/>
        <a:sy d="100" n="100"/>
      </p:scale>
      <p:origin xmlns:c="http://schemas.openxmlformats.org/drawingml/2006/chart" xmlns:pic="http://schemas.openxmlformats.org/drawingml/2006/picture" xmlns:dgm="http://schemas.openxmlformats.org/drawingml/2006/diagram" x="0" y="0"/>
    </p:cViewPr>
  </p:sorterViewPr>
  <p:gridSpacing xmlns:c="http://schemas.openxmlformats.org/drawingml/2006/chart" xmlns:pic="http://schemas.openxmlformats.org/drawingml/2006/picture" xmlns:dgm="http://schemas.openxmlformats.org/drawingml/2006/diagram" cx="76200" cy="76200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tableStyles.xml" Type="http://schemas.openxmlformats.org/officeDocument/2006/relationships/tableStyles"></Relationship><Relationship Id="rId3" Target="viewProps.xml" Type="http://schemas.openxmlformats.org/officeDocument/2006/relationships/viewProps"></Relationship><Relationship Id="rId4" Target="slideMasters/slideMaster1.xml" Type="http://schemas.openxmlformats.org/officeDocument/2006/relationships/slideMaster"></Relationship><Relationship Id="rId5" Target="notesMasters/notesMaster1.xml" Type="http://schemas.openxmlformats.org/officeDocument/2006/relationships/notesMaster"></Relationship><Relationship Id="rId6" Target="slides/slide1.xml" Type="http://schemas.openxmlformats.org/officeDocument/2006/relationships/slide"></Relationship><Relationship Id="rId7" Target="slides/slide2.xml" Type="http://schemas.openxmlformats.org/officeDocument/2006/relationships/slide"></Relationship><Relationship Id="rId8" Target="slides/slide3.xml" Type="http://schemas.openxmlformats.org/officeDocument/2006/relationships/slide"></Relationship><Relationship Id="rId9" Target="slides/slide4.xml" Type="http://schemas.openxmlformats.org/officeDocument/2006/relationships/slide"></Relationship><Relationship Id="rId10" Target="slides/slide5.xml" Type="http://schemas.openxmlformats.org/officeDocument/2006/relationships/slide"></Relationship><Relationship Id="rId11" Target="slides/slide6.xml" Type="http://schemas.openxmlformats.org/officeDocument/2006/relationships/slide"></Relationship><Relationship Id="rId12" Target="slides/slide7.xml" Type="http://schemas.openxmlformats.org/officeDocument/2006/relationships/slide"></Relationship><Relationship Id="rId13" Target="slides/slide8.xml" Type="http://schemas.openxmlformats.org/officeDocument/2006/relationships/slide"></Relationship><Relationship Id="rId14" Target="slides/slide9.xml" Type="http://schemas.openxmlformats.org/officeDocument/2006/relationships/slide"></Relationship><Relationship Id="rId15" Target="slides/slide10.xml" Type="http://schemas.openxmlformats.org/officeDocument/2006/relationships/slide"></Relationship><Relationship Id="rId16" Target="slides/slide11.xml" Type="http://schemas.openxmlformats.org/officeDocument/2006/relationships/slide"></Relationship><Relationship Id="rId17" Target="slides/slide12.xml" Type="http://schemas.openxmlformats.org/officeDocument/2006/relationships/slide"></Relationship><Relationship Id="rId18" Target="slides/slide13.xml" Type="http://schemas.openxmlformats.org/officeDocument/2006/relationships/slide"></Relationship><Relationship Id="rId19" Target="slides/slide14.xml" Type="http://schemas.openxmlformats.org/officeDocument/2006/relationships/slide"></Relationship><Relationship Id="rId20" Target="slides/slide15.xml" Type="http://schemas.openxmlformats.org/officeDocument/2006/relationships/slide"></Relationship><Relationship Id="rId21" Target="slides/slide16.xml" Type="http://schemas.openxmlformats.org/officeDocument/2006/relationships/slide"></Relationship><Relationship Id="rId22" Target="slides/slide17.xml" Type="http://schemas.openxmlformats.org/officeDocument/2006/relationships/slide"></Relationship><Relationship Id="rId23" Target="slides/slide18.xml" Type="http://schemas.openxmlformats.org/officeDocument/2006/relationships/slide"></Relationship><Relationship Id="rId24" Target="slides/slide19.xml" Type="http://schemas.openxmlformats.org/officeDocument/2006/relationships/slide"></Relationship><Relationship Id="rId25" Target="slides/slide20.xml" Type="http://schemas.openxmlformats.org/officeDocument/2006/relationships/slide"></Relationship><Relationship Id="rId26" Target="slides/slide21.xml" Type="http://schemas.openxmlformats.org/officeDocument/2006/relationships/slide"></Relationship><Relationship Id="rId27" Target="slides/slide22.xml" Type="http://schemas.openxmlformats.org/officeDocument/2006/relationships/slide"></Relationship><Relationship Id="rId28" Target="slides/slide23.xml" Type="http://schemas.openxmlformats.org/officeDocument/2006/relationships/slide"></Relationship><Relationship Id="rId29" Target="slides/slide24.xml" Type="http://schemas.openxmlformats.org/officeDocument/2006/relationships/slide"></Relationship><Relationship Id="rId30" Target="slides/slide25.xml" Type="http://schemas.openxmlformats.org/officeDocument/2006/relationships/slide"></Relationship><Relationship Id="rId31" Target="slides/slide26.xml" Type="http://schemas.openxmlformats.org/officeDocument/2006/relationships/slide"></Relationship><Relationship Id="rId32" Target="slides/slide27.xml" Type="http://schemas.openxmlformats.org/officeDocument/2006/relationships/slide"></Relationship><Relationship Id="rId33" Target="slides/slide28.xml" Type="http://schemas.openxmlformats.org/officeDocument/2006/relationships/slide"></Relationship><Relationship Id="rId34" Target="slides/slide29.xml" Type="http://schemas.openxmlformats.org/officeDocument/2006/relationships/slide"></Relationship><Relationship Id="rId35" Target="slides/slide30.xml" Type="http://schemas.openxmlformats.org/officeDocument/2006/relationships/slide"></Relationship><Relationship Id="rId36" Target="slides/slide31.xml" Type="http://schemas.openxmlformats.org/officeDocument/2006/relationships/slide"></Relationship><Relationship Id="rId37" Target="slides/slide32.xml" Type="http://schemas.openxmlformats.org/officeDocument/2006/relationships/slide"></Relationship><Relationship Id="rId38" Target="slides/slide33.xml" Type="http://schemas.openxmlformats.org/officeDocument/2006/relationships/slide"></Relationship><Relationship Id="rId39" Target="slides/slide34.xml" Type="http://schemas.openxmlformats.org/officeDocument/2006/relationships/slide"></Relationship><Relationship Id="rId40" Target="slides/slide35.xml" Type="http://schemas.openxmlformats.org/officeDocument/2006/relationships/slide"></Relationship><Relationship Id="rId41" Target="slides/slide36.xml" Type="http://schemas.openxmlformats.org/officeDocument/2006/relationships/slide"></Relationship><Relationship Id="rId42" Target="slides/slide37.xml" Type="http://schemas.openxmlformats.org/officeDocument/2006/relationships/slide"></Relationship><Relationship Id="rId43" Target="slides/slide38.xml" Type="http://schemas.openxmlformats.org/officeDocument/2006/relationships/slide"></Relationship><Relationship Id="rId44" Target="slides/slide39.xml" Type="http://schemas.openxmlformats.org/officeDocument/2006/relationships/slide"></Relationship><Relationship Id="rId45" Target="slides/slide40.xml" Type="http://schemas.openxmlformats.org/officeDocument/2006/relationships/slide"></Relationship><Relationship Id="rId46" Target="slides/slide41.xml" Type="http://schemas.openxmlformats.org/officeDocument/2006/relationships/slide"></Relationship><Relationship Id="rId47" Target="theme/theme1.xml" Type="http://schemas.openxmlformats.org/officeDocument/2006/relationships/theme"></Relationship></Relationships>
</file>

<file path=ppt/notesMasters/_rels/notesMaster1.xml.rels><?xml version="1.0" standalone="yes" ?><Relationships xmlns="http://schemas.openxmlformats.org/package/2006/relationships"><Relationship Id="rId1" Target="../theme/theme2.xml" Type="http://schemas.openxmlformats.org/officeDocument/2006/relationships/theme"></Relationship></Relationships>
</file>

<file path=ppt/notesMasters/notesMaster1.xml><?xml version="1.0" encoding="utf-8"?>
<p:notes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pic="http://schemas.openxmlformats.org/drawingml/2006/picture" xmlns:dgm="http://schemas.openxmlformats.org/drawingml/2006/diagram" idx="1001">
        <a:schemeClr val="bg1"/>
      </p:bgRef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Header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sz="quarter" type="hd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0"/>
            <a:ext cx="2971800" cy="4572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Dat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84613" y="0"/>
            <a:ext cx="2971800" cy="4572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/>
          <a:lstStyle>
            <a:lvl1pPr algn="r">
              <a:defRPr sz="1200">
                <a:uFillTx/>
              </a:defRPr>
            </a:lvl1pPr>
          </a:lstStyle>
          <a:p>
            <a:fld id="{6FAC170C-7554-497D-86C4-5E6B22619EE5}" type="datetimeFigureOut">
              <a:rPr lang="en-US" smtClean="0">
                <a:uFillTx/>
              </a:rPr>
              <a:t>4/22/15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Image Placeholder 3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idx="2" type="sldImg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Notes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5800" y="4343400"/>
            <a:ext cx="5486400" cy="41148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8685213"/>
            <a:ext cx="2971800" cy="4572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 bIns="45720" lIns="91440" rIns="91440" rtlCol="0" tIns="45720" vert="horz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84613" y="8685213"/>
            <a:ext cx="2971800" cy="4572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 bIns="45720" lIns="91440" rIns="91440" rtlCol="0" tIns="45720" vert="horz"/>
          <a:lstStyle>
            <a:lvl1pPr algn="r">
              <a:defRPr sz="1200">
                <a:uFillTx/>
              </a:defRPr>
            </a:lvl1pPr>
          </a:lstStyle>
          <a:p>
            <a:fld id="{B4A77995-C337-4412-BD0B-CA3F77B974DD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  <p:notesStyle xmlns:c="http://schemas.openxmlformats.org/drawingml/2006/chart" xmlns:pic="http://schemas.openxmlformats.org/drawingml/2006/picture" xmlns:dgm="http://schemas.openxmlformats.org/drawingml/2006/diagram">
    <a:lvl1pPr algn="l" defTabSz="914400" eaLnBrk="1" hangingPunct="1" latinLnBrk="0" marL="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standalone="yes" ?><Relationships xmlns="http://schemas.openxmlformats.org/package/2006/relationships"><Relationship Id="rId1" Target="http://en.wikipedia.org/wiki/General_Electric" TargetMode="External" Type="http://schemas.openxmlformats.org/officeDocument/2006/relationships/hyperlink"></Relationship><Relationship Id="rId2" Target="http://en.wikipedia.org/wiki/30_mm_caliber" TargetMode="External" Type="http://schemas.openxmlformats.org/officeDocument/2006/relationships/hyperlink"></Relationship><Relationship Id="rId3" Target="http://en.wikipedia.org/wiki/Rotary_cannon" TargetMode="External" Type="http://schemas.openxmlformats.org/officeDocument/2006/relationships/hyperlink"></Relationship><Relationship Id="rId4" Target="http://en.wikipedia.org/wiki/United_States_Air_Force" TargetMode="External" Type="http://schemas.openxmlformats.org/officeDocument/2006/relationships/hyperlink"></Relationship><Relationship Id="rId5" Target="http://en.wikipedia.org/wiki/Fairchild_Republic_A-10_Thunderbolt_II" TargetMode="External" Type="http://schemas.openxmlformats.org/officeDocument/2006/relationships/hyperlink"></Relationship><Relationship Id="rId6" Target="http://en.wikipedia.org/wiki/Anti-tank" TargetMode="External" Type="http://schemas.openxmlformats.org/officeDocument/2006/relationships/hyperlink"></Relationship><Relationship Id="rId7" Target="http://en.wikipedia.org/wiki/Goalkeeper_CIWS" TargetMode="External" Type="http://schemas.openxmlformats.org/officeDocument/2006/relationships/hyperlink"></Relationship><Relationship Id="rId8" Target="../slides/slide1.xml" Type="http://schemas.openxmlformats.org/officeDocument/2006/relationships/slide"></Relationship><Relationship Id="rId9" Target="../notesMasters/notesMaster1.xml" Type="http://schemas.openxmlformats.org/officeDocument/2006/relationships/notesMaster"></Relationship></Relationships>
</file>

<file path=ppt/notesSlides/_rels/notesSlide10.xml.rels><?xml version="1.0" standalone="yes" ?><Relationships xmlns="http://schemas.openxmlformats.org/package/2006/relationships"><Relationship Id="rId1" Target="../slides/slide29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1.xml.rels><?xml version="1.0" standalone="yes" ?><Relationships xmlns="http://schemas.openxmlformats.org/package/2006/relationships"><Relationship Id="rId1" Target="../slides/slide30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2.xml.rels><?xml version="1.0" standalone="yes" ?><Relationships xmlns="http://schemas.openxmlformats.org/package/2006/relationships"><Relationship Id="rId1" Target="../slides/slide32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3.xml.rels><?xml version="1.0" standalone="yes" ?><Relationships xmlns="http://schemas.openxmlformats.org/package/2006/relationships"><Relationship Id="rId1" Target="../slides/slide33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4.xml.rels><?xml version="1.0" standalone="yes" ?><Relationships xmlns="http://schemas.openxmlformats.org/package/2006/relationships"><Relationship Id="rId1" Target="../slides/slide34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5.xml.rels><?xml version="1.0" standalone="yes" ?><Relationships xmlns="http://schemas.openxmlformats.org/package/2006/relationships"><Relationship Id="rId1" Target="../slides/slide36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6.xml.rels><?xml version="1.0" standalone="yes" ?><Relationships xmlns="http://schemas.openxmlformats.org/package/2006/relationships"><Relationship Id="rId1" Target="../slides/slide37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7.xml.rels><?xml version="1.0" standalone="yes" ?><Relationships xmlns="http://schemas.openxmlformats.org/package/2006/relationships"><Relationship Id="rId1" Target="../slides/slide38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8.xml.rels><?xml version="1.0" standalone="yes" ?><Relationships xmlns="http://schemas.openxmlformats.org/package/2006/relationships"><Relationship Id="rId1" Target="../slides/slide39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.xml.rels><?xml version="1.0" standalone="yes" ?><Relationships xmlns="http://schemas.openxmlformats.org/package/2006/relationships"><Relationship Id="rId1" Target="../slides/slide2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.xml.rels><?xml version="1.0" standalone="yes" ?><Relationships xmlns="http://schemas.openxmlformats.org/package/2006/relationships"><Relationship Id="rId1" Target="../slides/slide5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4.xml.rels><?xml version="1.0" standalone="yes" ?><Relationships xmlns="http://schemas.openxmlformats.org/package/2006/relationships"><Relationship Id="rId1" Target="../slides/slide16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5.xml.rels><?xml version="1.0" standalone="yes" ?><Relationships xmlns="http://schemas.openxmlformats.org/package/2006/relationships"><Relationship Id="rId1" Target="../slides/slide2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6.xml.rels><?xml version="1.0" standalone="yes" ?><Relationships xmlns="http://schemas.openxmlformats.org/package/2006/relationships"><Relationship Id="rId1" Target="../slides/slide22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7.xml.rels><?xml version="1.0" standalone="yes" ?><Relationships xmlns="http://schemas.openxmlformats.org/package/2006/relationships"><Relationship Id="rId1" Target="../slides/slide24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8.xml.rels><?xml version="1.0" standalone="yes" ?><Relationships xmlns="http://schemas.openxmlformats.org/package/2006/relationships"><Relationship Id="rId1" Target="../slides/slide26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9.xml.rels><?xml version="1.0" standalone="yes" ?><Relationships xmlns="http://schemas.openxmlformats.org/package/2006/relationships"><Relationship Id="rId1" Target="http://en.wikipedia.org/wiki/Laser-guided_bomb" TargetMode="External" Type="http://schemas.openxmlformats.org/officeDocument/2006/relationships/hyperlink"></Relationship><Relationship Id="rId2" Target="http://en.wikipedia.org/wiki/Bomb" TargetMode="External" Type="http://schemas.openxmlformats.org/officeDocument/2006/relationships/hyperlink"></Relationship><Relationship Id="rId3" Target="http://en.wikipedia.org/wiki/United_States" TargetMode="External" Type="http://schemas.openxmlformats.org/officeDocument/2006/relationships/hyperlink"></Relationship><Relationship Id="rId4" Target="http://en.wikipedia.org/wiki/Mark_82_bomb" TargetMode="External" Type="http://schemas.openxmlformats.org/officeDocument/2006/relationships/hyperlink"></Relationship><Relationship Id="rId5" Target="http://en.wikipedia.org/wiki/General-purpose_bomb" TargetMode="External" Type="http://schemas.openxmlformats.org/officeDocument/2006/relationships/hyperlink"></Relationship><Relationship Id="rId6" Target="http://en.wikipedia.org/wiki/Paveway" TargetMode="External" Type="http://schemas.openxmlformats.org/officeDocument/2006/relationships/hyperlink"></Relationship><Relationship Id="rId7" Target="http://en.wikipedia.org/wiki/1976_in_aviation" TargetMode="External" Type="http://schemas.openxmlformats.org/officeDocument/2006/relationships/hyperlink"></Relationship><Relationship Id="rId8" Target="http://en.wikipedia.org/wiki/USAF" TargetMode="External" Type="http://schemas.openxmlformats.org/officeDocument/2006/relationships/hyperlink"></Relationship><Relationship Id="rId9" Target="http://en.wikipedia.org/wiki/US_Navy" TargetMode="External" Type="http://schemas.openxmlformats.org/officeDocument/2006/relationships/hyperlink"></Relationship><Relationship Id="rId10" Target="http://en.wikipedia.org/wiki/US_Marine_Corps" TargetMode="External" Type="http://schemas.openxmlformats.org/officeDocument/2006/relationships/hyperlink"></Relationship><Relationship Id="rId11" Target="http://en.wikipedia.org/wiki/Royal_Canadian_Air_Force" TargetMode="External" Type="http://schemas.openxmlformats.org/officeDocument/2006/relationships/hyperlink"></Relationship><Relationship Id="rId12" Target="http://en.wikipedia.org/wiki/Colombian_Air_Force" TargetMode="External" Type="http://schemas.openxmlformats.org/officeDocument/2006/relationships/hyperlink"></Relationship><Relationship Id="rId13" Target="http://en.wikipedia.org/wiki/NATO" TargetMode="External" Type="http://schemas.openxmlformats.org/officeDocument/2006/relationships/hyperlink"></Relationship><Relationship Id="rId14" Target="http://en.wikipedia.org/wiki/Air_force" TargetMode="External" Type="http://schemas.openxmlformats.org/officeDocument/2006/relationships/hyperlink"></Relationship><Relationship Id="rId15" Target="http://en.wikipedia.org/wiki/Defense_contractor" TargetMode="External" Type="http://schemas.openxmlformats.org/officeDocument/2006/relationships/hyperlink"></Relationship><Relationship Id="rId16" Target="http://en.wikipedia.org/wiki/Lockheed_Martin" TargetMode="External" Type="http://schemas.openxmlformats.org/officeDocument/2006/relationships/hyperlink"></Relationship><Relationship Id="rId17" Target="http://en.wikipedia.org/wiki/Raytheon" TargetMode="External" Type="http://schemas.openxmlformats.org/officeDocument/2006/relationships/hyperlink"></Relationship><Relationship Id="rId18" Target="http://en.wikipedia.org/wiki/Texas_Instruments" TargetMode="External" Type="http://schemas.openxmlformats.org/officeDocument/2006/relationships/hyperlink"></Relationship><Relationship Id="rId19" Target="http://en.wikipedia.org/wiki/Texas" TargetMode="External" Type="http://schemas.openxmlformats.org/officeDocument/2006/relationships/hyperlink"></Relationship><Relationship Id="rId20" Target="http://en.wikipedia.org/wiki/GBU-16_Paveway_II" TargetMode="External" Type="http://schemas.openxmlformats.org/officeDocument/2006/relationships/hyperlink"></Relationship><Relationship Id="rId21" Target="http://en.wikipedia.org/wiki/Mark_83_bomb" TargetMode="External" Type="http://schemas.openxmlformats.org/officeDocument/2006/relationships/hyperlink"></Relationship><Relationship Id="rId22" Target="http://en.wikipedia.org/wiki/US_Department_of_Defense" TargetMode="External" Type="http://schemas.openxmlformats.org/officeDocument/2006/relationships/hyperlink"></Relationship><Relationship Id="rId23" Target="http://en.wikipedia.org/wiki/GPS" TargetMode="External" Type="http://schemas.openxmlformats.org/officeDocument/2006/relationships/hyperlink"></Relationship><Relationship Id="rId24" Target="http://en.wikipedia.org/wiki/Arizona" TargetMode="External" Type="http://schemas.openxmlformats.org/officeDocument/2006/relationships/hyperlink"></Relationship><Relationship Id="rId25" Target="http://en.wikipedia.org/wiki/New_Mexico" TargetMode="External" Type="http://schemas.openxmlformats.org/officeDocument/2006/relationships/hyperlink"></Relationship><Relationship Id="rId26" Target="http://en.wikipedia.org/wiki/Pennsylvania" TargetMode="External" Type="http://schemas.openxmlformats.org/officeDocument/2006/relationships/hyperlink"></Relationship><Relationship Id="rId27" Target="http://en.wikipedia.org/wiki/Smart_bomb" TargetMode="External" Type="http://schemas.openxmlformats.org/officeDocument/2006/relationships/hyperlink"></Relationship><Relationship Id="rId28" Target="http://en.wikipedia.org/wiki/Laser" TargetMode="External" Type="http://schemas.openxmlformats.org/officeDocument/2006/relationships/hyperlink"></Relationship><Relationship Id="rId29" Target="http://en.wikipedia.org/wiki/Guided_munition" TargetMode="External" Type="http://schemas.openxmlformats.org/officeDocument/2006/relationships/hyperlink"></Relationship><Relationship Id="rId30" Target="http://en.wikipedia.org/wiki/Circular_error_probable" TargetMode="External" Type="http://schemas.openxmlformats.org/officeDocument/2006/relationships/hyperlink"></Relationship><Relationship Id="rId31" Target="http://en.wikipedia.org/wiki/Unguided_bomb" TargetMode="External" Type="http://schemas.openxmlformats.org/officeDocument/2006/relationships/hyperlink"></Relationship><Relationship Id="rId32" Target="http://en.wikipedia.org/wiki/Bang%E2%80%93bang_control" TargetMode="External" Type="http://schemas.openxmlformats.org/officeDocument/2006/relationships/hyperlink"></Relationship><Relationship Id="rId33" Target="http://en.wikipedia.org/wiki/Fin" TargetMode="External" Type="http://schemas.openxmlformats.org/officeDocument/2006/relationships/hyperlink"></Relationship><Relationship Id="rId34" Target="../slides/slide27.xml" Type="http://schemas.openxmlformats.org/officeDocument/2006/relationships/slide"></Relationship><Relationship Id="rId35" Target="../notesMasters/notesMaster1.xml" Type="http://schemas.openxmlformats.org/officeDocument/2006/relationships/notesMaster"></Relationship></Relationships>
</file>

<file path=ppt/notesSlides/notesSlide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Slide Image Placeholder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Notes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http://en.wikipedia.org/wiki/GAU-8_Avenger</a:t>
            </a:r>
          </a:p>
          <a:p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The </a:t>
            </a:r>
            <a:r>
              <a:rPr b="0" dirty="0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1" tooltip="General Electric"/>
              </a:rPr>
              <a:t>General Electric</a:t>
            </a:r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 </a:t>
            </a:r>
            <a:r>
              <a:rPr b="1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GAU-8/A Avenger</a:t>
            </a:r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 is a </a:t>
            </a:r>
            <a:r>
              <a:rPr b="0" dirty="0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2" tooltip="30 mm caliber"/>
              </a:rPr>
              <a:t>30 mm</a:t>
            </a:r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 hydraulically driven seven-</a:t>
            </a:r>
            <a:r>
              <a:rPr b="0" dirty="0" err="1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barrel</a:t>
            </a:r>
            <a:r>
              <a:rPr b="0" dirty="0" err="1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3" tooltip="Rotary cannon"/>
              </a:rPr>
              <a:t>Gatling</a:t>
            </a:r>
            <a:r>
              <a:rPr b="0" dirty="0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3" tooltip="Rotary cannon"/>
              </a:rPr>
              <a:t>-type cannon</a:t>
            </a:r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 that is typically mounted to the </a:t>
            </a:r>
            <a:r>
              <a:rPr b="0" dirty="0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4" tooltip="United States Air Force"/>
              </a:rPr>
              <a:t>United States Air Force</a:t>
            </a:r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's </a:t>
            </a:r>
            <a:r>
              <a:rPr b="0" dirty="0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5" tooltip="Fairchild Republic A-10 Thunderbolt II"/>
              </a:rPr>
              <a:t>Fairchild Republic A-10 Thunderbolt II</a:t>
            </a:r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. Designed specifically for the </a:t>
            </a:r>
            <a:r>
              <a:rPr b="0" dirty="0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6" tooltip="Anti-tank"/>
              </a:rPr>
              <a:t>anti-tank</a:t>
            </a:r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 role, the Avenger delivers very powerful rounds at a high rate of fire. The GAU-8/A is also mounted to </a:t>
            </a:r>
            <a:r>
              <a:rPr b="0" dirty="0" err="1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the</a:t>
            </a:r>
            <a:r>
              <a:rPr b="0" dirty="0" err="1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7" tooltip="Goalkeeper CIWS"/>
              </a:rPr>
              <a:t>Goalkeeper</a:t>
            </a:r>
            <a:r>
              <a:rPr b="0" dirty="0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7" tooltip="Goalkeeper CIWS"/>
              </a:rPr>
              <a:t> CIWS</a:t>
            </a:r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.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4A77995-C337-4412-BD0B-CA3F77B974DD}" type="slidenum">
              <a:rPr lang="en-US" smtClean="0">
                <a:uFillTx/>
              </a:rPr>
              <a:t>1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Slide Image Placeholder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Notes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Why not at the red circle? Because that occurs at t = -2</a:t>
            </a:r>
          </a:p>
          <a:p>
            <a:endParaRPr dirty="0" lang="en-US" smtClean="0">
              <a:uFillTx/>
            </a:endParaRPr>
          </a:p>
          <a:p>
            <a:r>
              <a:rPr dirty="0" lang="en-US" smtClean="0">
                <a:uFillTx/>
              </a:rPr>
              <a:t>T = </a:t>
            </a:r>
            <a:r>
              <a:rPr dirty="0" err="1" lang="en-US" smtClean="0">
                <a:uFillTx/>
              </a:rPr>
              <a:t>sqrt</a:t>
            </a:r>
            <a:r>
              <a:rPr dirty="0" lang="en-US" smtClean="0">
                <a:uFillTx/>
              </a:rPr>
              <a:t>(x),    y = sin(</a:t>
            </a:r>
            <a:r>
              <a:rPr dirty="0" err="1" lang="en-US" smtClean="0">
                <a:uFillTx/>
              </a:rPr>
              <a:t>sqrt</a:t>
            </a:r>
            <a:r>
              <a:rPr dirty="0" lang="en-US" smtClean="0">
                <a:uFillTx/>
              </a:rPr>
              <a:t>(x))</a:t>
            </a:r>
            <a:r>
              <a:rPr baseline="0" dirty="0" lang="en-US" smtClean="0">
                <a:uFillTx/>
              </a:rPr>
              <a:t>     </a:t>
            </a:r>
            <a:r>
              <a:rPr baseline="0" dirty="0" err="1" lang="en-US" smtClean="0">
                <a:uFillTx/>
              </a:rPr>
              <a:t>dy</a:t>
            </a:r>
            <a:r>
              <a:rPr baseline="0" dirty="0" lang="en-US" smtClean="0">
                <a:uFillTx/>
              </a:rPr>
              <a:t>/dx = </a:t>
            </a:r>
            <a:r>
              <a:rPr baseline="0" dirty="0" err="1" lang="en-US" smtClean="0">
                <a:uFillTx/>
              </a:rPr>
              <a:t>cos</a:t>
            </a:r>
            <a:r>
              <a:rPr baseline="0" dirty="0" lang="en-US" smtClean="0">
                <a:uFillTx/>
              </a:rPr>
              <a:t>(</a:t>
            </a:r>
            <a:r>
              <a:rPr baseline="0" dirty="0" err="1" lang="en-US" smtClean="0">
                <a:uFillTx/>
              </a:rPr>
              <a:t>sqrt</a:t>
            </a:r>
            <a:r>
              <a:rPr baseline="0" dirty="0" lang="en-US" smtClean="0">
                <a:uFillTx/>
              </a:rPr>
              <a:t>(x))((1/2)x^(-1/2)) = </a:t>
            </a:r>
            <a:r>
              <a:rPr baseline="0" dirty="0" err="1" lang="en-US" smtClean="0">
                <a:uFillTx/>
              </a:rPr>
              <a:t>cos</a:t>
            </a:r>
            <a:r>
              <a:rPr baseline="0" dirty="0" lang="en-US" smtClean="0">
                <a:uFillTx/>
              </a:rPr>
              <a:t>(</a:t>
            </a:r>
            <a:r>
              <a:rPr baseline="0" dirty="0" err="1" lang="en-US" smtClean="0">
                <a:uFillTx/>
              </a:rPr>
              <a:t>sqrt</a:t>
            </a:r>
            <a:r>
              <a:rPr baseline="0" dirty="0" lang="en-US" smtClean="0">
                <a:uFillTx/>
              </a:rPr>
              <a:t>(x))/(2sqrt(x)) = </a:t>
            </a:r>
            <a:r>
              <a:rPr baseline="0" dirty="0" err="1" lang="en-US" smtClean="0">
                <a:uFillTx/>
              </a:rPr>
              <a:t>cos</a:t>
            </a:r>
            <a:r>
              <a:rPr baseline="0" dirty="0" lang="en-US" smtClean="0">
                <a:uFillTx/>
              </a:rPr>
              <a:t>(t)/2t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4A77995-C337-4412-BD0B-CA3F77B974DD}" type="slidenum">
              <a:rPr lang="en-US" smtClean="0">
                <a:uFillTx/>
              </a:rPr>
              <a:t>29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Slide Image Placeholder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Notes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What’s in the red box is important…the other</a:t>
            </a:r>
            <a:r>
              <a:rPr baseline="0" dirty="0" lang="en-US" smtClean="0">
                <a:uFillTx/>
              </a:rPr>
              <a:t> is just FYI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4A77995-C337-4412-BD0B-CA3F77B974DD}" type="slidenum">
              <a:rPr lang="en-US" smtClean="0">
                <a:uFillTx/>
              </a:rPr>
              <a:t>30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Slide Image Placeholder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Notes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Note:</a:t>
            </a:r>
            <a:r>
              <a:rPr baseline="0" dirty="0" lang="en-US" smtClean="0">
                <a:uFillTx/>
              </a:rPr>
              <a:t> x = a @ t = a’, </a:t>
            </a:r>
          </a:p>
          <a:p>
            <a:r>
              <a:rPr baseline="0" lang="en-US" smtClean="0">
                <a:uFillTx/>
              </a:rPr>
              <a:t>     or x = b @ t = b’</a:t>
            </a:r>
            <a:endParaRPr baseline="0" dirty="0" lang="en-US" smtClean="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4A77995-C337-4412-BD0B-CA3F77B974DD}" type="slidenum">
              <a:rPr lang="en-US" smtClean="0">
                <a:uFillTx/>
              </a:rPr>
              <a:t>32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Slide Image Placeholder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Notes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Distance traveled = arc length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4A77995-C337-4412-BD0B-CA3F77B974DD}" type="slidenum">
              <a:rPr lang="en-US" smtClean="0">
                <a:uFillTx/>
              </a:rPr>
              <a:t>33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Slide Image Placeholder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Notes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Integrate</a:t>
            </a:r>
            <a:r>
              <a:rPr baseline="0" dirty="0" lang="en-US" smtClean="0">
                <a:uFillTx/>
              </a:rPr>
              <a:t> “t(</a:t>
            </a:r>
            <a:r>
              <a:rPr baseline="0" dirty="0" err="1" lang="en-US" smtClean="0">
                <a:uFillTx/>
              </a:rPr>
              <a:t>sqrt</a:t>
            </a:r>
            <a:r>
              <a:rPr baseline="0" dirty="0" lang="en-US" smtClean="0">
                <a:uFillTx/>
              </a:rPr>
              <a:t>(4+9t^2)” from 0 to 1</a:t>
            </a:r>
          </a:p>
          <a:p>
            <a:r>
              <a:rPr baseline="0" dirty="0" lang="en-US" smtClean="0">
                <a:uFillTx/>
              </a:rPr>
              <a:t>Let u = 4+9t^2</a:t>
            </a:r>
          </a:p>
          <a:p>
            <a:r>
              <a:rPr baseline="0" dirty="0" lang="en-US" smtClean="0">
                <a:uFillTx/>
              </a:rPr>
              <a:t>     du = 18t </a:t>
            </a:r>
            <a:r>
              <a:rPr baseline="0" dirty="0" err="1" lang="en-US" smtClean="0">
                <a:uFillTx/>
              </a:rPr>
              <a:t>dt</a:t>
            </a:r>
            <a:r>
              <a:rPr baseline="0" dirty="0" lang="en-US" smtClean="0">
                <a:uFillTx/>
              </a:rPr>
              <a:t>		(du/18) = t </a:t>
            </a:r>
            <a:r>
              <a:rPr baseline="0" dirty="0" err="1" lang="en-US" smtClean="0">
                <a:uFillTx/>
              </a:rPr>
              <a:t>dt</a:t>
            </a:r>
            <a:endParaRPr baseline="0" dirty="0" lang="en-US" smtClean="0">
              <a:uFillTx/>
            </a:endParaRPr>
          </a:p>
          <a:p>
            <a:r>
              <a:rPr baseline="0" dirty="0" lang="en-US" smtClean="0">
                <a:uFillTx/>
              </a:rPr>
              <a:t>Integrate “(1/18)</a:t>
            </a:r>
            <a:r>
              <a:rPr baseline="0" dirty="0" err="1" lang="en-US" smtClean="0">
                <a:uFillTx/>
              </a:rPr>
              <a:t>sqrt</a:t>
            </a:r>
            <a:r>
              <a:rPr baseline="0" dirty="0" lang="en-US" smtClean="0">
                <a:uFillTx/>
              </a:rPr>
              <a:t>(u)du” </a:t>
            </a:r>
          </a:p>
          <a:p>
            <a:endParaRPr baseline="0" dirty="0" lang="en-US" smtClean="0">
              <a:uFillTx/>
            </a:endParaRPr>
          </a:p>
          <a:p>
            <a:r>
              <a:rPr baseline="0" dirty="0" err="1" lang="en-US" smtClean="0">
                <a:uFillTx/>
              </a:rPr>
              <a:t>Approx</a:t>
            </a:r>
            <a:r>
              <a:rPr baseline="0" dirty="0" lang="en-US" smtClean="0">
                <a:uFillTx/>
              </a:rPr>
              <a:t> 1.43</a:t>
            </a:r>
          </a:p>
          <a:p>
            <a:endParaRPr baseline="0" dirty="0" lang="en-US" smtClean="0">
              <a:uFillTx/>
            </a:endParaRPr>
          </a:p>
          <a:p>
            <a:r>
              <a:rPr baseline="0" dirty="0" lang="en-US" smtClean="0">
                <a:uFillTx/>
              </a:rPr>
              <a:t>Note: </a:t>
            </a:r>
            <a:r>
              <a:rPr baseline="0" dirty="0" err="1" lang="en-US" smtClean="0">
                <a:uFillTx/>
              </a:rPr>
              <a:t>Sqrt</a:t>
            </a:r>
            <a:r>
              <a:rPr baseline="0" dirty="0" lang="en-US" smtClean="0">
                <a:uFillTx/>
              </a:rPr>
              <a:t> (1 + 1) = 1.41 (for a straight hypotenuse</a:t>
            </a:r>
            <a:r>
              <a:rPr baseline="0" dirty="0" lang="en-US" smtClean="0">
                <a:uFillTx/>
              </a:rPr>
              <a:t>)</a:t>
            </a:r>
          </a:p>
          <a:p>
            <a:endParaRPr baseline="0" dirty="0" lang="en-US" smtClean="0">
              <a:uFillTx/>
            </a:endParaRPr>
          </a:p>
          <a:p>
            <a:r>
              <a:rPr b="0" dirty="0" lang="en-US" smtClean="0">
                <a:uFillTx/>
              </a:rPr>
              <a:t>L </a:t>
            </a:r>
            <a:r>
              <a:rPr b="0" i="0" lang="en-US" smtClean="0">
                <a:uFillTx/>
                <a:latin typeface="Cambria Math"/>
              </a:rPr>
              <a:t>=</a:t>
            </a:r>
            <a:r>
              <a:rPr i="0" lang="en-US" smtClean="0">
                <a:uFillTx/>
                <a:latin typeface="Cambria Math"/>
              </a:rPr>
              <a:t>∫</a:t>
            </a:r>
            <a:r>
              <a:rPr b="0" i="0" lang="en-US" smtClean="0">
                <a:uFillTx/>
                <a:latin typeface="Cambria Math"/>
              </a:rPr>
              <a:t>_𝑎^𝑏</a:t>
            </a:r>
            <a:r>
              <a:rPr b="0" i="0" lang="en-US">
                <a:uFillTx/>
                <a:latin typeface="Cambria Math"/>
              </a:rPr>
              <a:t>▒</a:t>
            </a:r>
            <a:r>
              <a:rPr b="0" i="0" lang="en-US" smtClean="0">
                <a:uFillTx/>
                <a:latin typeface="Cambria Math"/>
              </a:rPr>
              <a:t>〖</a:t>
            </a:r>
            <a:r>
              <a:rPr b="0" i="0" lang="en-US">
                <a:uFillTx/>
                <a:latin typeface="Cambria Math"/>
                <a:ea typeface="Cambria Math"/>
              </a:rPr>
              <a:t>√(</a:t>
            </a:r>
            <a:r>
              <a:rPr i="0" lang="en-US">
                <a:uFillTx/>
                <a:latin typeface="Cambria Math"/>
                <a:ea typeface="Cambria Math"/>
              </a:rPr>
              <a:t>1〖+(𝑓^′ (𝑥))〗^2 )</a:t>
            </a:r>
            <a:r>
              <a:rPr b="0" i="0" lang="en-US" smtClean="0">
                <a:uFillTx/>
                <a:latin typeface="Cambria Math"/>
                <a:ea typeface="Cambria Math"/>
              </a:rPr>
              <a:t> 𝑑</a:t>
            </a:r>
            <a:r>
              <a:rPr i="0" lang="en-US">
                <a:uFillTx/>
                <a:latin typeface="Cambria Math"/>
                <a:ea typeface="Cambria Math"/>
              </a:rPr>
              <a:t>𝑥"</a:t>
            </a:r>
            <a:r>
              <a:rPr i="0" lang="en-US">
                <a:uFillTx/>
              </a:rPr>
              <a:t> </a:t>
            </a:r>
            <a:r>
              <a:rPr i="0" lang="en-US">
                <a:uFillTx/>
                <a:latin typeface="Cambria Math"/>
              </a:rPr>
              <a:t>" </a:t>
            </a:r>
            <a:r>
              <a:rPr b="0" i="0" lang="en-US" smtClean="0">
                <a:uFillTx/>
                <a:latin typeface="Cambria Math"/>
              </a:rPr>
              <a:t>〗</a:t>
            </a:r>
            <a:r>
              <a:rPr dirty="0" lang="en-US" smtClean="0">
                <a:uFillTx/>
              </a:rPr>
              <a:t>, where y</a:t>
            </a:r>
            <a:r>
              <a:rPr baseline="0" dirty="0" lang="en-US" smtClean="0">
                <a:uFillTx/>
              </a:rPr>
              <a:t> = x^(3/2), y’ = (3/2)x^(1/2)</a:t>
            </a:r>
          </a:p>
          <a:p>
            <a:r>
              <a:rPr baseline="0" dirty="0" lang="en-US" smtClean="0">
                <a:uFillTx/>
              </a:rPr>
              <a:t>Evaluated from x = 0^2 = 0 to x = 1^2 = 1</a:t>
            </a:r>
          </a:p>
          <a:p>
            <a:r>
              <a:rPr baseline="0" dirty="0" lang="en-US" smtClean="0">
                <a:uFillTx/>
              </a:rPr>
              <a:t>L = 1.4397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4A77995-C337-4412-BD0B-CA3F77B974DD}" type="slidenum">
              <a:rPr lang="en-US" smtClean="0">
                <a:uFillTx/>
              </a:rPr>
              <a:t>34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Slide Image Placeholder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Notes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((1+sqrt(1+4x))/2)^3+1</a:t>
            </a:r>
          </a:p>
          <a:p>
            <a:r>
              <a:rPr dirty="0" lang="en-US" smtClean="0">
                <a:uFillTx/>
              </a:rPr>
              <a:t>((1-sqrt(1+4x))/2)^3+1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4A77995-C337-4412-BD0B-CA3F77B974DD}" type="slidenum">
              <a:rPr lang="en-US" smtClean="0">
                <a:uFillTx/>
              </a:rPr>
              <a:t>36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Slide Image Placeholder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Notes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Some of these are based on the use of integration</a:t>
            </a:r>
            <a:r>
              <a:rPr baseline="0" dirty="0" lang="en-US" smtClean="0">
                <a:uFillTx/>
              </a:rPr>
              <a:t> tables—not </a:t>
            </a:r>
            <a:r>
              <a:rPr baseline="0" lang="en-US" smtClean="0">
                <a:uFillTx/>
              </a:rPr>
              <a:t>doable without.</a:t>
            </a:r>
            <a:endParaRPr baseline="0" dirty="0" lang="en-US" smtClean="0">
              <a:uFillTx/>
            </a:endParaRPr>
          </a:p>
          <a:p>
            <a:r>
              <a:rPr baseline="0" dirty="0" lang="en-US" smtClean="0">
                <a:uFillTx/>
              </a:rPr>
              <a:t>Will update.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4A77995-C337-4412-BD0B-CA3F77B974DD}" type="slidenum">
              <a:rPr lang="en-US" smtClean="0">
                <a:uFillTx/>
              </a:rPr>
              <a:t>37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17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Slide Image Placeholder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Notes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Estimate curve</a:t>
            </a:r>
            <a:r>
              <a:rPr baseline="0" dirty="0" lang="en-US" smtClean="0">
                <a:uFillTx/>
              </a:rPr>
              <a:t> (pic 1, red line) from 0 to 2…from (0,0) to (2, 2.85) = 3.48</a:t>
            </a:r>
          </a:p>
          <a:p>
            <a:endParaRPr baseline="0" dirty="0" lang="en-US" smtClean="0">
              <a:uFillTx/>
            </a:endParaRPr>
          </a:p>
          <a:p>
            <a:r>
              <a:rPr baseline="0" dirty="0" lang="en-US" smtClean="0">
                <a:uFillTx/>
              </a:rPr>
              <a:t>Note, value of integral (pic 2, blue line) at x = 2 is 3.55…slightly longer than the straight hypotenuse.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4A77995-C337-4412-BD0B-CA3F77B974DD}" type="slidenum">
              <a:rPr lang="en-US" smtClean="0">
                <a:uFillTx/>
              </a:rPr>
              <a:t>38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18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Slide Image Placeholder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Notes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Estimate original function (red line) from (3,9) to (6,35)…</a:t>
            </a:r>
            <a:r>
              <a:rPr dirty="0" err="1" lang="en-US" smtClean="0">
                <a:uFillTx/>
              </a:rPr>
              <a:t>sqrt</a:t>
            </a:r>
            <a:r>
              <a:rPr dirty="0" lang="en-US" smtClean="0">
                <a:uFillTx/>
              </a:rPr>
              <a:t>(3^2 + 26^2) = 26.17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4A77995-C337-4412-BD0B-CA3F77B974DD}" type="slidenum">
              <a:rPr lang="en-US" smtClean="0">
                <a:uFillTx/>
              </a:rPr>
              <a:t>39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Slide Image Placeholder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Notes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E20DB30F-C7B8-44CD-B859-5B727D581C7E}" type="slidenum">
              <a:rPr lang="en-US" smtClean="0">
                <a:solidFill>
                  <a:srgbClr val="000000"/>
                </a:solidFill>
                <a:uFillTx/>
              </a:rPr>
              <a:pPr>
                <a:defRPr>
                  <a:uFillTx/>
                </a:defRPr>
              </a:pPr>
              <a:t>2</a:t>
            </a:fld>
            <a:endParaRPr lang="en-US">
              <a:solidFill>
                <a:srgbClr val="000000"/>
              </a:solidFill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Slide Image Placeholder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Notes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What’s in the red box is important…the other</a:t>
            </a:r>
            <a:r>
              <a:rPr baseline="0" dirty="0" lang="en-US" smtClean="0">
                <a:uFillTx/>
              </a:rPr>
              <a:t> is just FYI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4A77995-C337-4412-BD0B-CA3F77B974DD}" type="slidenum">
              <a:rPr lang="en-US" smtClean="0">
                <a:uFillTx/>
              </a:rPr>
              <a:t>5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Slide Image Placeholder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Notes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algn="l" defTabSz="914400" eaLnBrk="1" fontAlgn="auto" hangingPunct="1" indent="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b="1" i="0" lang="en-US" smtClean="0" sz="1200">
                <a:uFillTx/>
                <a:latin typeface="Cambria Math"/>
              </a:rPr>
              <a:t>𝟐=</a:t>
            </a:r>
            <a:r>
              <a:rPr b="1" i="0" lang="en-US" smtClean="0" sz="1200">
                <a:uFillTx/>
                <a:latin typeface="Cambria Math"/>
              </a:rPr>
              <a:t>𝒕^𝟑+𝟏,   </a:t>
            </a:r>
            <a:r>
              <a:rPr b="1" i="0" lang="en-US" smtClean="0" sz="1200">
                <a:uFillTx/>
                <a:latin typeface="Cambria Math"/>
              </a:rPr>
              <a:t>𝟎</a:t>
            </a:r>
            <a:r>
              <a:rPr b="1" i="0" lang="en-US" smtClean="0" sz="1200">
                <a:uFillTx/>
                <a:latin typeface="Cambria Math"/>
              </a:rPr>
              <a:t>=𝒕^𝟐−𝒕</a:t>
            </a:r>
            <a:endParaRPr b="1" dirty="0" lang="en-US" smtClean="0" sz="1200">
              <a:uFillTx/>
            </a:endParaRPr>
          </a:p>
          <a:p>
            <a:pPr algn="l" defTabSz="914400" eaLnBrk="1" fontAlgn="auto" hangingPunct="1" indent="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b="1" dirty="0" lang="en-US" smtClean="0" sz="1200">
                <a:uFillTx/>
              </a:rPr>
              <a:t>			         t = 1            t = 0, 1  …     t = 1</a:t>
            </a:r>
          </a:p>
          <a:p>
            <a:pPr algn="l" defTabSz="914400" eaLnBrk="1" fontAlgn="auto" hangingPunct="1" indent="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endParaRPr b="1" dirty="0" lang="en-US" smtClean="0" sz="1200">
              <a:uFillTx/>
            </a:endParaRPr>
          </a:p>
          <a:p>
            <a:pPr algn="l" defTabSz="914400" eaLnBrk="1" fontAlgn="auto" hangingPunct="1" indent="-228600" latinLnBrk="0" marL="228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lphaLcParenR"/>
              <a:defRPr>
                <a:uFillTx/>
              </a:defRPr>
            </a:pPr>
            <a:r>
              <a:rPr b="1" i="0" lang="en-US" smtClean="0" sz="1200">
                <a:uFillTx/>
                <a:latin typeface="Cambria Math"/>
              </a:rPr>
              <a:t>𝐝𝒙/𝒅𝒕=</a:t>
            </a:r>
            <a:r>
              <a:rPr b="1" i="0" lang="en-US" smtClean="0" sz="1200">
                <a:uFillTx/>
                <a:latin typeface="Cambria Math"/>
              </a:rPr>
              <a:t>〖</a:t>
            </a:r>
            <a:r>
              <a:rPr b="1" i="0" lang="en-US" smtClean="0" sz="1200">
                <a:uFillTx/>
                <a:latin typeface="Cambria Math"/>
              </a:rPr>
              <a:t>𝟑</a:t>
            </a:r>
            <a:r>
              <a:rPr b="1" i="0" lang="en-US" smtClean="0" sz="1200">
                <a:uFillTx/>
                <a:latin typeface="Cambria Math"/>
              </a:rPr>
              <a:t>𝒕〗^</a:t>
            </a:r>
            <a:r>
              <a:rPr b="1" i="0" lang="en-US" smtClean="0" sz="1200">
                <a:uFillTx/>
                <a:latin typeface="Cambria Math"/>
              </a:rPr>
              <a:t>𝟐</a:t>
            </a:r>
            <a:r>
              <a:rPr b="1" i="0" lang="en-US" smtClean="0" sz="1200">
                <a:uFillTx/>
                <a:latin typeface="Cambria Math"/>
              </a:rPr>
              <a:t>,   </a:t>
            </a:r>
            <a:r>
              <a:rPr b="1" i="0" lang="en-US" smtClean="0" sz="1200">
                <a:uFillTx/>
                <a:latin typeface="Cambria Math"/>
              </a:rPr>
              <a:t>𝒅</a:t>
            </a:r>
            <a:r>
              <a:rPr b="1" i="0" lang="en-US" smtClean="0" sz="1200">
                <a:uFillTx/>
                <a:latin typeface="Cambria Math"/>
              </a:rPr>
              <a:t>𝒚</a:t>
            </a:r>
            <a:r>
              <a:rPr b="1" i="0" lang="en-US" smtClean="0" sz="1200">
                <a:uFillTx/>
                <a:latin typeface="Cambria Math"/>
              </a:rPr>
              <a:t>/𝒅𝒕</a:t>
            </a:r>
            <a:r>
              <a:rPr b="1" i="0" lang="en-US" smtClean="0" sz="1200">
                <a:uFillTx/>
                <a:latin typeface="Cambria Math"/>
              </a:rPr>
              <a:t>=〖</a:t>
            </a:r>
            <a:r>
              <a:rPr b="1" i="0" lang="en-US" smtClean="0" sz="1200">
                <a:uFillTx/>
                <a:latin typeface="Cambria Math"/>
              </a:rPr>
              <a:t>𝟐</a:t>
            </a:r>
            <a:r>
              <a:rPr b="1" i="0" lang="en-US" smtClean="0" sz="1200">
                <a:uFillTx/>
                <a:latin typeface="Cambria Math"/>
              </a:rPr>
              <a:t>𝒕〗^ −</a:t>
            </a:r>
            <a:r>
              <a:rPr b="1" i="0" lang="en-US" smtClean="0" sz="1200">
                <a:uFillTx/>
                <a:latin typeface="Cambria Math"/>
              </a:rPr>
              <a:t>𝟏</a:t>
            </a:r>
            <a:r>
              <a:rPr b="1" dirty="0" lang="en-US" smtClean="0" sz="1200">
                <a:uFillTx/>
              </a:rPr>
              <a:t>,     </a:t>
            </a:r>
            <a:r>
              <a:rPr b="1" dirty="0" err="1" lang="en-US" smtClean="0" sz="1200">
                <a:uFillTx/>
              </a:rPr>
              <a:t>dy</a:t>
            </a:r>
            <a:r>
              <a:rPr b="1" dirty="0" lang="en-US" smtClean="0" sz="1200">
                <a:uFillTx/>
              </a:rPr>
              <a:t> / dx</a:t>
            </a:r>
            <a:r>
              <a:rPr b="1" baseline="0" dirty="0" lang="en-US" smtClean="0" sz="1200">
                <a:uFillTx/>
              </a:rPr>
              <a:t> = </a:t>
            </a:r>
            <a:r>
              <a:rPr b="1" i="0" lang="en-US" smtClean="0" sz="1200">
                <a:uFillTx/>
                <a:latin typeface="Cambria Math"/>
              </a:rPr>
              <a:t>〖(〖</a:t>
            </a:r>
            <a:r>
              <a:rPr b="1" i="0" lang="en-US" smtClean="0" sz="1200">
                <a:uFillTx/>
                <a:latin typeface="Cambria Math"/>
              </a:rPr>
              <a:t>𝟐𝒕</a:t>
            </a:r>
            <a:r>
              <a:rPr b="1" i="0" lang="en-US" smtClean="0" sz="1200">
                <a:uFillTx/>
                <a:latin typeface="Cambria Math"/>
              </a:rPr>
              <a:t>〗^ </a:t>
            </a:r>
            <a:r>
              <a:rPr b="1" i="0" lang="en-US" smtClean="0" sz="1200">
                <a:uFillTx/>
                <a:latin typeface="Cambria Math"/>
              </a:rPr>
              <a:t>−𝟏</a:t>
            </a:r>
            <a:r>
              <a:rPr b="1" i="0" lang="en-US" smtClean="0" sz="1200">
                <a:uFillTx/>
                <a:latin typeface="Cambria Math"/>
              </a:rPr>
              <a:t>)/</a:t>
            </a:r>
            <a:r>
              <a:rPr b="1" i="0" lang="en-US" smtClean="0" sz="1200">
                <a:uFillTx/>
                <a:latin typeface="Cambria Math"/>
              </a:rPr>
              <a:t>𝟑𝒕</a:t>
            </a:r>
            <a:r>
              <a:rPr b="1" i="0" lang="en-US" smtClean="0" sz="1200">
                <a:uFillTx/>
                <a:latin typeface="Cambria Math"/>
              </a:rPr>
              <a:t>〗^</a:t>
            </a:r>
            <a:r>
              <a:rPr b="1" i="0" lang="en-US" smtClean="0" sz="1200">
                <a:uFillTx/>
                <a:latin typeface="Cambria Math"/>
              </a:rPr>
              <a:t>𝟐</a:t>
            </a:r>
            <a:r>
              <a:rPr b="1" dirty="0" lang="en-US" smtClean="0" sz="1200">
                <a:uFillTx/>
              </a:rPr>
              <a:t>, @ t = 1,          </a:t>
            </a:r>
            <a:r>
              <a:rPr b="1" dirty="0" err="1" lang="en-US" smtClean="0" sz="1200">
                <a:uFillTx/>
              </a:rPr>
              <a:t>dy</a:t>
            </a:r>
            <a:r>
              <a:rPr b="1" dirty="0" lang="en-US" smtClean="0" sz="1200">
                <a:uFillTx/>
              </a:rPr>
              <a:t>/dx</a:t>
            </a:r>
            <a:r>
              <a:rPr b="1" baseline="0" dirty="0" lang="en-US" smtClean="0" sz="1200">
                <a:uFillTx/>
              </a:rPr>
              <a:t> = 1/3</a:t>
            </a:r>
          </a:p>
          <a:p>
            <a:pPr algn="l" defTabSz="914400" eaLnBrk="1" fontAlgn="auto" hangingPunct="1" indent="-228600" latinLnBrk="0" marL="228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lphaLcParenR"/>
              <a:defRPr>
                <a:uFillTx/>
              </a:defRPr>
            </a:pPr>
            <a:r>
              <a:rPr b="1" dirty="0" lang="en-US" smtClean="0" sz="1200">
                <a:uFillTx/>
              </a:rPr>
              <a:t>dy</a:t>
            </a:r>
            <a:r>
              <a:rPr b="1" dirty="0" lang="en-US" smtClean="0" sz="1200">
                <a:uFillTx/>
              </a:rPr>
              <a:t> / dx</a:t>
            </a:r>
            <a:r>
              <a:rPr b="1" baseline="0" dirty="0" lang="en-US" smtClean="0" sz="1200">
                <a:uFillTx/>
              </a:rPr>
              <a:t> = </a:t>
            </a:r>
            <a:r>
              <a:rPr b="1" i="0" lang="en-US" smtClean="0" sz="1200">
                <a:uFillTx/>
                <a:latin typeface="Cambria Math"/>
              </a:rPr>
              <a:t>〖(〖𝟐𝒕〗^ −𝟏)/𝟑𝒕〗^𝟐</a:t>
            </a:r>
            <a:r>
              <a:rPr b="1" baseline="0" dirty="0" lang="en-US" smtClean="0" sz="1200">
                <a:uFillTx/>
              </a:rPr>
              <a:t> = 0, 2t-1 = 0,                                                                 t = ½</a:t>
            </a:r>
          </a:p>
          <a:p>
            <a:pPr algn="l" defTabSz="914400" eaLnBrk="1" fontAlgn="auto" hangingPunct="1" indent="-228600" latinLnBrk="0" marL="228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lphaLcParenR"/>
              <a:defRPr>
                <a:uFillTx/>
              </a:defRPr>
            </a:pPr>
            <a:r>
              <a:rPr b="1" i="0" lang="en-US" smtClean="0" sz="1200">
                <a:solidFill>
                  <a:srgbClr val="FF0000"/>
                </a:solidFill>
                <a:uFillTx/>
                <a:latin typeface="Cambria Math"/>
              </a:rPr>
              <a:t>(</a:t>
            </a:r>
            <a:r>
              <a:rPr b="1" i="0" lang="en-US" smtClean="0" sz="1200">
                <a:solidFill>
                  <a:srgbClr val="FF0000"/>
                </a:solidFill>
                <a:uFillTx/>
                <a:latin typeface="Cambria Math"/>
              </a:rPr>
              <a:t>𝒅^𝟐</a:t>
            </a:r>
            <a:r>
              <a:rPr b="1" i="0" lang="en-US" sz="1200">
                <a:solidFill>
                  <a:srgbClr val="FF0000"/>
                </a:solidFill>
                <a:uFillTx/>
                <a:latin typeface="Cambria Math"/>
              </a:rPr>
              <a:t> 𝒚</a:t>
            </a:r>
            <a:r>
              <a:rPr b="1" i="0" lang="en-US" smtClean="0" sz="1200">
                <a:solidFill>
                  <a:srgbClr val="FF0000"/>
                </a:solidFill>
                <a:uFillTx/>
                <a:latin typeface="Cambria Math"/>
              </a:rPr>
              <a:t>)/(</a:t>
            </a:r>
            <a:r>
              <a:rPr b="1" i="0" lang="en-US" sz="1200">
                <a:solidFill>
                  <a:srgbClr val="FF0000"/>
                </a:solidFill>
                <a:uFillTx/>
                <a:latin typeface="Cambria Math"/>
              </a:rPr>
              <a:t>𝒅</a:t>
            </a:r>
            <a:r>
              <a:rPr b="1" i="0" lang="en-US" smtClean="0" sz="1200">
                <a:solidFill>
                  <a:srgbClr val="FF0000"/>
                </a:solidFill>
                <a:uFillTx/>
                <a:latin typeface="Cambria Math"/>
              </a:rPr>
              <a:t>𝒙^𝟐 </a:t>
            </a:r>
            <a:r>
              <a:rPr b="1" i="0" lang="en-US" smtClean="0" sz="1200">
                <a:solidFill>
                  <a:srgbClr val="FF0000"/>
                </a:solidFill>
                <a:uFillTx/>
                <a:latin typeface="Cambria Math"/>
              </a:rPr>
              <a:t>)</a:t>
            </a:r>
            <a:r>
              <a:rPr b="1" baseline="0" dirty="0" lang="en-US" smtClean="0" sz="1200">
                <a:uFillTx/>
              </a:rPr>
              <a:t> = (d/</a:t>
            </a:r>
            <a:r>
              <a:rPr b="1" baseline="0" dirty="0" err="1" lang="en-US" smtClean="0" sz="1200">
                <a:uFillTx/>
              </a:rPr>
              <a:t>dt</a:t>
            </a:r>
            <a:r>
              <a:rPr b="1" baseline="0" dirty="0" lang="en-US" smtClean="0" sz="1200">
                <a:uFillTx/>
              </a:rPr>
              <a:t>(</a:t>
            </a:r>
            <a:r>
              <a:rPr b="1" i="0" lang="en-US" smtClean="0" sz="1200">
                <a:uFillTx/>
                <a:latin typeface="Cambria Math"/>
              </a:rPr>
              <a:t>〖</a:t>
            </a:r>
            <a:r>
              <a:rPr b="1" i="0" lang="en-US" smtClean="0" sz="1200">
                <a:uFillTx/>
                <a:latin typeface="Cambria Math"/>
              </a:rPr>
              <a:t>(〖𝟐𝒕〗^ −𝟏)/𝟑𝒕</a:t>
            </a:r>
            <a:r>
              <a:rPr b="1" i="0" lang="en-US" smtClean="0" sz="1200">
                <a:uFillTx/>
                <a:latin typeface="Cambria Math"/>
              </a:rPr>
              <a:t>〗^</a:t>
            </a:r>
            <a:r>
              <a:rPr b="1" i="0" lang="en-US" smtClean="0" sz="1200">
                <a:uFillTx/>
                <a:latin typeface="Cambria Math"/>
              </a:rPr>
              <a:t>𝟐</a:t>
            </a:r>
            <a:r>
              <a:rPr b="1" baseline="0" dirty="0" lang="en-US" smtClean="0" sz="1200">
                <a:uFillTx/>
              </a:rPr>
              <a:t>)/(</a:t>
            </a:r>
            <a:r>
              <a:rPr b="1" i="0" lang="en-US" smtClean="0" sz="1200">
                <a:uFillTx/>
                <a:latin typeface="Cambria Math"/>
              </a:rPr>
              <a:t>〖</a:t>
            </a:r>
            <a:r>
              <a:rPr b="1" i="0" lang="en-US" smtClean="0" sz="1200">
                <a:uFillTx/>
                <a:latin typeface="Cambria Math"/>
              </a:rPr>
              <a:t>(𝟑𝒕</a:t>
            </a:r>
            <a:r>
              <a:rPr b="1" i="0" lang="en-US" smtClean="0" sz="1200">
                <a:uFillTx/>
                <a:latin typeface="Cambria Math"/>
              </a:rPr>
              <a:t>〗^</a:t>
            </a:r>
            <a:r>
              <a:rPr b="1" i="0" lang="en-US" smtClean="0" sz="1200">
                <a:uFillTx/>
                <a:latin typeface="Cambria Math"/>
              </a:rPr>
              <a:t>𝟐</a:t>
            </a:r>
            <a:r>
              <a:rPr b="1" baseline="0" dirty="0" lang="en-US" smtClean="0" sz="1200">
                <a:uFillTx/>
              </a:rPr>
              <a:t>) = 2/9t^5</a:t>
            </a:r>
          </a:p>
          <a:p>
            <a:pPr algn="l" defTabSz="914400" eaLnBrk="1" fontAlgn="auto" hangingPunct="1" indent="-228600" latinLnBrk="0" marL="228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lphaLcParenR"/>
              <a:defRPr>
                <a:uFillTx/>
              </a:defRPr>
            </a:pPr>
            <a:r>
              <a:rPr b="1" baseline="0" dirty="0" lang="en-US" smtClean="0" sz="1200">
                <a:uFillTx/>
              </a:rPr>
              <a:t>Integral from 1 to 2, y(t)x’(t) </a:t>
            </a:r>
            <a:r>
              <a:rPr b="1" baseline="0" dirty="0" err="1" lang="en-US" smtClean="0" sz="1200">
                <a:uFillTx/>
              </a:rPr>
              <a:t>dt</a:t>
            </a:r>
            <a:r>
              <a:rPr b="1" baseline="0" dirty="0" lang="en-US" smtClean="0" sz="1200">
                <a:uFillTx/>
              </a:rPr>
              <a:t> = 147/20 = 7.35    ….rough estimation (triangle) A = 7</a:t>
            </a:r>
          </a:p>
          <a:p>
            <a:pPr algn="l" defTabSz="914400" eaLnBrk="1" fontAlgn="auto" hangingPunct="1" indent="-228600" latinLnBrk="0" marL="228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lphaLcParenR"/>
              <a:defRPr>
                <a:uFillTx/>
              </a:defRPr>
            </a:pPr>
            <a:endParaRPr b="1" baseline="0" dirty="0" lang="en-US" smtClean="0" sz="1200">
              <a:uFillTx/>
            </a:endParaRPr>
          </a:p>
          <a:p>
            <a:pPr algn="l" defTabSz="914400" eaLnBrk="1" fontAlgn="auto" hangingPunct="1" indent="-228600" latinLnBrk="0" marL="228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lphaLcParenR"/>
              <a:defRPr>
                <a:uFillTx/>
              </a:defRPr>
            </a:pPr>
            <a:endParaRPr b="1" baseline="0" dirty="0" lang="en-US" smtClean="0" sz="1200">
              <a:uFillTx/>
            </a:endParaRPr>
          </a:p>
          <a:p>
            <a:pPr algn="l" defTabSz="914400" eaLnBrk="1" fontAlgn="auto" hangingPunct="1" indent="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b="1" baseline="0" dirty="0" lang="en-US" smtClean="0" sz="1200">
                <a:uFillTx/>
              </a:rPr>
              <a:t> </a:t>
            </a:r>
            <a:endParaRPr b="1" dirty="0" lang="en-US" sz="1200">
              <a:uFillTx/>
            </a:endParaRPr>
          </a:p>
          <a:p>
            <a:pPr algn="l" defTabSz="914400" eaLnBrk="1" fontAlgn="auto" hangingPunct="1" indent="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endParaRPr b="1" dirty="0" lang="en-US" sz="1200">
              <a:uFillTx/>
            </a:endParaRPr>
          </a:p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4A77995-C337-4412-BD0B-CA3F77B974DD}" type="slidenum">
              <a:rPr lang="en-US" smtClean="0">
                <a:uFillTx/>
              </a:rPr>
              <a:t>16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Slide Image Placeholder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Notes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What’s in the red box is important…the other</a:t>
            </a:r>
            <a:r>
              <a:rPr baseline="0" dirty="0" lang="en-US" smtClean="0">
                <a:uFillTx/>
              </a:rPr>
              <a:t> is just FYI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4A77995-C337-4412-BD0B-CA3F77B974DD}" type="slidenum">
              <a:rPr lang="en-US" smtClean="0">
                <a:uFillTx/>
              </a:rPr>
              <a:t>21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Slide Image Placeholder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Notes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Distance traveled = arc length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4A77995-C337-4412-BD0B-CA3F77B974DD}" type="slidenum">
              <a:rPr lang="en-US" smtClean="0">
                <a:uFillTx/>
              </a:rPr>
              <a:t>22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Slide Image Placeholder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Notes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What’s in the red box is important…the other</a:t>
            </a:r>
            <a:r>
              <a:rPr baseline="0" dirty="0" lang="en-US" smtClean="0">
                <a:uFillTx/>
              </a:rPr>
              <a:t> is just FYI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4A77995-C337-4412-BD0B-CA3F77B974DD}" type="slidenum">
              <a:rPr lang="en-US" smtClean="0">
                <a:uFillTx/>
              </a:rPr>
              <a:t>24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Slide Image Placeholder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Notes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Chain rule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4A77995-C337-4412-BD0B-CA3F77B974DD}" type="slidenum">
              <a:rPr lang="en-US" smtClean="0">
                <a:uFillTx/>
              </a:rPr>
              <a:t>26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Slide Image Placeholder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Notes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Ay = (-32.2 </a:t>
            </a:r>
            <a:r>
              <a:rPr dirty="0" err="1" lang="en-US" smtClean="0">
                <a:uFillTx/>
              </a:rPr>
              <a:t>ft</a:t>
            </a:r>
            <a:r>
              <a:rPr dirty="0" lang="en-US" smtClean="0">
                <a:uFillTx/>
              </a:rPr>
              <a:t>/s^2)</a:t>
            </a:r>
          </a:p>
          <a:p>
            <a:r>
              <a:rPr dirty="0" err="1" lang="en-US" smtClean="0">
                <a:uFillTx/>
              </a:rPr>
              <a:t>Vx</a:t>
            </a:r>
            <a:r>
              <a:rPr dirty="0" lang="en-US" smtClean="0">
                <a:uFillTx/>
              </a:rPr>
              <a:t> = 125kts(10/6)		 (1nm/</a:t>
            </a:r>
            <a:r>
              <a:rPr dirty="0" err="1" lang="en-US" smtClean="0">
                <a:uFillTx/>
              </a:rPr>
              <a:t>hr</a:t>
            </a:r>
            <a:r>
              <a:rPr dirty="0" lang="en-US" smtClean="0">
                <a:uFillTx/>
              </a:rPr>
              <a:t>)(</a:t>
            </a:r>
            <a:r>
              <a:rPr dirty="0" err="1" lang="en-US" smtClean="0">
                <a:uFillTx/>
              </a:rPr>
              <a:t>hrt</a:t>
            </a:r>
            <a:r>
              <a:rPr dirty="0" lang="en-US" smtClean="0">
                <a:uFillTx/>
              </a:rPr>
              <a:t>/3600sec)(6000ft/nm) = (10/6)</a:t>
            </a:r>
            <a:r>
              <a:rPr dirty="0" err="1" lang="en-US" smtClean="0">
                <a:uFillTx/>
              </a:rPr>
              <a:t>ft</a:t>
            </a:r>
            <a:r>
              <a:rPr dirty="0" lang="en-US" smtClean="0">
                <a:uFillTx/>
              </a:rPr>
              <a:t>/s  	</a:t>
            </a:r>
          </a:p>
          <a:p>
            <a:endParaRPr dirty="0" lang="en-US" smtClean="0">
              <a:uFillTx/>
            </a:endParaRPr>
          </a:p>
          <a:p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The </a:t>
            </a:r>
            <a:r>
              <a:rPr b="1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GBU-12 </a:t>
            </a:r>
            <a:r>
              <a:rPr b="1" dirty="0" err="1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Paveway</a:t>
            </a:r>
            <a:r>
              <a:rPr b="1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II</a:t>
            </a:r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 </a:t>
            </a:r>
            <a:r>
              <a:rPr b="0" dirty="0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1" tooltip="Laser-guided bomb"/>
              </a:rPr>
              <a:t>laser-guided</a:t>
            </a:r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 </a:t>
            </a:r>
            <a:r>
              <a:rPr b="0" dirty="0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2" tooltip="Bomb"/>
              </a:rPr>
              <a:t>bomb</a:t>
            </a:r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 is an </a:t>
            </a:r>
            <a:r>
              <a:rPr b="0" dirty="0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3" tooltip="United States"/>
              </a:rPr>
              <a:t>American</a:t>
            </a:r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 aerial bomb, based on the </a:t>
            </a:r>
            <a:r>
              <a:rPr b="0" dirty="0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4" tooltip="Mark 82 bomb"/>
              </a:rPr>
              <a:t>Mk 82</a:t>
            </a:r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 500-pound </a:t>
            </a:r>
            <a:r>
              <a:rPr b="0" dirty="0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5" tooltip="General-purpose bomb"/>
              </a:rPr>
              <a:t>general-purpose bomb</a:t>
            </a:r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, but with the addition of a nose-mounted laser seeker and fins for guidance. A member of the </a:t>
            </a:r>
            <a:r>
              <a:rPr b="0" dirty="0" err="1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6" tooltip="Paveway"/>
              </a:rPr>
              <a:t>Paveway</a:t>
            </a:r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 series of weapons, </a:t>
            </a:r>
            <a:r>
              <a:rPr b="0" dirty="0" err="1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Paveway</a:t>
            </a:r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II entered into service c. </a:t>
            </a:r>
            <a:r>
              <a:rPr b="0" dirty="0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7" tooltip="1976 in aviation"/>
              </a:rPr>
              <a:t>1976</a:t>
            </a:r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. It is currently in service </a:t>
            </a:r>
            <a:r>
              <a:rPr b="0" dirty="0" err="1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with</a:t>
            </a:r>
            <a:r>
              <a:rPr b="0" dirty="0" err="1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8" tooltip="USAF"/>
              </a:rPr>
              <a:t>U.S</a:t>
            </a:r>
            <a:r>
              <a:rPr b="0" dirty="0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8" tooltip="USAF"/>
              </a:rPr>
              <a:t>. Air Force</a:t>
            </a:r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, </a:t>
            </a:r>
            <a:r>
              <a:rPr b="0" dirty="0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9" tooltip="US Navy"/>
              </a:rPr>
              <a:t>US Navy</a:t>
            </a:r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, </a:t>
            </a:r>
            <a:r>
              <a:rPr b="0" dirty="0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10" tooltip="US Marine Corps"/>
              </a:rPr>
              <a:t>US Marine Corps</a:t>
            </a:r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, </a:t>
            </a:r>
            <a:r>
              <a:rPr b="0" dirty="0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11" tooltip="Royal Canadian Air Force"/>
              </a:rPr>
              <a:t>Royal Canadian Air </a:t>
            </a:r>
            <a:r>
              <a:rPr b="0" dirty="0" err="1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11" tooltip="Royal Canadian Air Force"/>
              </a:rPr>
              <a:t>Force</a:t>
            </a:r>
            <a:r>
              <a:rPr b="0" dirty="0" err="1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,</a:t>
            </a:r>
            <a:r>
              <a:rPr b="0" dirty="0" err="1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12" tooltip="Colombian Air Force"/>
              </a:rPr>
              <a:t>Colombian</a:t>
            </a:r>
            <a:r>
              <a:rPr b="0" dirty="0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12" tooltip="Colombian Air Force"/>
              </a:rPr>
              <a:t> Air Force</a:t>
            </a:r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, and various </a:t>
            </a:r>
            <a:r>
              <a:rPr b="0" dirty="0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13" tooltip="NATO"/>
              </a:rPr>
              <a:t>NATO</a:t>
            </a:r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 </a:t>
            </a:r>
            <a:r>
              <a:rPr b="0" dirty="0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14" tooltip="Air force"/>
              </a:rPr>
              <a:t>air forces</a:t>
            </a:r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.</a:t>
            </a:r>
          </a:p>
          <a:p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GBU-12 bombs (along with the balance of the </a:t>
            </a:r>
            <a:r>
              <a:rPr b="0" dirty="0" err="1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Paveway</a:t>
            </a:r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series) are produced </a:t>
            </a:r>
            <a:r>
              <a:rPr b="0" dirty="0" err="1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by</a:t>
            </a:r>
            <a:r>
              <a:rPr b="0" dirty="0" err="1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15" tooltip="Defense contractor"/>
              </a:rPr>
              <a:t>defense</a:t>
            </a:r>
            <a:r>
              <a:rPr b="0" dirty="0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15" tooltip="Defense contractor"/>
              </a:rPr>
              <a:t> contractors</a:t>
            </a:r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 </a:t>
            </a:r>
            <a:r>
              <a:rPr b="0" dirty="0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16" tooltip="Lockheed Martin"/>
              </a:rPr>
              <a:t>Lockheed Martin</a:t>
            </a:r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 and </a:t>
            </a:r>
            <a:r>
              <a:rPr b="0" dirty="0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17" tooltip="Raytheon"/>
              </a:rPr>
              <a:t>Raytheon</a:t>
            </a:r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. Raytheon began production after purchasing the product line from </a:t>
            </a:r>
            <a:r>
              <a:rPr b="0" dirty="0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18" tooltip="Texas Instruments"/>
              </a:rPr>
              <a:t>Texas Instruments</a:t>
            </a:r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. Lockheed Martin was awarded a contract to compete with Raytheon when there was a break in production caused by transferring manufacturing out of </a:t>
            </a:r>
            <a:r>
              <a:rPr b="0" dirty="0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19" tooltip="Texas"/>
              </a:rPr>
              <a:t>Texas</a:t>
            </a:r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. "</a:t>
            </a:r>
            <a:r>
              <a:rPr b="0" dirty="0" err="1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Paveway</a:t>
            </a:r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II" refers specifically to the guidance kit, rather than to the weapon itself. See also </a:t>
            </a:r>
            <a:r>
              <a:rPr b="0" dirty="0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20" tooltip="GBU-16 Paveway II"/>
              </a:rPr>
              <a:t>GBU-16 </a:t>
            </a:r>
            <a:r>
              <a:rPr b="0" dirty="0" err="1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20" tooltip="GBU-16 Paveway II"/>
              </a:rPr>
              <a:t>Paveway</a:t>
            </a:r>
            <a:r>
              <a:rPr b="0" dirty="0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20" tooltip="GBU-16 Paveway II"/>
              </a:rPr>
              <a:t> II</a:t>
            </a:r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, where the same guidance unit is fitted to </a:t>
            </a:r>
            <a:r>
              <a:rPr b="0" dirty="0" err="1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a</a:t>
            </a:r>
            <a:r>
              <a:rPr b="0" dirty="0" err="1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21" tooltip="Mark 83 bomb"/>
              </a:rPr>
              <a:t>Mk</a:t>
            </a:r>
            <a:r>
              <a:rPr b="0" dirty="0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21" tooltip="Mark 83 bomb"/>
              </a:rPr>
              <a:t> 83</a:t>
            </a:r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 1,000-lb bomb.</a:t>
            </a:r>
          </a:p>
          <a:p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The </a:t>
            </a:r>
            <a:r>
              <a:rPr b="0" dirty="0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22" tooltip="US Department of Defense"/>
              </a:rPr>
              <a:t>US Department of Defense</a:t>
            </a:r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 has upgraded GBU-12 production versions to include </a:t>
            </a:r>
            <a:r>
              <a:rPr b="0" dirty="0" err="1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23" tooltip="GPS"/>
              </a:rPr>
              <a:t>GPS</a:t>
            </a:r>
            <a:r>
              <a:rPr b="0" dirty="0" err="1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guidance</a:t>
            </a:r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modes. Lockheed Martin is the sole source for US Navy purchases of this version. Raytheon sells upgraded GBU-12s to the US Government and other nations. Raytheon production of the GBU-12 is centered in </a:t>
            </a:r>
            <a:r>
              <a:rPr b="0" dirty="0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24" tooltip="Arizona"/>
              </a:rPr>
              <a:t>Arizona</a:t>
            </a:r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, </a:t>
            </a:r>
            <a:r>
              <a:rPr b="0" dirty="0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19" tooltip="Texas"/>
              </a:rPr>
              <a:t>Texas</a:t>
            </a:r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, and </a:t>
            </a:r>
            <a:r>
              <a:rPr b="0" dirty="0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25" tooltip="New Mexico"/>
              </a:rPr>
              <a:t>New Mexico</a:t>
            </a:r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. Lockheed Martin production is centered in </a:t>
            </a:r>
            <a:r>
              <a:rPr b="0" dirty="0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26" tooltip="Pennsylvania"/>
              </a:rPr>
              <a:t>Pennsylvania</a:t>
            </a:r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.</a:t>
            </a:r>
          </a:p>
          <a:p>
            <a:r>
              <a:rPr b="0" dirty="0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1" tooltip="Laser-guided bomb"/>
              </a:rPr>
              <a:t>Laser-guided bombs</a:t>
            </a:r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 are often labeled "</a:t>
            </a:r>
            <a:r>
              <a:rPr b="0" dirty="0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27" tooltip="Smart bomb"/>
              </a:rPr>
              <a:t>smart bombs</a:t>
            </a:r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" because they are able to follow a non-ballistic trajectory when </a:t>
            </a:r>
            <a:r>
              <a:rPr b="0" dirty="0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28" tooltip="Laser"/>
              </a:rPr>
              <a:t>laser</a:t>
            </a:r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 designation of the intended target is undertaken. According to Raytheon's fact sheet for the </a:t>
            </a:r>
            <a:r>
              <a:rPr b="0" dirty="0" err="1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Paveway</a:t>
            </a:r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2, 99 deliveries of </a:t>
            </a:r>
            <a:r>
              <a:rPr b="0" dirty="0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29" tooltip="Guided munition"/>
              </a:rPr>
              <a:t>guided munitions</a:t>
            </a:r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 will yield a </a:t>
            </a:r>
            <a:r>
              <a:rPr b="0" dirty="0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30" tooltip="Circular error probable"/>
              </a:rPr>
              <a:t>circular error probable</a:t>
            </a:r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 (CEP) of only 3.6 feet, versus a CEP of 310 feet for 99 </a:t>
            </a:r>
            <a:r>
              <a:rPr b="0" dirty="0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31" tooltip="Unguided bomb"/>
              </a:rPr>
              <a:t>unguided </a:t>
            </a:r>
            <a:r>
              <a:rPr b="0" dirty="0" err="1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31" tooltip="Unguided bomb"/>
              </a:rPr>
              <a:t>bombs</a:t>
            </a:r>
            <a:r>
              <a:rPr b="0" dirty="0" err="1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dropped</a:t>
            </a:r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under similar conditions.</a:t>
            </a:r>
          </a:p>
          <a:p>
            <a:r>
              <a:rPr b="0" dirty="0" err="1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Paveway</a:t>
            </a:r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II laser-guided bombs use what is known as "</a:t>
            </a:r>
            <a:r>
              <a:rPr b="0" dirty="0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32" tooltip="Bang–bang control"/>
              </a:rPr>
              <a:t>bang </a:t>
            </a:r>
            <a:r>
              <a:rPr b="0" dirty="0" err="1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32" tooltip="Bang–bang control"/>
              </a:rPr>
              <a:t>bang</a:t>
            </a:r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" guidance. This means the bomb's </a:t>
            </a:r>
            <a:r>
              <a:rPr b="0" dirty="0" i="0" kern="1200" lang="en-US" smtClean="0" strike="noStrike" sz="1200" u="none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hlinkClick r:id="rId33" tooltip="Fin"/>
              </a:rPr>
              <a:t>fins</a:t>
            </a:r>
            <a:r>
              <a:rPr b="0" dirty="0" i="0" kern="1200" lang="en-US" smtClean="0" sz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 deflect fully, rather than proportionally when it is attempting to guide to the laser spot. For example, if it sees the laser spot and determines that it should make a change it deflects its fins until it has over-corrected and then it deflects back the opposite direction, creating a sinusoidal type of flight path. This type of guidance may be less efficient at times.</a:t>
            </a:r>
          </a:p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4A77995-C337-4412-BD0B-CA3F77B974DD}" type="slidenum">
              <a:rPr lang="en-US" smtClean="0">
                <a:uFillTx/>
              </a:rPr>
              <a:t>27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slideLayouts/_rels/slideLayout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">
  <p:cSld name="Title Slide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733800" y="1295401"/>
            <a:ext cx="4724400" cy="230505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algn="ctr">
              <a:defRPr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Subtitle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733800" y="3886200"/>
            <a:ext cx="4724400" cy="17526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en-US" smtClean="0">
                <a:uFillTx/>
              </a:rPr>
              <a:t>Click to edit Master subtitle style</a:t>
            </a:r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x">
  <p:cSld name="Title and Vertical Tex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Vertical 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600200"/>
            <a:ext cx="8229600" cy="4525963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itleAndTx">
  <p:cSld name="Vertical Title and Tex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Vertical 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orient="vert"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629400" y="274638"/>
            <a:ext cx="2057400" cy="58515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Vertical 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74638"/>
            <a:ext cx="6019800" cy="58515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txAndObj">
  <p:cSld name="Title, Text, and Conten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12913" y="195263"/>
            <a:ext cx="7054850" cy="1143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8938" y="1519238"/>
            <a:ext cx="4116387" cy="474027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57725" y="1519238"/>
            <a:ext cx="4116388" cy="474027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8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250113" y="6524625"/>
            <a:ext cx="1450975" cy="33337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0626BCED-E8C4-4053-8DF1-B8EF549A0AA8}" type="slidenum">
              <a:rPr lang="en-US">
                <a:solidFill>
                  <a:srgbClr val="000000"/>
                </a:solidFill>
                <a:uFillTx/>
              </a:rPr>
              <a:pPr>
                <a:defRPr>
                  <a:uFillTx/>
                </a:defRPr>
              </a:pPr>
              <a:t>‹#›</a:t>
            </a:fld>
            <a:r>
              <a:rPr lang="en-US">
                <a:solidFill>
                  <a:srgbClr val="000000"/>
                </a:solidFill>
                <a:uFillTx/>
              </a:rPr>
              <a:t>/58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">
  <p:cSld name="Title and Conten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295400"/>
            <a:ext cx="8229600" cy="4830763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secHead">
  <p:cSld name="Section Header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22313" y="4406900"/>
            <a:ext cx="7772400" cy="136207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t"/>
          <a:lstStyle>
            <a:lvl1pPr algn="l">
              <a:defRPr b="1" cap="all" sz="4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22313" y="2906713"/>
            <a:ext cx="7772400" cy="1500187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Obj">
  <p:cSld name="Two Conten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600200"/>
            <a:ext cx="4038600" cy="4525963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48200" y="1600200"/>
            <a:ext cx="4038600" cy="4525963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TxTwoObj">
  <p:cSld name="Comparis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535113"/>
            <a:ext cx="4040188" cy="639762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174875"/>
            <a:ext cx="4040188" cy="395128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Text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45025" y="1535113"/>
            <a:ext cx="4041775" cy="639762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Content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45025" y="2174875"/>
            <a:ext cx="4041775" cy="395128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Only">
  <p:cSld name="Title Only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blank">
  <p:cSld name="Blank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Tx">
  <p:cSld name="Content with Capti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73050"/>
            <a:ext cx="3008313" cy="116205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algn="l">
              <a:defRPr b="1" sz="2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575050" y="273050"/>
            <a:ext cx="5111750" cy="5853113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435100"/>
            <a:ext cx="3008313" cy="4691063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picTx">
  <p:cSld name="Picture with Capti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92288" y="4800600"/>
            <a:ext cx="5486400" cy="5667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algn="l">
              <a:defRPr b="1" sz="2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Pictur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pic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92288" y="612775"/>
            <a:ext cx="5486400" cy="41148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3200">
                <a:uFillTx/>
              </a:defRPr>
            </a:lvl1pPr>
            <a:lvl2pPr indent="0" marL="457200">
              <a:buNone/>
              <a:defRPr sz="2800">
                <a:uFillTx/>
              </a:defRPr>
            </a:lvl2pPr>
            <a:lvl3pPr indent="0" marL="914400">
              <a:buNone/>
              <a:defRPr sz="2400">
                <a:uFillTx/>
              </a:defRPr>
            </a:lvl3pPr>
            <a:lvl4pPr indent="0" marL="1371600">
              <a:buNone/>
              <a:defRPr sz="2000">
                <a:uFillTx/>
              </a:defRPr>
            </a:lvl4pPr>
            <a:lvl5pPr indent="0" marL="1828800">
              <a:buNone/>
              <a:defRPr sz="2000">
                <a:uFillTx/>
              </a:defRPr>
            </a:lvl5pPr>
            <a:lvl6pPr indent="0" marL="2286000">
              <a:buNone/>
              <a:defRPr sz="2000">
                <a:uFillTx/>
              </a:defRPr>
            </a:lvl6pPr>
            <a:lvl7pPr indent="0" marL="2743200">
              <a:buNone/>
              <a:defRPr sz="2000">
                <a:uFillTx/>
              </a:defRPr>
            </a:lvl7pPr>
            <a:lvl8pPr indent="0" marL="3200400">
              <a:buNone/>
              <a:defRPr sz="2000">
                <a:uFillTx/>
              </a:defRPr>
            </a:lvl8pPr>
            <a:lvl9pPr indent="0" marL="3657600">
              <a:buNone/>
              <a:defRPr sz="2000">
                <a:uFillTx/>
              </a:defRPr>
            </a:lvl9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92288" y="5367338"/>
            <a:ext cx="5486400" cy="804862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media/image1.jpg" Type="http://schemas.openxmlformats.org/officeDocument/2006/relationships/image"></Relationship><Relationship Id="rId2" Target="../slideLayouts/slideLayout1.xml" Type="http://schemas.openxmlformats.org/officeDocument/2006/relationships/slideLayout"></Relationship><Relationship Id="rId3" Target="../slideLayouts/slideLayout2.xml" Type="http://schemas.openxmlformats.org/officeDocument/2006/relationships/slideLayout"></Relationship><Relationship Id="rId4" Target="../slideLayouts/slideLayout3.xml" Type="http://schemas.openxmlformats.org/officeDocument/2006/relationships/slideLayout"></Relationship><Relationship Id="rId5" Target="../slideLayouts/slideLayout4.xml" Type="http://schemas.openxmlformats.org/officeDocument/2006/relationships/slideLayout"></Relationship><Relationship Id="rId6" Target="../slideLayouts/slideLayout5.xml" Type="http://schemas.openxmlformats.org/officeDocument/2006/relationships/slideLayout"></Relationship><Relationship Id="rId7" Target="../slideLayouts/slideLayout6.xml" Type="http://schemas.openxmlformats.org/officeDocument/2006/relationships/slideLayout"></Relationship><Relationship Id="rId8" Target="../slideLayouts/slideLayout7.xml" Type="http://schemas.openxmlformats.org/officeDocument/2006/relationships/slideLayout"></Relationship><Relationship Id="rId9" Target="../slideLayouts/slideLayout8.xml" Type="http://schemas.openxmlformats.org/officeDocument/2006/relationships/slideLayout"></Relationship><Relationship Id="rId10" Target="../slideLayouts/slideLayout9.xml" Type="http://schemas.openxmlformats.org/officeDocument/2006/relationships/slideLayout"></Relationship><Relationship Id="rId11" Target="../slideLayouts/slideLayout10.xml" Type="http://schemas.openxmlformats.org/officeDocument/2006/relationships/slideLayout"></Relationship><Relationship Id="rId12" Target="../slideLayouts/slideLayout11.xml" Type="http://schemas.openxmlformats.org/officeDocument/2006/relationships/slideLayout"></Relationship><Relationship Id="rId13" Target="../slideLayouts/slideLayout12.xml" Type="http://schemas.openxmlformats.org/officeDocument/2006/relationships/slideLayout"></Relationship><Relationship Id="rId14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pic="http://schemas.openxmlformats.org/drawingml/2006/picture" xmlns:dgm="http://schemas.openxmlformats.org/drawingml/2006/diagram" idx="1001">
        <a:schemeClr val="bg1"/>
      </p:bgRef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645920" y="274638"/>
            <a:ext cx="7132320" cy="11430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>
            <a:normAutofit/>
          </a:bodyPr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" name="Text Box 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>
              <a:defRPr sz="2400">
                <a:solidFill>
                  <a:srgbClr val="151C77"/>
                </a:solidFill>
                <a:uFillTx/>
                <a:latin charset="0" pitchFamily="34" typeface="Arial"/>
              </a:defRPr>
            </a:lvl1pPr>
            <a:lvl2pPr indent="-285750" marL="742950">
              <a:defRPr sz="2400">
                <a:solidFill>
                  <a:srgbClr val="151C77"/>
                </a:solidFill>
                <a:uFillTx/>
                <a:latin charset="0" pitchFamily="34" typeface="Arial"/>
              </a:defRPr>
            </a:lvl2pPr>
            <a:lvl3pPr indent="-228600" marL="1143000">
              <a:defRPr sz="2400">
                <a:solidFill>
                  <a:srgbClr val="151C77"/>
                </a:solidFill>
                <a:uFillTx/>
                <a:latin charset="0" pitchFamily="34" typeface="Arial"/>
              </a:defRPr>
            </a:lvl3pPr>
            <a:lvl4pPr indent="-228600" marL="1600200">
              <a:defRPr sz="2400">
                <a:solidFill>
                  <a:srgbClr val="151C77"/>
                </a:solidFill>
                <a:uFillTx/>
                <a:latin charset="0" pitchFamily="34" typeface="Arial"/>
              </a:defRPr>
            </a:lvl4pPr>
            <a:lvl5pPr indent="-228600" marL="2057400">
              <a:defRPr sz="2400">
                <a:solidFill>
                  <a:srgbClr val="151C77"/>
                </a:solidFill>
                <a:uFillTx/>
                <a:latin charset="0" pitchFamily="34" typeface="Arial"/>
              </a:defRPr>
            </a:lvl5pPr>
            <a:lvl6pPr algn="ctr"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uFillTx/>
                <a:latin charset="0" pitchFamily="34" typeface="Arial"/>
              </a:defRPr>
            </a:lvl6pPr>
            <a:lvl7pPr algn="ctr"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uFillTx/>
                <a:latin charset="0" pitchFamily="34" typeface="Arial"/>
              </a:defRPr>
            </a:lvl7pPr>
            <a:lvl8pPr algn="ctr"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uFillTx/>
                <a:latin charset="0" pitchFamily="34" typeface="Arial"/>
              </a:defRPr>
            </a:lvl8pPr>
            <a:lvl9pPr algn="ctr"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uFillTx/>
                <a:latin charset="0" pitchFamily="34" typeface="Arial"/>
              </a:defRPr>
            </a:lvl9pPr>
          </a:lstStyle>
          <a:p>
            <a:pPr algn="ctr">
              <a:spcBef>
                <a:spcPct val="50000"/>
              </a:spcBef>
            </a:pPr>
            <a:r>
              <a:rPr b="1" dirty="0" i="1" lang="en-US" sz="1600">
                <a:solidFill>
                  <a:schemeClr val="tx1"/>
                </a:solidFill>
                <a:uFillTx/>
                <a:latin charset="0" pitchFamily="18" typeface="Century Schoolbook"/>
              </a:rPr>
              <a:t>I n t e g r i t y  -  S e r v i c e  -  E x c e l </a:t>
            </a:r>
            <a:r>
              <a:rPr b="1" dirty="0" err="1" i="1" lang="en-US" smtClean="0" sz="1600">
                <a:solidFill>
                  <a:schemeClr val="tx1"/>
                </a:solidFill>
                <a:uFillTx/>
                <a:latin charset="0" pitchFamily="18" typeface="Century Schoolbook"/>
              </a:rPr>
              <a:t>l</a:t>
            </a:r>
            <a:r>
              <a:rPr b="1" dirty="0" i="1" lang="en-US" smtClean="0" sz="1600">
                <a:solidFill>
                  <a:schemeClr val="tx1"/>
                </a:solidFill>
                <a:uFillTx/>
                <a:latin charset="0" pitchFamily="18" typeface="Century Schoolbook"/>
              </a:rPr>
              <a:t> e </a:t>
            </a:r>
            <a:r>
              <a:rPr b="1" dirty="0" i="1" lang="en-US" sz="1600">
                <a:solidFill>
                  <a:schemeClr val="tx1"/>
                </a:solidFill>
                <a:uFillTx/>
                <a:latin charset="0" pitchFamily="18" typeface="Century Schoolbook"/>
              </a:rPr>
              <a:t>n c e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" name="Line 15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" name="Line 46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endParaRPr lang="en-US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15" name="Picture 14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1" cstate="print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397491" y="33337"/>
            <a:ext cx="1190175" cy="1109663"/>
          </a:xfrm>
          <a:prstGeom prst="rect">
            <a:avLst/>
          </a:prstGeom>
        </p:spPr>
      </p:pic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  <p:sldLayoutIdLst>
    <p:sldLayoutId r:id="rId2" id="2147483661"/>
    <p:sldLayoutId r:id="rId3" id="2147483662"/>
    <p:sldLayoutId r:id="rId4" id="2147483663"/>
    <p:sldLayoutId r:id="rId5" id="2147483664"/>
    <p:sldLayoutId r:id="rId6" id="2147483665"/>
    <p:sldLayoutId r:id="rId7" id="2147483666"/>
    <p:sldLayoutId r:id="rId8" id="2147483667"/>
    <p:sldLayoutId r:id="rId9" id="2147483668"/>
    <p:sldLayoutId r:id="rId10" id="2147483669"/>
    <p:sldLayoutId r:id="rId11" id="2147483670"/>
    <p:sldLayoutId r:id="rId12" id="2147483671"/>
    <p:sldLayoutId r:id="rId13" id="2147483672"/>
  </p:sldLayoutIdLst>
  <p:txStyles>
    <p:titleStyle xmlns:c="http://schemas.openxmlformats.org/drawingml/2006/chart" xmlns:pic="http://schemas.openxmlformats.org/drawingml/2006/picture" xmlns:dgm="http://schemas.openxmlformats.org/drawingml/2006/diagram">
      <a:lvl1pPr algn="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 xmlns:c="http://schemas.openxmlformats.org/drawingml/2006/chart" xmlns:pic="http://schemas.openxmlformats.org/drawingml/2006/picture" xmlns:dgm="http://schemas.openxmlformats.org/drawingml/2006/diagram"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 xmlns:c="http://schemas.openxmlformats.org/drawingml/2006/chart" xmlns:pic="http://schemas.openxmlformats.org/drawingml/2006/picture" xmlns:dgm="http://schemas.openxmlformats.org/drawingml/2006/diagram">
      <a:defPPr>
        <a:defRPr lang="en-US">
          <a:uFillTx/>
        </a:defRPr>
      </a:defPPr>
      <a:lvl1pPr algn="l" defTabSz="914400" eaLnBrk="1" hangingPunct="1" latinLnBrk="0" marL="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2.xml" Type="http://schemas.openxmlformats.org/officeDocument/2006/relationships/slideLayout"></Relationship><Relationship Id="rId2" Target="../notesSlides/notesSlide1.xml" Type="http://schemas.openxmlformats.org/officeDocument/2006/relationships/notesSlide"></Relationship><Relationship Id="rId3" Target="../media/image2.jpeg" Type="http://schemas.openxmlformats.org/officeDocument/2006/relationships/image"></Relationship><Relationship Id="rId4" Target="../media/image3.jpeg" Type="http://schemas.openxmlformats.org/officeDocument/2006/relationships/image"></Relationship><Relationship Id="rId5" Target="../media/image4.jpeg" Type="http://schemas.openxmlformats.org/officeDocument/2006/relationships/image"></Relationship><Relationship Id="rId6" Target="../media/image5.jpeg" Type="http://schemas.openxmlformats.org/officeDocument/2006/relationships/image"></Relationship><Relationship Id="rId7" Target="../media/image6.jpeg" Type="http://schemas.openxmlformats.org/officeDocument/2006/relationships/image"></Relationship></Relationships>
</file>

<file path=ppt/slides/_rels/slide1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0.jpeg" Type="http://schemas.openxmlformats.org/officeDocument/2006/relationships/image"></Relationship><Relationship Id="rId3" Target="../media/image21.png" Type="http://schemas.openxmlformats.org/officeDocument/2006/relationships/image"></Relationship></Relationships>
</file>

<file path=ppt/slides/_rels/slide1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2.wmf" Type="http://schemas.openxmlformats.org/officeDocument/2006/relationships/image"></Relationship><Relationship Id="rId3" Target="../media/image23.png" Type="http://schemas.openxmlformats.org/officeDocument/2006/relationships/image"></Relationship><Relationship Id="rId4" Target="../media/image24.jpeg" Type="http://schemas.openxmlformats.org/officeDocument/2006/relationships/image"></Relationship><Relationship Id="rId5" Target="../media/image25.wmf" Type="http://schemas.openxmlformats.org/officeDocument/2006/relationships/image"></Relationship></Relationships>
</file>

<file path=ppt/slides/_rels/slide1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6.wmf" Type="http://schemas.openxmlformats.org/officeDocument/2006/relationships/image"></Relationship><Relationship Id="rId3" Target="../media/image27.wmf" Type="http://schemas.openxmlformats.org/officeDocument/2006/relationships/image"></Relationship><Relationship Id="rId4" Target="../media/image28.jpeg" Type="http://schemas.openxmlformats.org/officeDocument/2006/relationships/image"></Relationship></Relationships>
</file>

<file path=ppt/slides/_rels/slide1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9.jpeg" Type="http://schemas.openxmlformats.org/officeDocument/2006/relationships/image"></Relationship></Relationships>
</file>

<file path=ppt/slides/_rels/slide16.xml.rels><?xml version="1.0" standalone="yes" ?><Relationships xmlns="http://schemas.openxmlformats.org/package/2006/relationships"><Relationship Id="rId1" Target="../slideLayouts/slideLayout6.xml" Type="http://schemas.openxmlformats.org/officeDocument/2006/relationships/slideLayout"></Relationship><Relationship Id="rId2" Target="../notesSlides/notesSlide4.xml" Type="http://schemas.openxmlformats.org/officeDocument/2006/relationships/notesSlide"></Relationship><Relationship Id="rId3" Target="../media/image30.png" Type="http://schemas.openxmlformats.org/officeDocument/2006/relationships/image"></Relationship><Relationship Id="rId4" Target="../media/image45.png" Type="http://schemas.openxmlformats.org/officeDocument/2006/relationships/image"></Relationship><Relationship Id="rId5" Target="../media/image31.png" Type="http://schemas.openxmlformats.org/officeDocument/2006/relationships/image"></Relationship></Relationships>
</file>

<file path=ppt/slides/_rels/slide17.xml.rels><?xml version="1.0" standalone="yes" ?><Relationships xmlns="http://schemas.openxmlformats.org/package/2006/relationships"><Relationship Id="rId1" Target="../slideLayouts/slideLayout6.xml" Type="http://schemas.openxmlformats.org/officeDocument/2006/relationships/slideLayout"></Relationship><Relationship Id="rId2" Target="../media/image32.png" Type="http://schemas.openxmlformats.org/officeDocument/2006/relationships/image"></Relationship><Relationship Id="rId3" Target="../media/image33.png" Type="http://schemas.openxmlformats.org/officeDocument/2006/relationships/image"></Relationship><Relationship Id="rId4" Target="../media/image34.tiff" Type="http://schemas.openxmlformats.org/officeDocument/2006/relationships/image"></Relationship></Relationships>
</file>

<file path=ppt/slides/_rels/slide1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35.png" Type="http://schemas.openxmlformats.org/officeDocument/2006/relationships/image"></Relationship></Relationships>
</file>

<file path=ppt/slides/_rels/slide1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36.png" Type="http://schemas.openxmlformats.org/officeDocument/2006/relationships/image"></Relationship><Relationship Id="rId3" Target="../media/image37.png" Type="http://schemas.openxmlformats.org/officeDocument/2006/relationships/image"></Relationship></Relationships>
</file>

<file path=ppt/slides/_rels/slide2.xml.rels><?xml version="1.0" standalone="yes" ?><Relationships xmlns="http://schemas.openxmlformats.org/package/2006/relationships"><Relationship Id="rId1" Target="../slideLayouts/slideLayout12.xml" Type="http://schemas.openxmlformats.org/officeDocument/2006/relationships/slideLayout"></Relationship><Relationship Id="rId2" Target="../notesSlides/notesSlide2.xml" Type="http://schemas.openxmlformats.org/officeDocument/2006/relationships/notesSlide"></Relationship></Relationships>
</file>

<file path=ppt/slides/_rels/slide2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5.xml" Type="http://schemas.openxmlformats.org/officeDocument/2006/relationships/notesSlide"></Relationship><Relationship Id="rId3" Target="../media/image9.png" Type="http://schemas.openxmlformats.org/officeDocument/2006/relationships/image"></Relationship><Relationship Id="rId4" Target="../media/image102.png" Type="http://schemas.openxmlformats.org/officeDocument/2006/relationships/image"></Relationship><Relationship Id="rId5" Target="../media/image11.png" Type="http://schemas.openxmlformats.org/officeDocument/2006/relationships/image"></Relationship><Relationship Id="rId6" Target="../media/image38.png" Type="http://schemas.openxmlformats.org/officeDocument/2006/relationships/image"></Relationship><Relationship Id="rId7" Target="../media/image12.wmf" Type="http://schemas.openxmlformats.org/officeDocument/2006/relationships/image"></Relationship></Relationships>
</file>

<file path=ppt/slides/_rels/slide2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6.xml" Type="http://schemas.openxmlformats.org/officeDocument/2006/relationships/notesSlide"></Relationship><Relationship Id="rId3" Target="../media/image9.png" Type="http://schemas.openxmlformats.org/officeDocument/2006/relationships/image"></Relationship><Relationship Id="rId4" Target="../media/image310.png" Type="http://schemas.openxmlformats.org/officeDocument/2006/relationships/image"></Relationship><Relationship Id="rId5" Target="../media/image320.png" Type="http://schemas.openxmlformats.org/officeDocument/2006/relationships/image"></Relationship><Relationship Id="rId6" Target="../media/image330.png" Type="http://schemas.openxmlformats.org/officeDocument/2006/relationships/image"></Relationship><Relationship Id="rId7" Target="../media/image34.png" Type="http://schemas.openxmlformats.org/officeDocument/2006/relationships/image"></Relationship><Relationship Id="rId8" Target="../media/image350.png" Type="http://schemas.openxmlformats.org/officeDocument/2006/relationships/image"></Relationship></Relationships>
</file>

<file path=ppt/slides/_rels/slide2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39.png" Type="http://schemas.openxmlformats.org/officeDocument/2006/relationships/image"></Relationship><Relationship Id="rId3" Target="../media/image40.wmf" Type="http://schemas.openxmlformats.org/officeDocument/2006/relationships/image"></Relationship><Relationship Id="rId4" Target="../media/image16.wmf" Type="http://schemas.openxmlformats.org/officeDocument/2006/relationships/image"></Relationship></Relationships>
</file>

<file path=ppt/slides/_rels/slide2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7.xml" Type="http://schemas.openxmlformats.org/officeDocument/2006/relationships/notesSlide"></Relationship><Relationship Id="rId3" Target="../media/image9.png" Type="http://schemas.openxmlformats.org/officeDocument/2006/relationships/image"></Relationship><Relationship Id="rId4" Target="../media/image161.png" Type="http://schemas.openxmlformats.org/officeDocument/2006/relationships/image"></Relationship><Relationship Id="rId5" Target="../media/image170.png" Type="http://schemas.openxmlformats.org/officeDocument/2006/relationships/image"></Relationship><Relationship Id="rId6" Target="../media/image180.png" Type="http://schemas.openxmlformats.org/officeDocument/2006/relationships/image"></Relationship><Relationship Id="rId7" Target="../media/image100.png" Type="http://schemas.openxmlformats.org/officeDocument/2006/relationships/image"></Relationship><Relationship Id="rId8" Target="../media/image190.png" Type="http://schemas.openxmlformats.org/officeDocument/2006/relationships/image"></Relationship><Relationship Id="rId9" Target="../media/image201.png" Type="http://schemas.openxmlformats.org/officeDocument/2006/relationships/image"></Relationship><Relationship Id="rId10" Target="../media/image210.png" Type="http://schemas.openxmlformats.org/officeDocument/2006/relationships/image"></Relationship></Relationships>
</file>

<file path=ppt/slides/_rels/slide25.xml.rels><?xml version="1.0" standalone="yes" ?><Relationships xmlns="http://schemas.openxmlformats.org/package/2006/relationships"><Relationship Id="rId1" Target="../slideLayouts/slideLayout12.xml" Type="http://schemas.openxmlformats.org/officeDocument/2006/relationships/slideLayout"></Relationship><Relationship Id="rId2" Target="../media/image41.jpeg" Type="http://schemas.openxmlformats.org/officeDocument/2006/relationships/image"></Relationship></Relationships>
</file>

<file path=ppt/slides/_rels/slide26.xml.rels><?xml version="1.0" standalone="yes" ?><Relationships xmlns="http://schemas.openxmlformats.org/package/2006/relationships"><Relationship Id="rId1" Target="../slideLayouts/slideLayout12.xml" Type="http://schemas.openxmlformats.org/officeDocument/2006/relationships/slideLayout"></Relationship><Relationship Id="rId2" Target="../notesSlides/notesSlide8.xml" Type="http://schemas.openxmlformats.org/officeDocument/2006/relationships/notesSlide"></Relationship><Relationship Id="rId3" Target="../media/image5.png" Type="http://schemas.openxmlformats.org/officeDocument/2006/relationships/image"></Relationship><Relationship Id="rId4" Target="../media/image6.png" Type="http://schemas.openxmlformats.org/officeDocument/2006/relationships/image"></Relationship><Relationship Id="rId5" Target="../media/image7.png" Type="http://schemas.openxmlformats.org/officeDocument/2006/relationships/image"></Relationship><Relationship Id="rId6" Target="../media/image81.png" Type="http://schemas.openxmlformats.org/officeDocument/2006/relationships/image"></Relationship><Relationship Id="rId7" Target="../media/image92.png" Type="http://schemas.openxmlformats.org/officeDocument/2006/relationships/image"></Relationship><Relationship Id="rId8" Target="../media/image101.png" Type="http://schemas.openxmlformats.org/officeDocument/2006/relationships/image"></Relationship></Relationships>
</file>

<file path=ppt/slides/_rels/slide27.xml.rels><?xml version="1.0" standalone="yes" ?><Relationships xmlns="http://schemas.openxmlformats.org/package/2006/relationships"><Relationship Id="rId1" Target="../slideLayouts/slideLayout12.xml" Type="http://schemas.openxmlformats.org/officeDocument/2006/relationships/slideLayout"></Relationship><Relationship Id="rId2" Target="../notesSlides/notesSlide9.xml" Type="http://schemas.openxmlformats.org/officeDocument/2006/relationships/notesSlide"></Relationship><Relationship Id="rId3" Target="../media/image3.png" Type="http://schemas.openxmlformats.org/officeDocument/2006/relationships/image"></Relationship><Relationship Id="rId4" Target="../media/image110.png" Type="http://schemas.openxmlformats.org/officeDocument/2006/relationships/image"></Relationship><Relationship Id="rId5" Target="../media/image123.png" Type="http://schemas.openxmlformats.org/officeDocument/2006/relationships/image"></Relationship><Relationship Id="rId6" Target="../media/image7.png" Type="http://schemas.openxmlformats.org/officeDocument/2006/relationships/image"></Relationship><Relationship Id="rId7" Target="../media/image92.png" Type="http://schemas.openxmlformats.org/officeDocument/2006/relationships/image"></Relationship><Relationship Id="rId8" Target="../media/image81.png" Type="http://schemas.openxmlformats.org/officeDocument/2006/relationships/image"></Relationship><Relationship Id="rId9" Target="../media/image42.png" Type="http://schemas.openxmlformats.org/officeDocument/2006/relationships/image"></Relationship><Relationship Id="rId10" Target="../media/image141.png" Type="http://schemas.openxmlformats.org/officeDocument/2006/relationships/image"></Relationship><Relationship Id="rId11" Target="../media/image151.png" Type="http://schemas.openxmlformats.org/officeDocument/2006/relationships/image"></Relationship><Relationship Id="rId12" Target="../media/image16.png" Type="http://schemas.openxmlformats.org/officeDocument/2006/relationships/image"></Relationship><Relationship Id="rId13" Target="../media/image43.png" Type="http://schemas.openxmlformats.org/officeDocument/2006/relationships/image"></Relationship><Relationship Id="rId14" Target="../media/image44.png" Type="http://schemas.openxmlformats.org/officeDocument/2006/relationships/image"></Relationship></Relationships>
</file>

<file path=ppt/slides/_rels/slide28.xml.rels><?xml version="1.0" standalone="yes" ?><Relationships xmlns="http://schemas.openxmlformats.org/package/2006/relationships"><Relationship Id="rId1" Target="../slideLayouts/slideLayout12.xml" Type="http://schemas.openxmlformats.org/officeDocument/2006/relationships/slideLayout"></Relationship><Relationship Id="rId2" Target="../media/image46.png" Type="http://schemas.openxmlformats.org/officeDocument/2006/relationships/image"></Relationship></Relationships>
</file>

<file path=ppt/slides/_rels/slide29.xml.rels><?xml version="1.0" standalone="yes" ?><Relationships xmlns="http://schemas.openxmlformats.org/package/2006/relationships"><Relationship Id="rId1" Target="../slideLayouts/slideLayout12.xml" Type="http://schemas.openxmlformats.org/officeDocument/2006/relationships/slideLayout"></Relationship><Relationship Id="rId2" Target="../notesSlides/notesSlide10.xml" Type="http://schemas.openxmlformats.org/officeDocument/2006/relationships/notesSlide"></Relationship><Relationship Id="rId3" Target="../media/image111.png" Type="http://schemas.openxmlformats.org/officeDocument/2006/relationships/image"></Relationship><Relationship Id="rId4" Target="../media/image122.png" Type="http://schemas.openxmlformats.org/officeDocument/2006/relationships/image"></Relationship><Relationship Id="rId5" Target="../media/image47.png" Type="http://schemas.openxmlformats.org/officeDocument/2006/relationships/image"></Relationship><Relationship Id="rId6" Target="../media/image48.png" Type="http://schemas.openxmlformats.org/officeDocument/2006/relationships/image"></Relationship></Relationships>
</file>

<file path=ppt/slides/_rels/slide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3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1.xml" Type="http://schemas.openxmlformats.org/officeDocument/2006/relationships/notesSlide"></Relationship><Relationship Id="rId3" Target="../media/image9.png" Type="http://schemas.openxmlformats.org/officeDocument/2006/relationships/image"></Relationship><Relationship Id="rId4" Target="../media/image161.png" Type="http://schemas.openxmlformats.org/officeDocument/2006/relationships/image"></Relationship><Relationship Id="rId5" Target="../media/image170.png" Type="http://schemas.openxmlformats.org/officeDocument/2006/relationships/image"></Relationship><Relationship Id="rId6" Target="../media/image180.png" Type="http://schemas.openxmlformats.org/officeDocument/2006/relationships/image"></Relationship><Relationship Id="rId7" Target="../media/image100.png" Type="http://schemas.openxmlformats.org/officeDocument/2006/relationships/image"></Relationship><Relationship Id="rId8" Target="../media/image190.png" Type="http://schemas.openxmlformats.org/officeDocument/2006/relationships/image"></Relationship><Relationship Id="rId9" Target="../media/image201.png" Type="http://schemas.openxmlformats.org/officeDocument/2006/relationships/image"></Relationship><Relationship Id="rId10" Target="../media/image210.png" Type="http://schemas.openxmlformats.org/officeDocument/2006/relationships/image"></Relationship></Relationships>
</file>

<file path=ppt/slides/_rels/slide3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00.png" Type="http://schemas.openxmlformats.org/officeDocument/2006/relationships/image"></Relationship><Relationship Id="rId3" Target="../media/image9.png" Type="http://schemas.openxmlformats.org/officeDocument/2006/relationships/image"></Relationship><Relationship Id="rId4" Target="../media/image80.png" Type="http://schemas.openxmlformats.org/officeDocument/2006/relationships/image"></Relationship><Relationship Id="rId5" Target="../media/image91.png" Type="http://schemas.openxmlformats.org/officeDocument/2006/relationships/image"></Relationship><Relationship Id="rId6" Target="../media/image100.png" Type="http://schemas.openxmlformats.org/officeDocument/2006/relationships/image"></Relationship><Relationship Id="rId7" Target="../media/image220.png" Type="http://schemas.openxmlformats.org/officeDocument/2006/relationships/image"></Relationship><Relationship Id="rId8" Target="../media/image230.png" Type="http://schemas.openxmlformats.org/officeDocument/2006/relationships/image"></Relationship><Relationship Id="rId9" Target="../media/image28.png" Type="http://schemas.openxmlformats.org/officeDocument/2006/relationships/image"></Relationship><Relationship Id="rId10" Target="../media/image29.png" Type="http://schemas.openxmlformats.org/officeDocument/2006/relationships/image"></Relationship><Relationship Id="rId11" Target="../media/image300.png" Type="http://schemas.openxmlformats.org/officeDocument/2006/relationships/image"></Relationship></Relationships>
</file>

<file path=ppt/slides/_rels/slide3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2.xml" Type="http://schemas.openxmlformats.org/officeDocument/2006/relationships/notesSlide"></Relationship><Relationship Id="rId3" Target="../media/image24.png" Type="http://schemas.openxmlformats.org/officeDocument/2006/relationships/image"></Relationship><Relationship Id="rId4" Target="../media/image220.png" Type="http://schemas.openxmlformats.org/officeDocument/2006/relationships/image"></Relationship><Relationship Id="rId5" Target="../media/image230.png" Type="http://schemas.openxmlformats.org/officeDocument/2006/relationships/image"></Relationship><Relationship Id="rId6" Target="../media/image250.png" Type="http://schemas.openxmlformats.org/officeDocument/2006/relationships/image"></Relationship><Relationship Id="rId7" Target="../media/image26.png" Type="http://schemas.openxmlformats.org/officeDocument/2006/relationships/image"></Relationship><Relationship Id="rId8" Target="../media/image270.png" Type="http://schemas.openxmlformats.org/officeDocument/2006/relationships/image"></Relationship></Relationships>
</file>

<file path=ppt/slides/_rels/slide3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3.xml" Type="http://schemas.openxmlformats.org/officeDocument/2006/relationships/notesSlide"></Relationship><Relationship Id="rId3" Target="../media/image9.png" Type="http://schemas.openxmlformats.org/officeDocument/2006/relationships/image"></Relationship><Relationship Id="rId4" Target="../media/image310.png" Type="http://schemas.openxmlformats.org/officeDocument/2006/relationships/image"></Relationship><Relationship Id="rId5" Target="../media/image320.png" Type="http://schemas.openxmlformats.org/officeDocument/2006/relationships/image"></Relationship><Relationship Id="rId6" Target="../media/image330.png" Type="http://schemas.openxmlformats.org/officeDocument/2006/relationships/image"></Relationship><Relationship Id="rId7" Target="../media/image34.png" Type="http://schemas.openxmlformats.org/officeDocument/2006/relationships/image"></Relationship><Relationship Id="rId8" Target="../media/image350.png" Type="http://schemas.openxmlformats.org/officeDocument/2006/relationships/image"></Relationship></Relationships>
</file>

<file path=ppt/slides/_rels/slide34.xml.rels><?xml version="1.0" standalone="yes" ?><Relationships xmlns="http://schemas.openxmlformats.org/package/2006/relationships"><Relationship Id="rId1" Target="../slideLayouts/slideLayout12.xml" Type="http://schemas.openxmlformats.org/officeDocument/2006/relationships/slideLayout"></Relationship><Relationship Id="rId2" Target="../notesSlides/notesSlide14.xml" Type="http://schemas.openxmlformats.org/officeDocument/2006/relationships/notesSlide"></Relationship><Relationship Id="rId3" Target="../media/image360.png" Type="http://schemas.openxmlformats.org/officeDocument/2006/relationships/image"></Relationship><Relationship Id="rId4" Target="../media/image370.png" Type="http://schemas.openxmlformats.org/officeDocument/2006/relationships/image"></Relationship><Relationship Id="rId5" Target="../media/image380.png" Type="http://schemas.openxmlformats.org/officeDocument/2006/relationships/image"></Relationship><Relationship Id="rId6" Target="../media/image390.png" Type="http://schemas.openxmlformats.org/officeDocument/2006/relationships/image"></Relationship><Relationship Id="rId7" Target="../media/image49.png" Type="http://schemas.openxmlformats.org/officeDocument/2006/relationships/image"></Relationship><Relationship Id="rId8" Target="../media/image50.png" Type="http://schemas.openxmlformats.org/officeDocument/2006/relationships/image"></Relationship></Relationships>
</file>

<file path=ppt/slides/_rels/slide35.xml.rels><?xml version="1.0" standalone="yes" ?><Relationships xmlns="http://schemas.openxmlformats.org/package/2006/relationships"><Relationship Id="rId1" Target="../slideLayouts/slideLayout12.xml" Type="http://schemas.openxmlformats.org/officeDocument/2006/relationships/slideLayout"></Relationship><Relationship Id="rId2" Target="../media/image121.png" Type="http://schemas.openxmlformats.org/officeDocument/2006/relationships/image"></Relationship><Relationship Id="rId3" Target="../media/image130.png" Type="http://schemas.openxmlformats.org/officeDocument/2006/relationships/image"></Relationship><Relationship Id="rId4" Target="../media/image5.png" Type="http://schemas.openxmlformats.org/officeDocument/2006/relationships/image"></Relationship><Relationship Id="rId5" Target="../media/image6.png" Type="http://schemas.openxmlformats.org/officeDocument/2006/relationships/image"></Relationship><Relationship Id="rId6" Target="../media/image140.png" Type="http://schemas.openxmlformats.org/officeDocument/2006/relationships/image"></Relationship><Relationship Id="rId7" Target="../media/image150.png" Type="http://schemas.openxmlformats.org/officeDocument/2006/relationships/image"></Relationship><Relationship Id="rId8" Target="../media/image160.png" Type="http://schemas.openxmlformats.org/officeDocument/2006/relationships/image"></Relationship></Relationships>
</file>

<file path=ppt/slides/_rels/slide36.xml.rels><?xml version="1.0" standalone="yes" ?><Relationships xmlns="http://schemas.openxmlformats.org/package/2006/relationships"><Relationship Id="rId1" Target="../slideLayouts/slideLayout12.xml" Type="http://schemas.openxmlformats.org/officeDocument/2006/relationships/slideLayout"></Relationship><Relationship Id="rId2" Target="../notesSlides/notesSlide15.xml" Type="http://schemas.openxmlformats.org/officeDocument/2006/relationships/notesSlide"></Relationship><Relationship Id="rId3" Target="../media/image51.png" Type="http://schemas.openxmlformats.org/officeDocument/2006/relationships/image"></Relationship><Relationship Id="rId4" Target="../media/image52.png" Type="http://schemas.openxmlformats.org/officeDocument/2006/relationships/image"></Relationship><Relationship Id="rId5" Target="../media/image53.png" Type="http://schemas.openxmlformats.org/officeDocument/2006/relationships/image"></Relationship><Relationship Id="rId6" Target="../media/image460.png" Type="http://schemas.openxmlformats.org/officeDocument/2006/relationships/image"></Relationship></Relationships>
</file>

<file path=ppt/slides/_rels/slide3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6.xml" Type="http://schemas.openxmlformats.org/officeDocument/2006/relationships/notesSlide"></Relationship><Relationship Id="rId3" Target="../media/image90.png" Type="http://schemas.openxmlformats.org/officeDocument/2006/relationships/image"></Relationship><Relationship Id="rId4" Target="../media/image120.png" Type="http://schemas.openxmlformats.org/officeDocument/2006/relationships/image"></Relationship><Relationship Id="rId5" Target="../media/image470.png" Type="http://schemas.openxmlformats.org/officeDocument/2006/relationships/image"></Relationship><Relationship Id="rId6" Target="../media/image480.png" Type="http://schemas.openxmlformats.org/officeDocument/2006/relationships/image"></Relationship></Relationships>
</file>

<file path=ppt/slides/_rels/slide3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7.xml" Type="http://schemas.openxmlformats.org/officeDocument/2006/relationships/notesSlide"></Relationship><Relationship Id="rId3" Target="../media/image511.png" Type="http://schemas.openxmlformats.org/officeDocument/2006/relationships/image"></Relationship><Relationship Id="rId4" Target="../media/image54.png" Type="http://schemas.openxmlformats.org/officeDocument/2006/relationships/image"></Relationship><Relationship Id="rId5" Target="../media/image55.png" Type="http://schemas.openxmlformats.org/officeDocument/2006/relationships/image"></Relationship></Relationships>
</file>

<file path=ppt/slides/_rels/slide3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8.xml" Type="http://schemas.openxmlformats.org/officeDocument/2006/relationships/notesSlide"></Relationship><Relationship Id="rId3" Target="../media/image510.png" Type="http://schemas.openxmlformats.org/officeDocument/2006/relationships/image"></Relationship><Relationship Id="rId4" Target="../media/image56.png" Type="http://schemas.openxmlformats.org/officeDocument/2006/relationships/image"></Relationship><Relationship Id="rId5" Target="../media/image57.png" Type="http://schemas.openxmlformats.org/officeDocument/2006/relationships/image"></Relationship></Relationships>
</file>

<file path=ppt/slides/_rels/slide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7.wmf" Type="http://schemas.openxmlformats.org/officeDocument/2006/relationships/image"></Relationship><Relationship Id="rId3" Target="../media/image8.png" Type="http://schemas.openxmlformats.org/officeDocument/2006/relationships/image"></Relationship></Relationships>
</file>

<file path=ppt/slides/_rels/slide4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560.png" Type="http://schemas.openxmlformats.org/officeDocument/2006/relationships/image"></Relationship><Relationship Id="rId3" Target="../media/image58.png" Type="http://schemas.openxmlformats.org/officeDocument/2006/relationships/image"></Relationship></Relationships>
</file>

<file path=ppt/slides/_rels/slide4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580.png" Type="http://schemas.openxmlformats.org/officeDocument/2006/relationships/image"></Relationship><Relationship Id="rId3" Target="../media/image59.png" Type="http://schemas.openxmlformats.org/officeDocument/2006/relationships/image"></Relationship></Relationships>
</file>

<file path=ppt/slides/_rels/slide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3.xml" Type="http://schemas.openxmlformats.org/officeDocument/2006/relationships/notesSlide"></Relationship><Relationship Id="rId3" Target="../media/image9.png" Type="http://schemas.openxmlformats.org/officeDocument/2006/relationships/image"></Relationship><Relationship Id="rId4" Target="../media/image161.png" Type="http://schemas.openxmlformats.org/officeDocument/2006/relationships/image"></Relationship><Relationship Id="rId5" Target="../media/image170.png" Type="http://schemas.openxmlformats.org/officeDocument/2006/relationships/image"></Relationship><Relationship Id="rId6" Target="../media/image180.png" Type="http://schemas.openxmlformats.org/officeDocument/2006/relationships/image"></Relationship><Relationship Id="rId7" Target="../media/image100.png" Type="http://schemas.openxmlformats.org/officeDocument/2006/relationships/image"></Relationship><Relationship Id="rId8" Target="../media/image190.png" Type="http://schemas.openxmlformats.org/officeDocument/2006/relationships/image"></Relationship><Relationship Id="rId9" Target="../media/image201.png" Type="http://schemas.openxmlformats.org/officeDocument/2006/relationships/image"></Relationship><Relationship Id="rId10" Target="../media/image210.png" Type="http://schemas.openxmlformats.org/officeDocument/2006/relationships/image"></Relationship></Relationships>
</file>

<file path=ppt/slides/_rels/slide6.xml.rels><?xml version="1.0" standalone="yes" ?><Relationships xmlns="http://schemas.openxmlformats.org/package/2006/relationships"><Relationship Id="rId1" Target="../slideLayouts/slideLayout6.xml" Type="http://schemas.openxmlformats.org/officeDocument/2006/relationships/slideLayout"></Relationship><Relationship Id="rId2" Target="../media/image10.png" Type="http://schemas.openxmlformats.org/officeDocument/2006/relationships/image"></Relationship><Relationship Id="rId3" Target="../media/image11.wmf" Type="http://schemas.openxmlformats.org/officeDocument/2006/relationships/image"></Relationship><Relationship Id="rId4" Target="../media/image12.wmf" Type="http://schemas.openxmlformats.org/officeDocument/2006/relationships/image"></Relationship></Relationships>
</file>

<file path=ppt/slides/_rels/slide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3.wmf" Type="http://schemas.openxmlformats.org/officeDocument/2006/relationships/image"></Relationship></Relationships>
</file>

<file path=ppt/slides/_rels/slide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4.wmf" Type="http://schemas.openxmlformats.org/officeDocument/2006/relationships/image"></Relationship><Relationship Id="rId3" Target="../media/image15.wmf" Type="http://schemas.openxmlformats.org/officeDocument/2006/relationships/image"></Relationship><Relationship Id="rId4" Target="../media/image16.wmf" Type="http://schemas.openxmlformats.org/officeDocument/2006/relationships/image"></Relationship></Relationships>
</file>

<file path=ppt/slides/_rels/slide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7.wmf" Type="http://schemas.openxmlformats.org/officeDocument/2006/relationships/image"></Relationship><Relationship Id="rId3" Target="../media/image18.jpeg" Type="http://schemas.openxmlformats.org/officeDocument/2006/relationships/image"></Relationship><Relationship Id="rId4" Target="../media/image19.jpeg" Type="http://schemas.openxmlformats.org/officeDocument/2006/relationships/image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http://fc06.deviantart.net/fs71/i/2011/211/8/9/gau_8_avenger_by_flyboy008-d4268aw.jpg" id="12290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3418449" y="3038622"/>
            <a:ext cx="5726271" cy="3819378"/>
          </a:xfrm>
          <a:prstGeom prst="rect">
            <a:avLst/>
          </a:prstGeom>
          <a:noFill/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descr="http://tirotactico.files.wordpress.com/2013/06/gau-8-a-10-920-16.jpg" id="12292" name="Picture 4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4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4602004" y="13807"/>
            <a:ext cx="4554549" cy="3024815"/>
          </a:xfrm>
          <a:prstGeom prst="rect">
            <a:avLst/>
          </a:prstGeom>
          <a:noFill/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descr="http://upload.wikimedia.org/wikipedia/commons/d/d4/GAU-8_in_A-10.jpg" id="12294" name="Picture 6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5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0" y="2602670"/>
            <a:ext cx="3418449" cy="4255330"/>
          </a:xfrm>
          <a:prstGeom prst="rect">
            <a:avLst/>
          </a:prstGeom>
          <a:noFill/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descr="File:30mm-rounds.jpg" id="12296" name="Picture 8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6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7836066" y="5022166"/>
            <a:ext cx="1307933" cy="1835834"/>
          </a:xfrm>
          <a:prstGeom prst="rect">
            <a:avLst/>
          </a:prstGeom>
          <a:noFill/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descr="http://upload.wikimedia.org/wikipedia/commons/f/f5/GAU-8_meets_VW_Type_1.jpg" id="5" name="Picture 4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7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0" y="0"/>
            <a:ext cx="5179701" cy="3309254"/>
          </a:xfrm>
          <a:prstGeom prst="rect">
            <a:avLst/>
          </a:prstGeom>
          <a:noFill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41314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en-US" lang="en-US">
                <a:uFillTx/>
              </a:rPr>
              <a:t>Tangents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1315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en-US" dirty="0" lang="en-US" sz="2400">
                <a:uFillTx/>
              </a:rPr>
              <a:t>We see from      that the curve </a:t>
            </a:r>
            <a:r>
              <a:rPr altLang="en-US" dirty="0" lang="en-US" smtClean="0" sz="2400">
                <a:uFillTx/>
              </a:rPr>
              <a:t>has:</a:t>
            </a:r>
          </a:p>
          <a:p>
            <a:pPr lvl="1"/>
            <a:r>
              <a:rPr altLang="en-US" dirty="0" lang="en-US" smtClean="0" sz="2000">
                <a:uFillTx/>
              </a:rPr>
              <a:t>a </a:t>
            </a:r>
            <a:r>
              <a:rPr altLang="en-US" dirty="0" lang="en-US" sz="2000">
                <a:uFillTx/>
              </a:rPr>
              <a:t>horizontal tangent when </a:t>
            </a:r>
            <a:r>
              <a:rPr altLang="en-US" dirty="0" err="1" i="1" lang="en-US" sz="2000">
                <a:uFillTx/>
              </a:rPr>
              <a:t>dy</a:t>
            </a:r>
            <a:r>
              <a:rPr altLang="en-US" dirty="0" lang="en-US" sz="2000">
                <a:uFillTx/>
              </a:rPr>
              <a:t>/</a:t>
            </a:r>
            <a:r>
              <a:rPr altLang="en-US" dirty="0" err="1" i="1" lang="en-US" sz="2000">
                <a:uFillTx/>
              </a:rPr>
              <a:t>dt</a:t>
            </a:r>
            <a:r>
              <a:rPr altLang="en-US" dirty="0" i="1" lang="en-US" sz="2000">
                <a:uFillTx/>
              </a:rPr>
              <a:t> </a:t>
            </a:r>
            <a:r>
              <a:rPr altLang="en-US" dirty="0" lang="en-US" sz="2000">
                <a:uFillTx/>
              </a:rPr>
              <a:t>= 0 (provided that </a:t>
            </a:r>
            <a:r>
              <a:rPr altLang="en-US" dirty="0" i="1" lang="en-US" sz="2000">
                <a:uFillTx/>
              </a:rPr>
              <a:t>dx</a:t>
            </a:r>
            <a:r>
              <a:rPr altLang="en-US" dirty="0" lang="en-US" sz="2000">
                <a:uFillTx/>
              </a:rPr>
              <a:t>/</a:t>
            </a:r>
            <a:r>
              <a:rPr altLang="en-US" dirty="0" err="1" i="1" lang="en-US" sz="2000">
                <a:uFillTx/>
              </a:rPr>
              <a:t>dt</a:t>
            </a:r>
            <a:r>
              <a:rPr altLang="en-US" dirty="0" i="1" lang="en-US" sz="2000">
                <a:uFillTx/>
              </a:rPr>
              <a:t> </a:t>
            </a:r>
            <a:r>
              <a:rPr altLang="en-US" b="1" dirty="0" lang="en-US" sz="2000">
                <a:uFillTx/>
                <a:sym charset="2" typeface="Symbol"/>
              </a:rPr>
              <a:t></a:t>
            </a:r>
            <a:r>
              <a:rPr altLang="en-US" dirty="0" lang="en-US" sz="2000">
                <a:uFillTx/>
              </a:rPr>
              <a:t> 0</a:t>
            </a:r>
            <a:r>
              <a:rPr altLang="en-US" dirty="0" lang="en-US" smtClean="0" sz="2000">
                <a:uFillTx/>
              </a:rPr>
              <a:t>) </a:t>
            </a:r>
          </a:p>
          <a:p>
            <a:pPr lvl="1"/>
            <a:r>
              <a:rPr altLang="en-US" dirty="0" lang="en-US" smtClean="0" sz="2000">
                <a:uFillTx/>
              </a:rPr>
              <a:t>a </a:t>
            </a:r>
            <a:r>
              <a:rPr altLang="en-US" dirty="0" lang="en-US" sz="2000">
                <a:uFillTx/>
              </a:rPr>
              <a:t>vertical tangent when </a:t>
            </a:r>
            <a:r>
              <a:rPr altLang="en-US" dirty="0" i="1" lang="en-US" sz="2000">
                <a:uFillTx/>
              </a:rPr>
              <a:t>dx</a:t>
            </a:r>
            <a:r>
              <a:rPr altLang="en-US" dirty="0" lang="en-US" sz="2000">
                <a:uFillTx/>
              </a:rPr>
              <a:t>/</a:t>
            </a:r>
            <a:r>
              <a:rPr altLang="en-US" dirty="0" err="1" i="1" lang="en-US" sz="2000">
                <a:uFillTx/>
              </a:rPr>
              <a:t>dt</a:t>
            </a:r>
            <a:r>
              <a:rPr altLang="en-US" dirty="0" i="1" lang="en-US" sz="2000">
                <a:uFillTx/>
              </a:rPr>
              <a:t> </a:t>
            </a:r>
            <a:r>
              <a:rPr altLang="en-US" dirty="0" lang="en-US" sz="2000">
                <a:uFillTx/>
              </a:rPr>
              <a:t>= 0 (provided that </a:t>
            </a:r>
            <a:r>
              <a:rPr altLang="en-US" dirty="0" err="1" i="1" lang="en-US" sz="2000">
                <a:uFillTx/>
              </a:rPr>
              <a:t>dy</a:t>
            </a:r>
            <a:r>
              <a:rPr altLang="en-US" dirty="0" lang="en-US" sz="2000">
                <a:uFillTx/>
              </a:rPr>
              <a:t>/</a:t>
            </a:r>
            <a:r>
              <a:rPr altLang="en-US" dirty="0" err="1" i="1" lang="en-US" sz="2000">
                <a:uFillTx/>
              </a:rPr>
              <a:t>dt</a:t>
            </a:r>
            <a:r>
              <a:rPr altLang="en-US" dirty="0" i="1" lang="en-US" sz="2000">
                <a:uFillTx/>
              </a:rPr>
              <a:t> </a:t>
            </a:r>
            <a:r>
              <a:rPr altLang="en-US" b="1" dirty="0" lang="en-US" sz="2000">
                <a:uFillTx/>
                <a:sym charset="2" typeface="Symbol"/>
              </a:rPr>
              <a:t></a:t>
            </a:r>
            <a:r>
              <a:rPr altLang="en-US" dirty="0" lang="en-US" sz="2000">
                <a:uFillTx/>
              </a:rPr>
              <a:t> 0).</a:t>
            </a:r>
          </a:p>
          <a:p>
            <a:endParaRPr altLang="en-US" dirty="0" lang="en-US" sz="2400">
              <a:uFillTx/>
            </a:endParaRPr>
          </a:p>
          <a:p>
            <a:r>
              <a:rPr altLang="en-US" dirty="0" lang="en-US" sz="2400">
                <a:uFillTx/>
              </a:rPr>
              <a:t>This information is useful for sketching parametric curves.</a:t>
            </a:r>
          </a:p>
          <a:p>
            <a:endParaRPr altLang="en-US" dirty="0" lang="en-US" sz="2400">
              <a:uFillTx/>
            </a:endParaRPr>
          </a:p>
          <a:p>
            <a:r>
              <a:rPr altLang="en-US" dirty="0" lang="en-US" sz="2400">
                <a:uFillTx/>
              </a:rPr>
              <a:t>It is also useful to consider </a:t>
            </a:r>
            <a:r>
              <a:rPr altLang="en-US" dirty="0" i="1" lang="en-US" sz="2400">
                <a:uFillTx/>
              </a:rPr>
              <a:t>d</a:t>
            </a:r>
            <a:r>
              <a:rPr altLang="en-US" dirty="0" i="1" lang="en-US" sz="200">
                <a:uFillTx/>
              </a:rPr>
              <a:t> </a:t>
            </a:r>
            <a:r>
              <a:rPr altLang="en-US" baseline="30000" dirty="0" lang="en-US" smtClean="0" sz="2400">
                <a:uFillTx/>
              </a:rPr>
              <a:t>2</a:t>
            </a:r>
            <a:r>
              <a:rPr altLang="en-US" dirty="0" i="1" lang="en-US" smtClean="0" sz="2400">
                <a:uFillTx/>
              </a:rPr>
              <a:t>y</a:t>
            </a:r>
            <a:r>
              <a:rPr altLang="en-US" dirty="0" lang="en-US" smtClean="0" sz="2400">
                <a:uFillTx/>
              </a:rPr>
              <a:t>/</a:t>
            </a:r>
            <a:r>
              <a:rPr altLang="en-US" dirty="0" i="1" lang="en-US" smtClean="0" sz="2400">
                <a:uFillTx/>
              </a:rPr>
              <a:t>dx</a:t>
            </a:r>
            <a:r>
              <a:rPr altLang="en-US" baseline="30000" dirty="0" lang="en-US" smtClean="0" sz="2400">
                <a:uFillTx/>
              </a:rPr>
              <a:t>2</a:t>
            </a:r>
            <a:r>
              <a:rPr altLang="en-US" dirty="0" lang="en-US" smtClean="0" sz="2400">
                <a:uFillTx/>
              </a:rPr>
              <a:t> for </a:t>
            </a:r>
            <a:r>
              <a:rPr altLang="en-US" dirty="0" lang="en-US" smtClean="0" sz="2400">
                <a:solidFill>
                  <a:srgbClr val="FF0000"/>
                </a:solidFill>
                <a:uFillTx/>
              </a:rPr>
              <a:t>concavity</a:t>
            </a:r>
            <a:r>
              <a:rPr altLang="en-US" dirty="0" lang="en-US" smtClean="0" sz="2400">
                <a:uFillTx/>
              </a:rPr>
              <a:t>. </a:t>
            </a:r>
            <a:r>
              <a:rPr altLang="en-US" dirty="0" lang="en-US" sz="2400">
                <a:uFillTx/>
              </a:rPr>
              <a:t>This can be found by replacing </a:t>
            </a:r>
            <a:r>
              <a:rPr altLang="en-US" dirty="0" i="1" lang="en-US" sz="2400">
                <a:uFillTx/>
              </a:rPr>
              <a:t>y </a:t>
            </a:r>
            <a:r>
              <a:rPr altLang="en-US" dirty="0" lang="en-US" sz="2400">
                <a:uFillTx/>
              </a:rPr>
              <a:t>by </a:t>
            </a:r>
            <a:r>
              <a:rPr altLang="en-US" dirty="0" err="1" i="1" lang="en-US" sz="2400">
                <a:uFillTx/>
              </a:rPr>
              <a:t>dy</a:t>
            </a:r>
            <a:r>
              <a:rPr altLang="en-US" dirty="0" lang="en-US" sz="2400">
                <a:uFillTx/>
              </a:rPr>
              <a:t>/</a:t>
            </a:r>
            <a:r>
              <a:rPr altLang="en-US" dirty="0" i="1" lang="en-US" sz="2400">
                <a:uFillTx/>
              </a:rPr>
              <a:t>dx </a:t>
            </a:r>
            <a:r>
              <a:rPr altLang="en-US" dirty="0" lang="en-US" sz="2400">
                <a:uFillTx/>
              </a:rPr>
              <a:t>in Equation 1:</a:t>
            </a: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Picture434" id="141320" name="Picture 8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2667000" y="4932363"/>
            <a:ext cx="3694113" cy="1468437"/>
          </a:xfrm>
          <a:prstGeom prst="rect">
            <a:avLst/>
          </a:prstGeom>
          <a:noFill/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141321" name="Picture 9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2497670" y="1400178"/>
            <a:ext cx="333375" cy="323850"/>
          </a:xfrm>
          <a:prstGeom prst="rect">
            <a:avLst/>
          </a:prstGeom>
          <a:noFill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dur="indefinite" id="1" nodeType="tmRoot" restart="never"/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23906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en-US" dirty="0" lang="en-US" smtClean="0">
                <a:uFillTx/>
              </a:rPr>
              <a:t>Example</a:t>
            </a:r>
            <a:endParaRPr altLang="en-US" dirty="0" i="1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3907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/>
            <a:r>
              <a:rPr altLang="en-US" dirty="0" lang="en-US" sz="2400">
                <a:uFillTx/>
              </a:rPr>
              <a:t>A curve </a:t>
            </a:r>
            <a:r>
              <a:rPr altLang="en-US" dirty="0" i="1" lang="en-US" sz="2400">
                <a:uFillTx/>
              </a:rPr>
              <a:t>C</a:t>
            </a:r>
            <a:r>
              <a:rPr altLang="en-US" dirty="0" lang="en-US" sz="2400">
                <a:uFillTx/>
              </a:rPr>
              <a:t> is defined </a:t>
            </a:r>
            <a:r>
              <a:rPr altLang="en-US" dirty="0" lang="en-US" smtClean="0" sz="2400">
                <a:uFillTx/>
              </a:rPr>
              <a:t>by:         </a:t>
            </a:r>
            <a:r>
              <a:rPr altLang="en-US" dirty="0" i="1" lang="en-US" smtClean="0" sz="2400">
                <a:uFillTx/>
              </a:rPr>
              <a:t>x </a:t>
            </a:r>
            <a:r>
              <a:rPr altLang="en-US" dirty="0" lang="en-US" sz="2400">
                <a:uFillTx/>
              </a:rPr>
              <a:t>= </a:t>
            </a:r>
            <a:r>
              <a:rPr altLang="en-US" dirty="0" i="1" lang="en-US" smtClean="0" sz="2400">
                <a:uFillTx/>
              </a:rPr>
              <a:t>t</a:t>
            </a:r>
            <a:r>
              <a:rPr altLang="en-US" baseline="30000" dirty="0" lang="en-US" smtClean="0" sz="2400">
                <a:uFillTx/>
              </a:rPr>
              <a:t>2</a:t>
            </a:r>
            <a:r>
              <a:rPr altLang="en-US" dirty="0" lang="en-US" smtClean="0" sz="2400">
                <a:uFillTx/>
              </a:rPr>
              <a:t>            </a:t>
            </a:r>
            <a:r>
              <a:rPr altLang="en-US" dirty="0" i="1" lang="en-US" smtClean="0" sz="2400">
                <a:uFillTx/>
              </a:rPr>
              <a:t>y </a:t>
            </a:r>
            <a:r>
              <a:rPr altLang="en-US" dirty="0" lang="en-US" sz="2400">
                <a:uFillTx/>
              </a:rPr>
              <a:t>= </a:t>
            </a:r>
            <a:r>
              <a:rPr altLang="en-US" dirty="0" i="1" lang="en-US" sz="2400">
                <a:uFillTx/>
              </a:rPr>
              <a:t>t</a:t>
            </a:r>
            <a:r>
              <a:rPr altLang="en-US" dirty="0" i="1" lang="en-US" sz="200">
                <a:uFillTx/>
              </a:rPr>
              <a:t> </a:t>
            </a:r>
            <a:r>
              <a:rPr altLang="en-US" baseline="30000" dirty="0" lang="en-US" sz="2400">
                <a:uFillTx/>
              </a:rPr>
              <a:t>3</a:t>
            </a:r>
            <a:r>
              <a:rPr altLang="en-US" dirty="0" lang="en-US" sz="2400">
                <a:uFillTx/>
              </a:rPr>
              <a:t> – </a:t>
            </a:r>
            <a:r>
              <a:rPr altLang="en-US" dirty="0" lang="en-US" smtClean="0" sz="2400">
                <a:uFillTx/>
              </a:rPr>
              <a:t>3</a:t>
            </a:r>
            <a:r>
              <a:rPr altLang="en-US" dirty="0" i="1" lang="en-US" smtClean="0" sz="2400">
                <a:uFillTx/>
              </a:rPr>
              <a:t>t</a:t>
            </a:r>
            <a:endParaRPr altLang="en-US" dirty="0" lang="en-US" sz="2400">
              <a:uFillTx/>
            </a:endParaRPr>
          </a:p>
          <a:p>
            <a:pPr/>
            <a:endParaRPr altLang="en-US" dirty="0" lang="en-US" sz="1200">
              <a:uFillTx/>
            </a:endParaRPr>
          </a:p>
          <a:p>
            <a:pPr lvl="1"/>
            <a:r>
              <a:rPr altLang="en-US" dirty="0" lang="en-US" sz="2000">
                <a:uFillTx/>
              </a:rPr>
              <a:t>(a) Show that </a:t>
            </a:r>
            <a:r>
              <a:rPr altLang="en-US" dirty="0" i="1" lang="en-US" sz="2000">
                <a:uFillTx/>
              </a:rPr>
              <a:t>C</a:t>
            </a:r>
            <a:r>
              <a:rPr altLang="en-US" dirty="0" lang="en-US" sz="2000">
                <a:uFillTx/>
              </a:rPr>
              <a:t> has two tangents at the point (3, 0) and  </a:t>
            </a:r>
            <a:br>
              <a:rPr altLang="en-US" dirty="0" lang="en-US" sz="2000">
                <a:uFillTx/>
              </a:rPr>
            </a:br>
            <a:r>
              <a:rPr altLang="en-US" dirty="0" lang="en-US" sz="2000">
                <a:uFillTx/>
              </a:rPr>
              <a:t>     find their equations.</a:t>
            </a:r>
          </a:p>
          <a:p>
            <a:pPr lvl="1"/>
            <a:endParaRPr altLang="en-US" dirty="0" lang="en-US" sz="800">
              <a:uFillTx/>
            </a:endParaRPr>
          </a:p>
          <a:p>
            <a:pPr lvl="1"/>
            <a:r>
              <a:rPr altLang="en-US" dirty="0" lang="en-US" sz="2000">
                <a:uFillTx/>
              </a:rPr>
              <a:t>(b) Find the points on </a:t>
            </a:r>
            <a:r>
              <a:rPr altLang="en-US" dirty="0" i="1" lang="en-US" sz="2000">
                <a:uFillTx/>
              </a:rPr>
              <a:t>C</a:t>
            </a:r>
            <a:r>
              <a:rPr altLang="en-US" dirty="0" lang="en-US" sz="2000">
                <a:uFillTx/>
              </a:rPr>
              <a:t> where the tangent is horizontal or </a:t>
            </a:r>
            <a:br>
              <a:rPr altLang="en-US" dirty="0" lang="en-US" sz="2000">
                <a:uFillTx/>
              </a:rPr>
            </a:br>
            <a:r>
              <a:rPr altLang="en-US" dirty="0" lang="en-US" sz="2000">
                <a:uFillTx/>
              </a:rPr>
              <a:t>      vertical.</a:t>
            </a:r>
          </a:p>
          <a:p>
            <a:pPr lvl="1"/>
            <a:endParaRPr altLang="en-US" dirty="0" lang="en-US" sz="800">
              <a:uFillTx/>
            </a:endParaRPr>
          </a:p>
          <a:p>
            <a:pPr lvl="1"/>
            <a:r>
              <a:rPr altLang="en-US" dirty="0" lang="en-US" sz="2000">
                <a:uFillTx/>
              </a:rPr>
              <a:t>(c) Determine where the curve is concave upward or </a:t>
            </a:r>
            <a:br>
              <a:rPr altLang="en-US" dirty="0" lang="en-US" sz="2000">
                <a:uFillTx/>
              </a:rPr>
            </a:br>
            <a:r>
              <a:rPr altLang="en-US" dirty="0" lang="en-US" sz="2000">
                <a:uFillTx/>
              </a:rPr>
              <a:t>     downward.</a:t>
            </a:r>
          </a:p>
          <a:p>
            <a:pPr lvl="1"/>
            <a:endParaRPr altLang="en-US" dirty="0" lang="en-US" sz="800">
              <a:uFillTx/>
            </a:endParaRPr>
          </a:p>
          <a:p>
            <a:pPr lvl="1"/>
            <a:r>
              <a:rPr altLang="en-US" dirty="0" lang="en-US" sz="2000">
                <a:uFillTx/>
              </a:rPr>
              <a:t>(d) Sketch the curve. 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dur="indefinite" id="1" nodeType="tmRoot" restart="never"/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42338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en-US" dirty="0" lang="en-US" smtClean="0">
                <a:uFillTx/>
              </a:rPr>
              <a:t>Example</a:t>
            </a:r>
            <a:endParaRPr altLang="en-US" dirty="0" i="1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2339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295400"/>
            <a:ext cx="8229600" cy="1743077"/>
          </a:xfr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indent="0" marL="0">
              <a:buNone/>
            </a:pPr>
            <a:r>
              <a:rPr altLang="en-US" dirty="0" lang="en-US" sz="2400">
                <a:solidFill>
                  <a:srgbClr val="00B0F0"/>
                </a:solidFill>
                <a:uFillTx/>
              </a:rPr>
              <a:t>(a</a:t>
            </a:r>
            <a:r>
              <a:rPr altLang="en-US" dirty="0" lang="en-US" smtClean="0" sz="2400">
                <a:solidFill>
                  <a:srgbClr val="00B0F0"/>
                </a:solidFill>
                <a:uFillTx/>
              </a:rPr>
              <a:t>) Solution:</a:t>
            </a:r>
          </a:p>
          <a:p>
            <a:pPr/>
            <a:r>
              <a:rPr altLang="en-US" dirty="0" lang="en-US" smtClean="0" sz="2400">
                <a:uFillTx/>
              </a:rPr>
              <a:t>What time does it get to (3,0)? </a:t>
            </a:r>
          </a:p>
          <a:p>
            <a:pPr/>
            <a:r>
              <a:rPr altLang="en-US" dirty="0" i="1" lang="en-US" smtClean="0" sz="2400">
                <a:uFillTx/>
              </a:rPr>
              <a:t>y </a:t>
            </a:r>
            <a:r>
              <a:rPr altLang="en-US" dirty="0" lang="en-US" sz="2400">
                <a:uFillTx/>
              </a:rPr>
              <a:t>= </a:t>
            </a:r>
            <a:r>
              <a:rPr altLang="en-US" dirty="0" i="1" lang="en-US" sz="2400">
                <a:uFillTx/>
              </a:rPr>
              <a:t>t</a:t>
            </a:r>
            <a:r>
              <a:rPr altLang="en-US" dirty="0" i="1" lang="en-US" sz="200">
                <a:uFillTx/>
              </a:rPr>
              <a:t> </a:t>
            </a:r>
            <a:r>
              <a:rPr altLang="en-US" baseline="30000" dirty="0" lang="en-US" sz="2400">
                <a:uFillTx/>
              </a:rPr>
              <a:t>3</a:t>
            </a:r>
            <a:r>
              <a:rPr altLang="en-US" dirty="0" lang="en-US" sz="2400">
                <a:uFillTx/>
              </a:rPr>
              <a:t> – 3</a:t>
            </a:r>
            <a:r>
              <a:rPr altLang="en-US" dirty="0" i="1" lang="en-US" sz="2400">
                <a:uFillTx/>
              </a:rPr>
              <a:t>t </a:t>
            </a:r>
            <a:r>
              <a:rPr altLang="en-US" dirty="0" lang="en-US" sz="2400">
                <a:uFillTx/>
              </a:rPr>
              <a:t>= </a:t>
            </a:r>
            <a:r>
              <a:rPr altLang="en-US" dirty="0" i="1" lang="en-US" sz="2400">
                <a:uFillTx/>
              </a:rPr>
              <a:t>t</a:t>
            </a:r>
            <a:r>
              <a:rPr altLang="en-US" dirty="0" lang="en-US" sz="2400">
                <a:uFillTx/>
              </a:rPr>
              <a:t>(</a:t>
            </a:r>
            <a:r>
              <a:rPr altLang="en-US" dirty="0" i="1" lang="en-US" sz="2400">
                <a:uFillTx/>
              </a:rPr>
              <a:t>t</a:t>
            </a:r>
            <a:r>
              <a:rPr altLang="en-US" baseline="30000" dirty="0" lang="en-US" sz="2400">
                <a:uFillTx/>
              </a:rPr>
              <a:t>2</a:t>
            </a:r>
            <a:r>
              <a:rPr altLang="en-US" dirty="0" lang="en-US" sz="2400">
                <a:uFillTx/>
              </a:rPr>
              <a:t> – 3) = 0 when </a:t>
            </a:r>
            <a:r>
              <a:rPr altLang="en-US" dirty="0" i="1" lang="en-US" sz="2400">
                <a:uFillTx/>
              </a:rPr>
              <a:t>t </a:t>
            </a:r>
            <a:r>
              <a:rPr altLang="en-US" dirty="0" lang="en-US" sz="2400">
                <a:uFillTx/>
              </a:rPr>
              <a:t>= 0 or </a:t>
            </a:r>
            <a:r>
              <a:rPr altLang="en-US" dirty="0" i="1" lang="en-US" sz="2400">
                <a:uFillTx/>
              </a:rPr>
              <a:t>t </a:t>
            </a:r>
            <a:r>
              <a:rPr altLang="en-US" dirty="0" lang="en-US" sz="2400">
                <a:uFillTx/>
              </a:rPr>
              <a:t>=       </a:t>
            </a:r>
            <a:r>
              <a:rPr altLang="en-US" dirty="0" lang="en-US" smtClean="0" sz="2400">
                <a:uFillTx/>
              </a:rPr>
              <a:t> </a:t>
            </a:r>
          </a:p>
          <a:p>
            <a:pPr lvl="1"/>
            <a:r>
              <a:rPr altLang="en-US" dirty="0" lang="en-US" smtClean="0" sz="2000">
                <a:uFillTx/>
              </a:rPr>
              <a:t>This </a:t>
            </a:r>
            <a:r>
              <a:rPr altLang="en-US" dirty="0" lang="en-US" sz="2000">
                <a:uFillTx/>
              </a:rPr>
              <a:t>indicates that </a:t>
            </a:r>
            <a:r>
              <a:rPr altLang="en-US" dirty="0" i="1" lang="en-US" sz="2000">
                <a:uFillTx/>
              </a:rPr>
              <a:t>C </a:t>
            </a:r>
            <a:r>
              <a:rPr altLang="en-US" dirty="0" lang="en-US" sz="2000">
                <a:uFillTx/>
              </a:rPr>
              <a:t>crosses itself at (3, 0).</a:t>
            </a: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142341" name="Picture 5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5860733" y="2291556"/>
            <a:ext cx="593725" cy="29368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9" name="Picture 11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3764199" y="4145023"/>
            <a:ext cx="2578100" cy="3651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descr="Picture435" id="10" name="Picture 14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4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524000" y="5562600"/>
            <a:ext cx="6096000" cy="401638"/>
          </a:xfrm>
          <a:prstGeom prst="rect">
            <a:avLst/>
          </a:prstGeom>
          <a:noFill/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2" name="TextBox 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77859" y="4110038"/>
            <a:ext cx="2786340" cy="40011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 smtClean="0" sz="2000">
                <a:uFillTx/>
              </a:rPr>
              <a:t>Substitute in </a:t>
            </a:r>
            <a:r>
              <a:rPr dirty="0" lang="en-US" smtClean="0" sz="2000">
                <a:uFillTx/>
              </a:rPr>
              <a:t>time, slope</a:t>
            </a:r>
            <a:endParaRPr dirty="0" lang="en-US" sz="20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Box 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67325" y="4842933"/>
            <a:ext cx="1883593" cy="40011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 smtClean="0" sz="2000">
                <a:uFillTx/>
              </a:rPr>
              <a:t>(y-0)=slope(x-3):</a:t>
            </a:r>
            <a:endParaRPr dirty="0" lang="en-US" sz="20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14" name="Picture 7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5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2277268" y="3085570"/>
            <a:ext cx="4589463" cy="804862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dur="indefinite" id="1" nodeType="tmRoot" restart="never"/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44386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en-US" dirty="0" lang="en-US" smtClean="0">
                <a:uFillTx/>
              </a:rPr>
              <a:t>Example</a:t>
            </a:r>
            <a:endParaRPr altLang="en-US" dirty="0" i="1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4387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indent="0" marL="0">
              <a:buNone/>
            </a:pPr>
            <a:r>
              <a:rPr altLang="en-US" dirty="0" lang="en-US" sz="2400">
                <a:solidFill>
                  <a:srgbClr val="00B0F0"/>
                </a:solidFill>
                <a:uFillTx/>
              </a:rPr>
              <a:t>(b</a:t>
            </a:r>
            <a:r>
              <a:rPr altLang="en-US" dirty="0" lang="en-US" smtClean="0" sz="2400">
                <a:solidFill>
                  <a:srgbClr val="00B0F0"/>
                </a:solidFill>
                <a:uFillTx/>
              </a:rPr>
              <a:t>) Solution: </a:t>
            </a:r>
          </a:p>
          <a:p>
            <a:pPr/>
            <a:r>
              <a:rPr altLang="en-US" dirty="0" i="1" lang="en-US" smtClean="0" sz="2800">
                <a:uFillTx/>
              </a:rPr>
              <a:t>C</a:t>
            </a:r>
            <a:r>
              <a:rPr altLang="en-US" dirty="0" lang="en-US" smtClean="0" sz="2800">
                <a:uFillTx/>
              </a:rPr>
              <a:t> </a:t>
            </a:r>
            <a:r>
              <a:rPr altLang="en-US" dirty="0" lang="en-US" sz="2800">
                <a:uFillTx/>
              </a:rPr>
              <a:t>has a </a:t>
            </a:r>
            <a:r>
              <a:rPr altLang="en-US" dirty="0" lang="en-US" sz="2800">
                <a:solidFill>
                  <a:srgbClr val="00B050"/>
                </a:solidFill>
                <a:uFillTx/>
              </a:rPr>
              <a:t>horizontal</a:t>
            </a:r>
            <a:r>
              <a:rPr altLang="en-US" dirty="0" lang="en-US" sz="2800">
                <a:uFillTx/>
              </a:rPr>
              <a:t> tangent when </a:t>
            </a:r>
            <a:endParaRPr altLang="en-US" dirty="0" lang="en-US" smtClean="0" sz="2800">
              <a:uFillTx/>
            </a:endParaRPr>
          </a:p>
          <a:p>
            <a:pPr lvl="1"/>
            <a:r>
              <a:rPr altLang="en-US" dirty="0" err="1" i="1" lang="en-US" smtClean="0" sz="2400">
                <a:uFillTx/>
              </a:rPr>
              <a:t>dy</a:t>
            </a:r>
            <a:r>
              <a:rPr altLang="en-US" dirty="0" lang="en-US" smtClean="0" sz="2400">
                <a:uFillTx/>
              </a:rPr>
              <a:t>/</a:t>
            </a:r>
            <a:r>
              <a:rPr altLang="en-US" dirty="0" i="1" lang="en-US" smtClean="0" sz="2400">
                <a:uFillTx/>
              </a:rPr>
              <a:t>dx </a:t>
            </a:r>
            <a:r>
              <a:rPr altLang="en-US" dirty="0" lang="en-US" sz="2400">
                <a:uFillTx/>
              </a:rPr>
              <a:t>= 0, that is, when </a:t>
            </a:r>
            <a:r>
              <a:rPr altLang="en-US" dirty="0" err="1" i="1" lang="en-US" smtClean="0" sz="2400">
                <a:uFillTx/>
              </a:rPr>
              <a:t>dy</a:t>
            </a:r>
            <a:r>
              <a:rPr altLang="en-US" dirty="0" lang="en-US" smtClean="0" sz="2400">
                <a:uFillTx/>
              </a:rPr>
              <a:t>/</a:t>
            </a:r>
            <a:r>
              <a:rPr altLang="en-US" dirty="0" err="1" i="1" lang="en-US" smtClean="0" sz="2400">
                <a:uFillTx/>
              </a:rPr>
              <a:t>dt</a:t>
            </a:r>
            <a:r>
              <a:rPr altLang="en-US" dirty="0" i="1" lang="en-US" smtClean="0" sz="2400">
                <a:uFillTx/>
              </a:rPr>
              <a:t> </a:t>
            </a:r>
            <a:r>
              <a:rPr altLang="en-US" dirty="0" lang="en-US" sz="2400">
                <a:uFillTx/>
              </a:rPr>
              <a:t>= 0 and </a:t>
            </a:r>
            <a:r>
              <a:rPr altLang="en-US" dirty="0" i="1" lang="en-US" sz="2400">
                <a:uFillTx/>
              </a:rPr>
              <a:t>dx</a:t>
            </a:r>
            <a:r>
              <a:rPr altLang="en-US" dirty="0" lang="en-US" sz="2400">
                <a:uFillTx/>
              </a:rPr>
              <a:t>/</a:t>
            </a:r>
            <a:r>
              <a:rPr altLang="en-US" dirty="0" err="1" i="1" lang="en-US" sz="2400">
                <a:uFillTx/>
              </a:rPr>
              <a:t>dt</a:t>
            </a:r>
            <a:r>
              <a:rPr altLang="en-US" dirty="0" i="1" lang="en-US" sz="2400">
                <a:uFillTx/>
              </a:rPr>
              <a:t> </a:t>
            </a:r>
            <a:r>
              <a:rPr altLang="en-US" dirty="0" lang="en-US" sz="2400">
                <a:uFillTx/>
                <a:sym charset="2" typeface="Symbol"/>
              </a:rPr>
              <a:t>≠ </a:t>
            </a:r>
            <a:r>
              <a:rPr altLang="en-US" dirty="0" lang="en-US" sz="2400">
                <a:uFillTx/>
              </a:rPr>
              <a:t>0. </a:t>
            </a:r>
            <a:endParaRPr altLang="en-US" dirty="0" lang="en-US" smtClean="0" sz="2400">
              <a:uFillTx/>
            </a:endParaRPr>
          </a:p>
          <a:p>
            <a:pPr lvl="1"/>
            <a:r>
              <a:rPr altLang="en-US" dirty="0" err="1" i="1" lang="en-US" smtClean="0" sz="2400">
                <a:uFillTx/>
              </a:rPr>
              <a:t>dy</a:t>
            </a:r>
            <a:r>
              <a:rPr altLang="en-US" dirty="0" lang="en-US" smtClean="0" sz="2400">
                <a:uFillTx/>
              </a:rPr>
              <a:t>/</a:t>
            </a:r>
            <a:r>
              <a:rPr altLang="en-US" dirty="0" err="1" i="1" lang="en-US" smtClean="0" sz="2400">
                <a:uFillTx/>
              </a:rPr>
              <a:t>dt</a:t>
            </a:r>
            <a:r>
              <a:rPr altLang="en-US" dirty="0" i="1" lang="en-US" smtClean="0" sz="2400">
                <a:uFillTx/>
              </a:rPr>
              <a:t> </a:t>
            </a:r>
            <a:r>
              <a:rPr altLang="en-US" dirty="0" lang="en-US" sz="2400">
                <a:uFillTx/>
              </a:rPr>
              <a:t>=</a:t>
            </a:r>
            <a:r>
              <a:rPr altLang="en-US" dirty="0" i="1" lang="en-US" sz="2400">
                <a:uFillTx/>
              </a:rPr>
              <a:t> </a:t>
            </a:r>
            <a:r>
              <a:rPr altLang="en-US" dirty="0" lang="en-US" sz="2400">
                <a:uFillTx/>
              </a:rPr>
              <a:t>3</a:t>
            </a:r>
            <a:r>
              <a:rPr altLang="en-US" dirty="0" i="1" lang="en-US" sz="2400">
                <a:uFillTx/>
              </a:rPr>
              <a:t>t</a:t>
            </a:r>
            <a:r>
              <a:rPr altLang="en-US" baseline="30000" dirty="0" lang="en-US" sz="2400">
                <a:uFillTx/>
              </a:rPr>
              <a:t>2 </a:t>
            </a:r>
            <a:r>
              <a:rPr altLang="en-US" dirty="0" lang="en-US" sz="2400">
                <a:uFillTx/>
              </a:rPr>
              <a:t>– </a:t>
            </a:r>
            <a:r>
              <a:rPr altLang="en-US" dirty="0" lang="en-US" smtClean="0" sz="2400">
                <a:uFillTx/>
              </a:rPr>
              <a:t>3=0 --&gt; </a:t>
            </a:r>
            <a:r>
              <a:rPr altLang="en-US" dirty="0" i="1" lang="en-US" sz="2400">
                <a:uFillTx/>
              </a:rPr>
              <a:t>t</a:t>
            </a:r>
            <a:r>
              <a:rPr altLang="en-US" baseline="30000" dirty="0" lang="en-US" sz="2400">
                <a:uFillTx/>
              </a:rPr>
              <a:t>2</a:t>
            </a:r>
            <a:r>
              <a:rPr altLang="en-US" dirty="0" lang="en-US" sz="2400">
                <a:uFillTx/>
              </a:rPr>
              <a:t> = </a:t>
            </a:r>
            <a:r>
              <a:rPr altLang="en-US" dirty="0" lang="en-US" smtClean="0" sz="2400">
                <a:uFillTx/>
              </a:rPr>
              <a:t>1</a:t>
            </a:r>
            <a:r>
              <a:rPr altLang="en-US" dirty="0" lang="en-US" sz="2400">
                <a:uFillTx/>
              </a:rPr>
              <a:t> </a:t>
            </a:r>
            <a:r>
              <a:rPr altLang="en-US" dirty="0" lang="en-US" smtClean="0" sz="2400">
                <a:uFillTx/>
              </a:rPr>
              <a:t>or</a:t>
            </a:r>
            <a:r>
              <a:rPr altLang="en-US" dirty="0" lang="en-US" smtClean="0" sz="2400">
                <a:uFillTx/>
              </a:rPr>
              <a:t> </a:t>
            </a:r>
            <a:r>
              <a:rPr altLang="en-US" dirty="0" i="1" lang="en-US" sz="2400">
                <a:uFillTx/>
              </a:rPr>
              <a:t>t </a:t>
            </a:r>
            <a:r>
              <a:rPr altLang="en-US" dirty="0" lang="en-US" sz="2400">
                <a:uFillTx/>
              </a:rPr>
              <a:t>= </a:t>
            </a:r>
            <a:r>
              <a:rPr altLang="en-US" dirty="0" lang="en-US" sz="2400">
                <a:uFillTx/>
                <a:sym charset="2" typeface="Symbol"/>
              </a:rPr>
              <a:t></a:t>
            </a:r>
            <a:r>
              <a:rPr altLang="en-US" dirty="0" lang="en-US" sz="2400">
                <a:uFillTx/>
              </a:rPr>
              <a:t>1</a:t>
            </a:r>
            <a:r>
              <a:rPr altLang="en-US" dirty="0" lang="en-US" smtClean="0" sz="2400">
                <a:uFillTx/>
              </a:rPr>
              <a:t>.</a:t>
            </a:r>
          </a:p>
          <a:p>
            <a:pPr lvl="2"/>
            <a:r>
              <a:rPr altLang="en-US" dirty="0" i="1" lang="en-US" smtClean="0">
                <a:uFillTx/>
              </a:rPr>
              <a:t>Substitute back into:       x </a:t>
            </a:r>
            <a:r>
              <a:rPr altLang="en-US" dirty="0" lang="en-US">
                <a:uFillTx/>
              </a:rPr>
              <a:t>= </a:t>
            </a:r>
            <a:r>
              <a:rPr altLang="en-US" dirty="0" i="1" lang="en-US">
                <a:uFillTx/>
              </a:rPr>
              <a:t>t</a:t>
            </a:r>
            <a:r>
              <a:rPr altLang="en-US" baseline="30000" dirty="0" lang="en-US">
                <a:uFillTx/>
              </a:rPr>
              <a:t>2</a:t>
            </a:r>
            <a:r>
              <a:rPr altLang="en-US" dirty="0" lang="en-US">
                <a:uFillTx/>
              </a:rPr>
              <a:t>            </a:t>
            </a:r>
            <a:r>
              <a:rPr altLang="en-US" dirty="0" i="1" lang="en-US">
                <a:uFillTx/>
              </a:rPr>
              <a:t>y </a:t>
            </a:r>
            <a:r>
              <a:rPr altLang="en-US" dirty="0" lang="en-US">
                <a:uFillTx/>
              </a:rPr>
              <a:t>= </a:t>
            </a:r>
            <a:r>
              <a:rPr altLang="en-US" dirty="0" i="1" lang="en-US">
                <a:uFillTx/>
              </a:rPr>
              <a:t>t</a:t>
            </a:r>
            <a:r>
              <a:rPr altLang="en-US" dirty="0" i="1" lang="en-US" sz="200">
                <a:uFillTx/>
              </a:rPr>
              <a:t> </a:t>
            </a:r>
            <a:r>
              <a:rPr altLang="en-US" baseline="30000" dirty="0" lang="en-US">
                <a:uFillTx/>
              </a:rPr>
              <a:t>3</a:t>
            </a:r>
            <a:r>
              <a:rPr altLang="en-US" dirty="0" lang="en-US">
                <a:uFillTx/>
              </a:rPr>
              <a:t> – 3</a:t>
            </a:r>
            <a:r>
              <a:rPr altLang="en-US" dirty="0" i="1" lang="en-US">
                <a:uFillTx/>
              </a:rPr>
              <a:t>t</a:t>
            </a:r>
            <a:endParaRPr altLang="en-US" dirty="0" lang="en-US">
              <a:uFillTx/>
            </a:endParaRPr>
          </a:p>
          <a:p>
            <a:pPr lvl="2"/>
            <a:r>
              <a:rPr altLang="en-US" dirty="0" lang="en-US" smtClean="0">
                <a:uFillTx/>
              </a:rPr>
              <a:t>(</a:t>
            </a:r>
            <a:r>
              <a:rPr altLang="en-US" dirty="0" lang="en-US" smtClean="0">
                <a:uFillTx/>
              </a:rPr>
              <a:t>1</a:t>
            </a:r>
            <a:r>
              <a:rPr altLang="en-US" dirty="0" lang="en-US">
                <a:uFillTx/>
              </a:rPr>
              <a:t>, –2) and (1, 2</a:t>
            </a:r>
            <a:r>
              <a:rPr altLang="en-US" dirty="0" lang="en-US" smtClean="0">
                <a:uFillTx/>
              </a:rPr>
              <a:t>).</a:t>
            </a:r>
            <a:endParaRPr altLang="en-US" dirty="0" lang="en-US" sz="2800">
              <a:uFillTx/>
            </a:endParaRPr>
          </a:p>
          <a:p>
            <a:pPr/>
            <a:r>
              <a:rPr altLang="en-US" dirty="0" i="1" lang="en-US" smtClean="0" sz="2800">
                <a:uFillTx/>
              </a:rPr>
              <a:t>C</a:t>
            </a:r>
            <a:r>
              <a:rPr altLang="en-US" dirty="0" lang="en-US" smtClean="0" sz="2800">
                <a:uFillTx/>
              </a:rPr>
              <a:t> </a:t>
            </a:r>
            <a:r>
              <a:rPr altLang="en-US" dirty="0" lang="en-US" sz="2800">
                <a:uFillTx/>
              </a:rPr>
              <a:t>has a </a:t>
            </a:r>
            <a:r>
              <a:rPr altLang="en-US" dirty="0" lang="en-US" sz="2800">
                <a:solidFill>
                  <a:srgbClr val="00B050"/>
                </a:solidFill>
                <a:uFillTx/>
              </a:rPr>
              <a:t>vertical</a:t>
            </a:r>
            <a:r>
              <a:rPr altLang="en-US" dirty="0" lang="en-US" sz="2800">
                <a:uFillTx/>
              </a:rPr>
              <a:t> tangent when </a:t>
            </a:r>
            <a:endParaRPr altLang="en-US" dirty="0" lang="en-US" smtClean="0" sz="2800">
              <a:uFillTx/>
            </a:endParaRPr>
          </a:p>
          <a:p>
            <a:pPr lvl="1"/>
            <a:r>
              <a:rPr altLang="en-US" dirty="0" i="1" lang="en-US" smtClean="0" sz="2400">
                <a:uFillTx/>
              </a:rPr>
              <a:t>dx</a:t>
            </a:r>
            <a:r>
              <a:rPr altLang="en-US" dirty="0" lang="en-US" smtClean="0" sz="2400">
                <a:uFillTx/>
              </a:rPr>
              <a:t>/</a:t>
            </a:r>
            <a:r>
              <a:rPr altLang="en-US" dirty="0" err="1" i="1" lang="en-US" smtClean="0" sz="2400">
                <a:uFillTx/>
              </a:rPr>
              <a:t>dt</a:t>
            </a:r>
            <a:r>
              <a:rPr altLang="en-US" dirty="0" lang="en-US" smtClean="0" sz="2400">
                <a:uFillTx/>
              </a:rPr>
              <a:t> </a:t>
            </a:r>
            <a:r>
              <a:rPr altLang="en-US" dirty="0" lang="en-US" sz="2400">
                <a:uFillTx/>
              </a:rPr>
              <a:t>= 2</a:t>
            </a:r>
            <a:r>
              <a:rPr altLang="en-US" dirty="0" i="1" lang="en-US" sz="2400">
                <a:uFillTx/>
              </a:rPr>
              <a:t>t </a:t>
            </a:r>
            <a:r>
              <a:rPr altLang="en-US" dirty="0" lang="en-US" sz="2400">
                <a:uFillTx/>
              </a:rPr>
              <a:t>= 0, that </a:t>
            </a:r>
            <a:r>
              <a:rPr altLang="en-US" dirty="0" lang="en-US" smtClean="0" sz="2400">
                <a:uFillTx/>
              </a:rPr>
              <a:t>is, </a:t>
            </a:r>
            <a:r>
              <a:rPr altLang="en-US" dirty="0" i="1" lang="en-US" smtClean="0" sz="2400">
                <a:uFillTx/>
              </a:rPr>
              <a:t>t</a:t>
            </a:r>
            <a:r>
              <a:rPr altLang="en-US" dirty="0" lang="en-US" smtClean="0" sz="2400">
                <a:uFillTx/>
              </a:rPr>
              <a:t> </a:t>
            </a:r>
            <a:r>
              <a:rPr altLang="en-US" dirty="0" lang="en-US" sz="2400">
                <a:uFillTx/>
              </a:rPr>
              <a:t>= </a:t>
            </a:r>
            <a:r>
              <a:rPr altLang="en-US" dirty="0" lang="en-US" smtClean="0" sz="2400">
                <a:uFillTx/>
              </a:rPr>
              <a:t>0 </a:t>
            </a:r>
          </a:p>
          <a:p>
            <a:pPr lvl="1"/>
            <a:r>
              <a:rPr altLang="en-US" dirty="0" lang="en-US" smtClean="0">
                <a:uFillTx/>
              </a:rPr>
              <a:t>(</a:t>
            </a:r>
            <a:r>
              <a:rPr altLang="en-US" dirty="0" lang="en-US">
                <a:uFillTx/>
              </a:rPr>
              <a:t>0, 0</a:t>
            </a:r>
            <a:r>
              <a:rPr altLang="en-US" dirty="0" lang="en-US" smtClean="0">
                <a:uFillTx/>
              </a:rPr>
              <a:t>)</a:t>
            </a:r>
            <a:endParaRPr altLang="en-US"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dur="indefinite" id="1" nodeType="tmRoot" restart="never"/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45410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en-US" dirty="0" lang="en-US" smtClean="0">
                <a:uFillTx/>
              </a:rPr>
              <a:t>Example</a:t>
            </a:r>
            <a:endParaRPr altLang="en-US" dirty="0" i="1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5411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indent="0" marL="0">
              <a:buNone/>
            </a:pPr>
            <a:r>
              <a:rPr altLang="en-US" dirty="0" lang="en-US" sz="2400">
                <a:solidFill>
                  <a:srgbClr val="00B0F0"/>
                </a:solidFill>
                <a:uFillTx/>
              </a:rPr>
              <a:t>(c</a:t>
            </a:r>
            <a:r>
              <a:rPr altLang="en-US" dirty="0" lang="en-US" smtClean="0" sz="2400">
                <a:solidFill>
                  <a:srgbClr val="00B0F0"/>
                </a:solidFill>
                <a:uFillTx/>
              </a:rPr>
              <a:t>) Solution </a:t>
            </a:r>
          </a:p>
          <a:p>
            <a:pPr/>
            <a:r>
              <a:rPr altLang="en-US" dirty="0" lang="en-US" smtClean="0" sz="2400">
                <a:uFillTx/>
              </a:rPr>
              <a:t>To </a:t>
            </a:r>
            <a:r>
              <a:rPr altLang="en-US" dirty="0" lang="en-US" sz="2400">
                <a:uFillTx/>
              </a:rPr>
              <a:t>determine concavity we calculate the </a:t>
            </a:r>
            <a:r>
              <a:rPr altLang="en-US" dirty="0" lang="en-US" smtClean="0" sz="2400">
                <a:uFillTx/>
              </a:rPr>
              <a:t>second derivative</a:t>
            </a:r>
            <a:r>
              <a:rPr altLang="en-US" dirty="0" lang="en-US" sz="2400">
                <a:uFillTx/>
              </a:rPr>
              <a:t>:</a:t>
            </a:r>
          </a:p>
          <a:p>
            <a:pPr/>
            <a:endParaRPr altLang="en-US" dirty="0" lang="en-US" sz="2400">
              <a:uFillTx/>
            </a:endParaRPr>
          </a:p>
          <a:p>
            <a:pPr/>
            <a:endParaRPr altLang="en-US" dirty="0" lang="en-US" sz="2400">
              <a:uFillTx/>
            </a:endParaRPr>
          </a:p>
          <a:p>
            <a:pPr/>
            <a:endParaRPr altLang="en-US" dirty="0" lang="en-US" sz="2400">
              <a:uFillTx/>
            </a:endParaRPr>
          </a:p>
          <a:p>
            <a:pPr/>
            <a:endParaRPr altLang="en-US" dirty="0" lang="en-US" sz="2400">
              <a:uFillTx/>
            </a:endParaRPr>
          </a:p>
          <a:p>
            <a:pPr/>
            <a:endParaRPr altLang="en-US" dirty="0" lang="en-US" sz="2400">
              <a:uFillTx/>
            </a:endParaRPr>
          </a:p>
          <a:p>
            <a:pPr indent="0" marL="0">
              <a:buNone/>
            </a:pPr>
            <a:r>
              <a:rPr altLang="en-US" dirty="0" lang="en-US" sz="2400">
                <a:uFillTx/>
              </a:rPr>
              <a:t>     </a:t>
            </a:r>
          </a:p>
          <a:p>
            <a:pPr/>
            <a:r>
              <a:rPr altLang="en-US" dirty="0" lang="en-US" sz="2400">
                <a:uFillTx/>
              </a:rPr>
              <a:t>Thus the curve is concave upward when </a:t>
            </a:r>
            <a:r>
              <a:rPr altLang="en-US" dirty="0" i="1" lang="en-US" sz="2400">
                <a:uFillTx/>
              </a:rPr>
              <a:t>t </a:t>
            </a:r>
            <a:r>
              <a:rPr altLang="en-US" dirty="0" lang="en-US" sz="2400">
                <a:uFillTx/>
              </a:rPr>
              <a:t>&gt; </a:t>
            </a:r>
            <a:r>
              <a:rPr altLang="en-US" dirty="0" lang="en-US" smtClean="0" sz="2400">
                <a:uFillTx/>
              </a:rPr>
              <a:t>0 and </a:t>
            </a:r>
            <a:r>
              <a:rPr altLang="en-US" dirty="0" lang="en-US" sz="2400">
                <a:uFillTx/>
              </a:rPr>
              <a:t>concave downward when </a:t>
            </a:r>
            <a:r>
              <a:rPr altLang="en-US" dirty="0" i="1" lang="en-US" sz="2400">
                <a:uFillTx/>
              </a:rPr>
              <a:t>t </a:t>
            </a:r>
            <a:r>
              <a:rPr altLang="en-US" dirty="0" lang="en-US" sz="2400">
                <a:uFillTx/>
              </a:rPr>
              <a:t>&lt; </a:t>
            </a:r>
            <a:r>
              <a:rPr altLang="en-US" dirty="0" lang="en-US" smtClean="0" sz="2400">
                <a:uFillTx/>
              </a:rPr>
              <a:t>0.</a:t>
            </a:r>
            <a:endParaRPr altLang="en-US" dirty="0" lang="en-US" sz="24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145418" name="Picture 10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4603750" y="2438400"/>
            <a:ext cx="1873250" cy="109696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145419" name="Picture 11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4603750" y="4000500"/>
            <a:ext cx="1627188" cy="7239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descr="Picture436" id="145421" name="Picture 13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4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2393950" y="2452688"/>
            <a:ext cx="2103438" cy="1487487"/>
          </a:xfrm>
          <a:prstGeom prst="rect">
            <a:avLst/>
          </a:prstGeom>
          <a:noFill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3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7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ecel="100000" dur="900" fill="hold" id="9"/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accel="100000" dur="100" fill="hold" id="10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3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15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6"/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ecel="100000" dur="900" fill="hold" id="17"/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accel="100000" dur="100" fill="hold" id="18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3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23"/>
                                        <p:tgtEl>
                                          <p:spTgt spid="1454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24"/>
                                        <p:tgtEl>
                                          <p:spTgt spid="1454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ecel="100000" dur="900" fill="hold" id="25"/>
                                        <p:tgtEl>
                                          <p:spTgt spid="1454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accel="100000" dur="100" fill="hold" id="26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67938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en-US" dirty="0" lang="en-US" smtClean="0">
                <a:uFillTx/>
              </a:rPr>
              <a:t>Example</a:t>
            </a:r>
            <a:endParaRPr altLang="en-US" dirty="0" i="1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7939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295401"/>
            <a:ext cx="8229600" cy="939800"/>
          </a:xfr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indent="0" marL="0">
              <a:buNone/>
            </a:pPr>
            <a:r>
              <a:rPr altLang="en-US" dirty="0" lang="en-US" sz="2800">
                <a:solidFill>
                  <a:srgbClr val="00B0F0"/>
                </a:solidFill>
                <a:uFillTx/>
              </a:rPr>
              <a:t>(d) </a:t>
            </a:r>
            <a:r>
              <a:rPr altLang="en-US" dirty="0" lang="en-US" smtClean="0" sz="2800">
                <a:solidFill>
                  <a:srgbClr val="00B0F0"/>
                </a:solidFill>
                <a:uFillTx/>
              </a:rPr>
              <a:t>Solution</a:t>
            </a:r>
            <a:r>
              <a:rPr altLang="en-US" dirty="0" lang="en-US" sz="2800">
                <a:uFillTx/>
              </a:rPr>
              <a:t/>
            </a:r>
            <a:br>
              <a:rPr altLang="en-US" dirty="0" lang="en-US" sz="2800">
                <a:uFillTx/>
              </a:rPr>
            </a:br>
            <a:endParaRPr altLang="en-US" dirty="0" lang="en-US" sz="28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18" id="167942" name="Picture 6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2675466" y="2029356"/>
            <a:ext cx="3945467" cy="4202146"/>
          </a:xfrm>
          <a:prstGeom prst="rect">
            <a:avLst/>
          </a:prstGeom>
          <a:noFill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dur="indefinite" id="1" nodeType="tmRoot" restart="never"/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8" name="TextBox 7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03414" y="1303417"/>
            <a:ext cx="7512532" cy="2316660"/>
          </a:xfrm>
          <a:prstGeom prst="rect">
            <a:avLst/>
          </a:prstGeom>
          <a:blipFill rotWithShape="0">
            <a:blip r:embed="rId3"/>
            <a:stretch>
              <a:fillRect b="-15789" l="-1299" t="-28158"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TextBox 6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405964" y="1805080"/>
            <a:ext cx="1367875" cy="930448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Desk Work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" name="TextBox 9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443542" y="2674689"/>
            <a:ext cx="877356" cy="56009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2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7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grpId="0" spid="8"/>
      <p:bldP advAuto="4294967295" grpId="0" spid="7"/>
      <p:bldP advAuto="4294967295" grpId="0" spid="10"/>
    </p:bldLst>
  </p:timing>
</p:sld>
</file>

<file path=ppt/slides/slide1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4" name="Title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Solution</a:t>
            </a:r>
            <a:endParaRPr dirty="0" lang="en-US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image (1).png" id="5" name="Picture 4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2"/>
          <a:srcRect l="12685" r="12176"/>
          <a:stretch/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225469" y="2382142"/>
            <a:ext cx="4822520" cy="3968554"/>
          </a:xfrm>
          <a:prstGeom prst="rect">
            <a:avLst/>
          </a:prstGeom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8" name="Rectangle 7"/>
          <p:cNvSpPr xmlns:c="http://schemas.openxmlformats.org/drawingml/2006/chart" xmlns:pic="http://schemas.openxmlformats.org/drawingml/2006/picture" xmlns:dgm="http://schemas.openxmlformats.org/drawingml/2006/diagram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40079" y="1608306"/>
            <a:ext cx="7965301" cy="929550"/>
          </a:xfrm>
          <a:prstGeom prst="rect">
            <a:avLst/>
          </a:prstGeom>
          <a:blipFill rotWithShape="0">
            <a:blip r:embed="rId3"/>
            <a:stretch>
              <a:fillRect b="-9868" l="-612" t="-3947"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9" name="Picture 8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4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5123145" y="2728524"/>
            <a:ext cx="3949700" cy="3048000"/>
          </a:xfrm>
          <a:prstGeom prst="rect">
            <a:avLst/>
          </a:prstGeom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10" name="TextBox 9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828800" y="5123145"/>
            <a:ext cx="617477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 smtClean="0">
                <a:uFillTx/>
              </a:rPr>
              <a:t>(2,0)</a:t>
            </a:r>
            <a:endParaRPr dirty="0" lang="en-US">
              <a:uFillTx/>
            </a:endParaRP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12" name="Straight Arrow Connector 11"/>
          <p:cNvCxnSpPr xmlns:c="http://schemas.openxmlformats.org/drawingml/2006/chart" xmlns:pic="http://schemas.openxmlformats.org/drawingml/2006/picture" xmlns:dgm="http://schemas.openxmlformats.org/drawingml/2006/diagram">
            <a:stCxn id="10" idx="1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H="1" flipV="1">
            <a:off x="1202499" y="5022937"/>
            <a:ext cx="626301" cy="284874"/>
          </a:xfrm>
          <a:prstGeom prst="straightConnector1">
            <a:avLst/>
          </a:prstGeom>
          <a:ln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Title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Solution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Content Placeholder 7"/>
          <p:cNvSpPr xmlns:c="http://schemas.openxmlformats.org/drawingml/2006/chart" xmlns:pic="http://schemas.openxmlformats.org/drawingml/2006/picture" xmlns:dgm="http://schemas.openxmlformats.org/drawingml/2006/diagram">
            <a:spLocks noAdjustHandles="1" noChangeArrowheads="1" noChangeAspect="1" noChangeShapeType="1" noEditPoints="1" noGrp="1" noMove="1" noResize="1" noRot="1" noTextEdit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199" y="1295400"/>
            <a:ext cx="8461169" cy="4830763"/>
          </a:xfrm>
          <a:blipFill rotWithShape="0">
            <a:blip r:embed="rId2"/>
            <a:stretch>
              <a:fillRect l="-793" r="-648" t="-4545"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" name="Title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Solution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Content Placeholder 7"/>
          <p:cNvSpPr xmlns:c="http://schemas.openxmlformats.org/drawingml/2006/chart" xmlns:pic="http://schemas.openxmlformats.org/drawingml/2006/picture" xmlns:dgm="http://schemas.openxmlformats.org/drawingml/2006/diagram">
            <a:spLocks noAdjustHandles="1" noChangeArrowheads="1" noChangeAspect="1" noChangeShapeType="1" noEditPoints="1" noGrp="1" noMove="1" noResize="1" noRot="1" noTextEdit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199" y="1295400"/>
            <a:ext cx="8461169" cy="4830763"/>
          </a:xfrm>
          <a:blipFill rotWithShape="0">
            <a:blip r:embed="rId2"/>
            <a:stretch>
              <a:fillRect l="-793" t="-11237"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9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3"/>
          <a:srcRect b="29687" l="2489" r="51308" t="45862"/>
          <a:stretch/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5361140" y="4104648"/>
            <a:ext cx="3782860" cy="1475288"/>
          </a:xfrm>
          <a:prstGeom prst="rect">
            <a:avLst/>
          </a:prstGeom>
          <a:noFill/>
          <a:ln>
            <a:noFill/>
          </a:ln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9218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009774" y="91543"/>
            <a:ext cx="6781800" cy="1143000"/>
          </a:xfr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dirty="0" lang="en-US" smtClean="0">
                <a:solidFill>
                  <a:srgbClr val="003399"/>
                </a:solidFill>
                <a:uFillTx/>
                <a:latin charset="0" pitchFamily="34" typeface="Verdana"/>
              </a:rPr>
              <a:t>Math 152</a:t>
            </a:r>
            <a:endParaRPr dirty="0" lang="en-US" smtClean="0">
              <a:solidFill>
                <a:srgbClr val="003399"/>
              </a:solidFill>
              <a:uFillTx/>
            </a:endParaRP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5" name="Table 4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1438728" y="1371600"/>
          <a:ext cx="6324600" cy="1676400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Row="1"/>
              <a:tblGrid>
                <a:gridCol w="1143000"/>
                <a:gridCol w="3819072"/>
                <a:gridCol w="1362528"/>
              </a:tblGrid>
              <a:tr h="419100">
                <a:tc>
                  <a:txBody>
                    <a:bodyPr/>
                    <a:lstStyle>
                      <a:lvl1pPr algn="l" defTabSz="914400" eaLnBrk="1" hangingPunct="1" latinLnBrk="0" marL="0" rtl="0">
                        <a:defRPr b="1" kern="1200" sz="1800">
                          <a:solidFill>
                            <a:schemeClr val="lt1"/>
                          </a:solidFill>
                          <a:uFillTx/>
                          <a:latin typeface="Calibri"/>
                        </a:defRPr>
                      </a:lvl1pPr>
                      <a:lvl2pPr algn="l" defTabSz="914400" eaLnBrk="1" hangingPunct="1" latinLnBrk="0" marL="457200" rtl="0">
                        <a:defRPr b="1" kern="1200" sz="1800">
                          <a:solidFill>
                            <a:schemeClr val="lt1"/>
                          </a:solidFill>
                          <a:uFillTx/>
                          <a:latin typeface="Calibri"/>
                        </a:defRPr>
                      </a:lvl2pPr>
                      <a:lvl3pPr algn="l" defTabSz="914400" eaLnBrk="1" hangingPunct="1" latinLnBrk="0" marL="914400" rtl="0">
                        <a:defRPr b="1" kern="1200" sz="1800">
                          <a:solidFill>
                            <a:schemeClr val="lt1"/>
                          </a:solidFill>
                          <a:uFillTx/>
                          <a:latin typeface="Calibri"/>
                        </a:defRPr>
                      </a:lvl3pPr>
                      <a:lvl4pPr algn="l" defTabSz="914400" eaLnBrk="1" hangingPunct="1" latinLnBrk="0" marL="1371600" rtl="0">
                        <a:defRPr b="1" kern="1200" sz="1800">
                          <a:solidFill>
                            <a:schemeClr val="lt1"/>
                          </a:solidFill>
                          <a:uFillTx/>
                          <a:latin typeface="Calibri"/>
                        </a:defRPr>
                      </a:lvl4pPr>
                      <a:lvl5pPr algn="l" defTabSz="914400" eaLnBrk="1" hangingPunct="1" latinLnBrk="0" marL="1828800" rtl="0">
                        <a:defRPr b="1" kern="1200" sz="1800">
                          <a:solidFill>
                            <a:schemeClr val="lt1"/>
                          </a:solidFill>
                          <a:uFillTx/>
                          <a:latin typeface="Calibri"/>
                        </a:defRPr>
                      </a:lvl5pPr>
                      <a:lvl6pPr algn="l" defTabSz="914400" eaLnBrk="1" hangingPunct="1" latinLnBrk="0" marL="2286000" rtl="0">
                        <a:defRPr b="1" kern="1200" sz="1800">
                          <a:solidFill>
                            <a:schemeClr val="lt1"/>
                          </a:solidFill>
                          <a:uFillTx/>
                          <a:latin typeface="Calibri"/>
                        </a:defRPr>
                      </a:lvl6pPr>
                      <a:lvl7pPr algn="l" defTabSz="914400" eaLnBrk="1" hangingPunct="1" latinLnBrk="0" marL="2743200" rtl="0">
                        <a:defRPr b="1" kern="1200" sz="1800">
                          <a:solidFill>
                            <a:schemeClr val="lt1"/>
                          </a:solidFill>
                          <a:uFillTx/>
                          <a:latin typeface="Calibri"/>
                        </a:defRPr>
                      </a:lvl7pPr>
                      <a:lvl8pPr algn="l" defTabSz="914400" eaLnBrk="1" hangingPunct="1" latinLnBrk="0" marL="3200400" rtl="0">
                        <a:defRPr b="1" kern="1200" sz="1800">
                          <a:solidFill>
                            <a:schemeClr val="lt1"/>
                          </a:solidFill>
                          <a:uFillTx/>
                          <a:latin typeface="Calibri"/>
                        </a:defRPr>
                      </a:lvl8pPr>
                      <a:lvl9pPr algn="l" defTabSz="914400" eaLnBrk="1" hangingPunct="1" latinLnBrk="0" marL="3657600" rtl="0">
                        <a:defRPr b="1" kern="1200" sz="1800">
                          <a:solidFill>
                            <a:schemeClr val="lt1"/>
                          </a:solidFill>
                          <a:uFillTx/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dirty="0" lang="en-US" smtClean="0" sz="2000">
                          <a:uFillTx/>
                        </a:rPr>
                        <a:t>Lesson</a:t>
                      </a:r>
                      <a:endParaRPr dirty="0" lang="en-US" sz="2000">
                        <a:uFillTx/>
                      </a:endParaRPr>
                    </a:p>
                  </a:txBody>
                  <a:tcPr anchor="ctr">
                    <a:lnL cmpd="sng" w="12700">
                      <a:solidFill>
                        <a:srgbClr val="FFFFFF"/>
                      </a:solidFill>
                    </a:lnL>
                    <a:lnR cmpd="sng" w="12700">
                      <a:solidFill>
                        <a:srgbClr val="FFFFFF"/>
                      </a:solidFill>
                    </a:lnR>
                    <a:lnT cmpd="sng" w="12700">
                      <a:solidFill>
                        <a:srgbClr val="FFFFFF"/>
                      </a:solidFill>
                    </a:lnT>
                    <a:lnB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algn="l" defTabSz="914400" eaLnBrk="1" hangingPunct="1" latinLnBrk="0" marL="0" rtl="0">
                        <a:defRPr b="1" kern="1200" sz="1800">
                          <a:solidFill>
                            <a:schemeClr val="lt1"/>
                          </a:solidFill>
                          <a:uFillTx/>
                          <a:latin typeface="Calibri"/>
                        </a:defRPr>
                      </a:lvl1pPr>
                      <a:lvl2pPr algn="l" defTabSz="914400" eaLnBrk="1" hangingPunct="1" latinLnBrk="0" marL="457200" rtl="0">
                        <a:defRPr b="1" kern="1200" sz="1800">
                          <a:solidFill>
                            <a:schemeClr val="lt1"/>
                          </a:solidFill>
                          <a:uFillTx/>
                          <a:latin typeface="Calibri"/>
                        </a:defRPr>
                      </a:lvl2pPr>
                      <a:lvl3pPr algn="l" defTabSz="914400" eaLnBrk="1" hangingPunct="1" latinLnBrk="0" marL="914400" rtl="0">
                        <a:defRPr b="1" kern="1200" sz="1800">
                          <a:solidFill>
                            <a:schemeClr val="lt1"/>
                          </a:solidFill>
                          <a:uFillTx/>
                          <a:latin typeface="Calibri"/>
                        </a:defRPr>
                      </a:lvl3pPr>
                      <a:lvl4pPr algn="l" defTabSz="914400" eaLnBrk="1" hangingPunct="1" latinLnBrk="0" marL="1371600" rtl="0">
                        <a:defRPr b="1" kern="1200" sz="1800">
                          <a:solidFill>
                            <a:schemeClr val="lt1"/>
                          </a:solidFill>
                          <a:uFillTx/>
                          <a:latin typeface="Calibri"/>
                        </a:defRPr>
                      </a:lvl4pPr>
                      <a:lvl5pPr algn="l" defTabSz="914400" eaLnBrk="1" hangingPunct="1" latinLnBrk="0" marL="1828800" rtl="0">
                        <a:defRPr b="1" kern="1200" sz="1800">
                          <a:solidFill>
                            <a:schemeClr val="lt1"/>
                          </a:solidFill>
                          <a:uFillTx/>
                          <a:latin typeface="Calibri"/>
                        </a:defRPr>
                      </a:lvl5pPr>
                      <a:lvl6pPr algn="l" defTabSz="914400" eaLnBrk="1" hangingPunct="1" latinLnBrk="0" marL="2286000" rtl="0">
                        <a:defRPr b="1" kern="1200" sz="1800">
                          <a:solidFill>
                            <a:schemeClr val="lt1"/>
                          </a:solidFill>
                          <a:uFillTx/>
                          <a:latin typeface="Calibri"/>
                        </a:defRPr>
                      </a:lvl6pPr>
                      <a:lvl7pPr algn="l" defTabSz="914400" eaLnBrk="1" hangingPunct="1" latinLnBrk="0" marL="2743200" rtl="0">
                        <a:defRPr b="1" kern="1200" sz="1800">
                          <a:solidFill>
                            <a:schemeClr val="lt1"/>
                          </a:solidFill>
                          <a:uFillTx/>
                          <a:latin typeface="Calibri"/>
                        </a:defRPr>
                      </a:lvl7pPr>
                      <a:lvl8pPr algn="l" defTabSz="914400" eaLnBrk="1" hangingPunct="1" latinLnBrk="0" marL="3200400" rtl="0">
                        <a:defRPr b="1" kern="1200" sz="1800">
                          <a:solidFill>
                            <a:schemeClr val="lt1"/>
                          </a:solidFill>
                          <a:uFillTx/>
                          <a:latin typeface="Calibri"/>
                        </a:defRPr>
                      </a:lvl8pPr>
                      <a:lvl9pPr algn="l" defTabSz="914400" eaLnBrk="1" hangingPunct="1" latinLnBrk="0" marL="3657600" rtl="0">
                        <a:defRPr b="1" kern="1200" sz="1800">
                          <a:solidFill>
                            <a:schemeClr val="lt1"/>
                          </a:solidFill>
                          <a:uFillTx/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mtClean="0" sz="2000">
                          <a:uFillTx/>
                        </a:rPr>
                        <a:t>Topic</a:t>
                      </a:r>
                      <a:endParaRPr dirty="0" lang="en-US" sz="2000">
                        <a:uFillTx/>
                      </a:endParaRPr>
                    </a:p>
                  </a:txBody>
                  <a:tcPr anchor="ctr">
                    <a:lnL cmpd="sng" w="12700">
                      <a:solidFill>
                        <a:srgbClr val="FFFFFF"/>
                      </a:solidFill>
                    </a:lnL>
                    <a:lnR cmpd="sng" w="12700">
                      <a:solidFill>
                        <a:srgbClr val="FFFFFF"/>
                      </a:solidFill>
                    </a:lnR>
                    <a:lnT cmpd="sng" w="12700">
                      <a:solidFill>
                        <a:srgbClr val="FFFFFF"/>
                      </a:solidFill>
                    </a:lnT>
                    <a:lnB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algn="l" defTabSz="914400" eaLnBrk="1" hangingPunct="1" latinLnBrk="0" marL="0" rtl="0">
                        <a:defRPr b="1" kern="1200" sz="1800">
                          <a:solidFill>
                            <a:schemeClr val="lt1"/>
                          </a:solidFill>
                          <a:uFillTx/>
                          <a:latin typeface="Calibri"/>
                        </a:defRPr>
                      </a:lvl1pPr>
                      <a:lvl2pPr algn="l" defTabSz="914400" eaLnBrk="1" hangingPunct="1" latinLnBrk="0" marL="457200" rtl="0">
                        <a:defRPr b="1" kern="1200" sz="1800">
                          <a:solidFill>
                            <a:schemeClr val="lt1"/>
                          </a:solidFill>
                          <a:uFillTx/>
                          <a:latin typeface="Calibri"/>
                        </a:defRPr>
                      </a:lvl2pPr>
                      <a:lvl3pPr algn="l" defTabSz="914400" eaLnBrk="1" hangingPunct="1" latinLnBrk="0" marL="914400" rtl="0">
                        <a:defRPr b="1" kern="1200" sz="1800">
                          <a:solidFill>
                            <a:schemeClr val="lt1"/>
                          </a:solidFill>
                          <a:uFillTx/>
                          <a:latin typeface="Calibri"/>
                        </a:defRPr>
                      </a:lvl3pPr>
                      <a:lvl4pPr algn="l" defTabSz="914400" eaLnBrk="1" hangingPunct="1" latinLnBrk="0" marL="1371600" rtl="0">
                        <a:defRPr b="1" kern="1200" sz="1800">
                          <a:solidFill>
                            <a:schemeClr val="lt1"/>
                          </a:solidFill>
                          <a:uFillTx/>
                          <a:latin typeface="Calibri"/>
                        </a:defRPr>
                      </a:lvl4pPr>
                      <a:lvl5pPr algn="l" defTabSz="914400" eaLnBrk="1" hangingPunct="1" latinLnBrk="0" marL="1828800" rtl="0">
                        <a:defRPr b="1" kern="1200" sz="1800">
                          <a:solidFill>
                            <a:schemeClr val="lt1"/>
                          </a:solidFill>
                          <a:uFillTx/>
                          <a:latin typeface="Calibri"/>
                        </a:defRPr>
                      </a:lvl5pPr>
                      <a:lvl6pPr algn="l" defTabSz="914400" eaLnBrk="1" hangingPunct="1" latinLnBrk="0" marL="2286000" rtl="0">
                        <a:defRPr b="1" kern="1200" sz="1800">
                          <a:solidFill>
                            <a:schemeClr val="lt1"/>
                          </a:solidFill>
                          <a:uFillTx/>
                          <a:latin typeface="Calibri"/>
                        </a:defRPr>
                      </a:lvl6pPr>
                      <a:lvl7pPr algn="l" defTabSz="914400" eaLnBrk="1" hangingPunct="1" latinLnBrk="0" marL="2743200" rtl="0">
                        <a:defRPr b="1" kern="1200" sz="1800">
                          <a:solidFill>
                            <a:schemeClr val="lt1"/>
                          </a:solidFill>
                          <a:uFillTx/>
                          <a:latin typeface="Calibri"/>
                        </a:defRPr>
                      </a:lvl7pPr>
                      <a:lvl8pPr algn="l" defTabSz="914400" eaLnBrk="1" hangingPunct="1" latinLnBrk="0" marL="3200400" rtl="0">
                        <a:defRPr b="1" kern="1200" sz="1800">
                          <a:solidFill>
                            <a:schemeClr val="lt1"/>
                          </a:solidFill>
                          <a:uFillTx/>
                          <a:latin typeface="Calibri"/>
                        </a:defRPr>
                      </a:lvl8pPr>
                      <a:lvl9pPr algn="l" defTabSz="914400" eaLnBrk="1" hangingPunct="1" latinLnBrk="0" marL="3657600" rtl="0">
                        <a:defRPr b="1" kern="1200" sz="1800">
                          <a:solidFill>
                            <a:schemeClr val="lt1"/>
                          </a:solidFill>
                          <a:uFillTx/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mtClean="0" sz="2000">
                          <a:uFillTx/>
                        </a:rPr>
                        <a:t>Reading</a:t>
                      </a:r>
                      <a:endParaRPr dirty="0" lang="en-US" sz="2000">
                        <a:uFillTx/>
                      </a:endParaRPr>
                    </a:p>
                  </a:txBody>
                  <a:tcPr anchor="ctr">
                    <a:lnL cmpd="sng" w="12700">
                      <a:solidFill>
                        <a:srgbClr val="FFFFFF"/>
                      </a:solidFill>
                    </a:lnL>
                    <a:lnR cmpd="sng" w="12700">
                      <a:solidFill>
                        <a:srgbClr val="FFFFFF"/>
                      </a:solidFill>
                    </a:lnR>
                    <a:lnT cmpd="sng" w="12700">
                      <a:solidFill>
                        <a:srgbClr val="FFFFFF"/>
                      </a:solidFill>
                    </a:lnT>
                    <a:lnB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algn="l" defTabSz="914400" eaLnBrk="1" hangingPunct="1" latinLnBrk="0" marL="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1pPr>
                      <a:lvl2pPr algn="l" defTabSz="914400" eaLnBrk="1" hangingPunct="1" latinLnBrk="0" marL="4572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2pPr>
                      <a:lvl3pPr algn="l" defTabSz="914400" eaLnBrk="1" hangingPunct="1" latinLnBrk="0" marL="9144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3pPr>
                      <a:lvl4pPr algn="l" defTabSz="914400" eaLnBrk="1" hangingPunct="1" latinLnBrk="0" marL="13716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4pPr>
                      <a:lvl5pPr algn="l" defTabSz="914400" eaLnBrk="1" hangingPunct="1" latinLnBrk="0" marL="18288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5pPr>
                      <a:lvl6pPr algn="l" defTabSz="914400" eaLnBrk="1" hangingPunct="1" latinLnBrk="0" marL="22860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6pPr>
                      <a:lvl7pPr algn="l" defTabSz="914400" eaLnBrk="1" hangingPunct="1" latinLnBrk="0" marL="27432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7pPr>
                      <a:lvl8pPr algn="l" defTabSz="914400" eaLnBrk="1" hangingPunct="1" latinLnBrk="0" marL="32004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8pPr>
                      <a:lvl9pPr algn="l" defTabSz="914400" eaLnBrk="1" hangingPunct="1" latinLnBrk="0" marL="36576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dirty="0" lang="en-US" smtClean="0" sz="2000">
                          <a:solidFill>
                            <a:schemeClr val="bg1">
                              <a:lumMod val="65000"/>
                            </a:schemeClr>
                          </a:solidFill>
                          <a:uFillTx/>
                        </a:rPr>
                        <a:t>34</a:t>
                      </a:r>
                      <a:endParaRPr dirty="0" lang="en-US" sz="2000">
                        <a:solidFill>
                          <a:schemeClr val="bg1">
                            <a:lumMod val="65000"/>
                          </a:schemeClr>
                        </a:solidFill>
                        <a:uFillTx/>
                      </a:endParaRPr>
                    </a:p>
                  </a:txBody>
                  <a:tcPr anchor="ctr">
                    <a:lnL cmpd="sng" w="12700">
                      <a:solidFill>
                        <a:srgbClr val="FFFFFF"/>
                      </a:solidFill>
                    </a:lnL>
                    <a:lnR cmpd="sng" w="12700">
                      <a:solidFill>
                        <a:srgbClr val="FFFFFF"/>
                      </a:solidFill>
                    </a:lnR>
                    <a:lnT cmpd="sng" w="38100">
                      <a:solidFill>
                        <a:srgbClr val="FFFFFF"/>
                      </a:solidFill>
                    </a:lnT>
                    <a:lnB algn="ctr"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defTabSz="914400" eaLnBrk="1" hangingPunct="1" latinLnBrk="0" marL="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1pPr>
                      <a:lvl2pPr algn="l" defTabSz="914400" eaLnBrk="1" hangingPunct="1" latinLnBrk="0" marL="4572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2pPr>
                      <a:lvl3pPr algn="l" defTabSz="914400" eaLnBrk="1" hangingPunct="1" latinLnBrk="0" marL="9144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3pPr>
                      <a:lvl4pPr algn="l" defTabSz="914400" eaLnBrk="1" hangingPunct="1" latinLnBrk="0" marL="13716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4pPr>
                      <a:lvl5pPr algn="l" defTabSz="914400" eaLnBrk="1" hangingPunct="1" latinLnBrk="0" marL="18288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5pPr>
                      <a:lvl6pPr algn="l" defTabSz="914400" eaLnBrk="1" hangingPunct="1" latinLnBrk="0" marL="22860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6pPr>
                      <a:lvl7pPr algn="l" defTabSz="914400" eaLnBrk="1" hangingPunct="1" latinLnBrk="0" marL="27432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7pPr>
                      <a:lvl8pPr algn="l" defTabSz="914400" eaLnBrk="1" hangingPunct="1" latinLnBrk="0" marL="32004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8pPr>
                      <a:lvl9pPr algn="l" defTabSz="914400" eaLnBrk="1" hangingPunct="1" latinLnBrk="0" marL="36576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dirty="0" lang="en-US" smtClean="0" sz="2000">
                          <a:solidFill>
                            <a:schemeClr val="bg1">
                              <a:lumMod val="65000"/>
                            </a:schemeClr>
                          </a:solidFill>
                          <a:uFillTx/>
                        </a:rPr>
                        <a:t>GR #3</a:t>
                      </a:r>
                      <a:endParaRPr dirty="0" lang="en-US" sz="2000">
                        <a:solidFill>
                          <a:schemeClr val="bg1">
                            <a:lumMod val="65000"/>
                          </a:schemeClr>
                        </a:solidFill>
                        <a:uFillTx/>
                      </a:endParaRPr>
                    </a:p>
                  </a:txBody>
                  <a:tcPr anchor="ctr">
                    <a:lnL cmpd="sng" w="12700">
                      <a:solidFill>
                        <a:srgbClr val="FFFFFF"/>
                      </a:solidFill>
                    </a:lnL>
                    <a:lnR cmpd="sng" w="12700">
                      <a:solidFill>
                        <a:srgbClr val="FFFFFF"/>
                      </a:solidFill>
                    </a:lnR>
                    <a:lnT cmpd="sng" w="38100">
                      <a:solidFill>
                        <a:srgbClr val="FFFFFF"/>
                      </a:solidFill>
                    </a:lnT>
                    <a:lnB algn="ctr"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defTabSz="914400" eaLnBrk="1" hangingPunct="1" latinLnBrk="0" marL="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1pPr>
                      <a:lvl2pPr algn="l" defTabSz="914400" eaLnBrk="1" hangingPunct="1" latinLnBrk="0" marL="4572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2pPr>
                      <a:lvl3pPr algn="l" defTabSz="914400" eaLnBrk="1" hangingPunct="1" latinLnBrk="0" marL="9144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3pPr>
                      <a:lvl4pPr algn="l" defTabSz="914400" eaLnBrk="1" hangingPunct="1" latinLnBrk="0" marL="13716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4pPr>
                      <a:lvl5pPr algn="l" defTabSz="914400" eaLnBrk="1" hangingPunct="1" latinLnBrk="0" marL="18288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5pPr>
                      <a:lvl6pPr algn="l" defTabSz="914400" eaLnBrk="1" hangingPunct="1" latinLnBrk="0" marL="22860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6pPr>
                      <a:lvl7pPr algn="l" defTabSz="914400" eaLnBrk="1" hangingPunct="1" latinLnBrk="0" marL="27432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7pPr>
                      <a:lvl8pPr algn="l" defTabSz="914400" eaLnBrk="1" hangingPunct="1" latinLnBrk="0" marL="32004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8pPr>
                      <a:lvl9pPr algn="l" defTabSz="914400" eaLnBrk="1" hangingPunct="1" latinLnBrk="0" marL="36576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9pPr>
                    </a:lstStyle>
                    <a:p>
                      <a:pPr algn="ctr"/>
                      <a:endParaRPr dirty="0" lang="en-US" sz="2000">
                        <a:solidFill>
                          <a:schemeClr val="bg1">
                            <a:lumMod val="65000"/>
                          </a:schemeClr>
                        </a:solidFill>
                        <a:uFillTx/>
                      </a:endParaRPr>
                    </a:p>
                  </a:txBody>
                  <a:tcPr anchor="ctr">
                    <a:lnL cmpd="sng" w="12700">
                      <a:solidFill>
                        <a:srgbClr val="FFFFFF"/>
                      </a:solidFill>
                    </a:lnL>
                    <a:lnR cmpd="sng" w="12700">
                      <a:solidFill>
                        <a:srgbClr val="FFFFFF"/>
                      </a:solidFill>
                    </a:lnR>
                    <a:lnT cmpd="sng" w="38100">
                      <a:solidFill>
                        <a:srgbClr val="FFFFFF"/>
                      </a:solidFill>
                    </a:lnT>
                    <a:lnB algn="ctr"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algn="l" defTabSz="914400" eaLnBrk="1" hangingPunct="1" latinLnBrk="0" marL="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1pPr>
                      <a:lvl2pPr algn="l" defTabSz="914400" eaLnBrk="1" hangingPunct="1" latinLnBrk="0" marL="4572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2pPr>
                      <a:lvl3pPr algn="l" defTabSz="914400" eaLnBrk="1" hangingPunct="1" latinLnBrk="0" marL="9144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3pPr>
                      <a:lvl4pPr algn="l" defTabSz="914400" eaLnBrk="1" hangingPunct="1" latinLnBrk="0" marL="13716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4pPr>
                      <a:lvl5pPr algn="l" defTabSz="914400" eaLnBrk="1" hangingPunct="1" latinLnBrk="0" marL="18288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5pPr>
                      <a:lvl6pPr algn="l" defTabSz="914400" eaLnBrk="1" hangingPunct="1" latinLnBrk="0" marL="22860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6pPr>
                      <a:lvl7pPr algn="l" defTabSz="914400" eaLnBrk="1" hangingPunct="1" latinLnBrk="0" marL="27432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7pPr>
                      <a:lvl8pPr algn="l" defTabSz="914400" eaLnBrk="1" hangingPunct="1" latinLnBrk="0" marL="32004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8pPr>
                      <a:lvl9pPr algn="l" defTabSz="914400" eaLnBrk="1" hangingPunct="1" latinLnBrk="0" marL="36576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dirty="0" lang="en-US" smtClean="0" sz="2000">
                          <a:solidFill>
                            <a:schemeClr val="tx1"/>
                          </a:solidFill>
                          <a:uFillTx/>
                        </a:rPr>
                        <a:t>35</a:t>
                      </a:r>
                      <a:endParaRPr dirty="0" lang="en-US" sz="20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>
                    <a:lnL cmpd="sng" w="12700">
                      <a:solidFill>
                        <a:srgbClr val="FFFFFF"/>
                      </a:solidFill>
                    </a:lnL>
                    <a:lnR cmpd="sng" w="12700">
                      <a:solidFill>
                        <a:srgbClr val="FFFFFF"/>
                      </a:solidFill>
                    </a:lnR>
                    <a:lnT algn="ctr"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mpd="sng" w="12700">
                      <a:solidFill>
                        <a:srgbClr val="FFFFFF"/>
                      </a:solidFill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defTabSz="914400" eaLnBrk="1" hangingPunct="1" latinLnBrk="0" marL="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1pPr>
                      <a:lvl2pPr algn="l" defTabSz="914400" eaLnBrk="1" hangingPunct="1" latinLnBrk="0" marL="4572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2pPr>
                      <a:lvl3pPr algn="l" defTabSz="914400" eaLnBrk="1" hangingPunct="1" latinLnBrk="0" marL="9144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3pPr>
                      <a:lvl4pPr algn="l" defTabSz="914400" eaLnBrk="1" hangingPunct="1" latinLnBrk="0" marL="13716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4pPr>
                      <a:lvl5pPr algn="l" defTabSz="914400" eaLnBrk="1" hangingPunct="1" latinLnBrk="0" marL="18288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5pPr>
                      <a:lvl6pPr algn="l" defTabSz="914400" eaLnBrk="1" hangingPunct="1" latinLnBrk="0" marL="22860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6pPr>
                      <a:lvl7pPr algn="l" defTabSz="914400" eaLnBrk="1" hangingPunct="1" latinLnBrk="0" marL="27432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7pPr>
                      <a:lvl8pPr algn="l" defTabSz="914400" eaLnBrk="1" hangingPunct="1" latinLnBrk="0" marL="32004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8pPr>
                      <a:lvl9pPr algn="l" defTabSz="914400" eaLnBrk="1" hangingPunct="1" latinLnBrk="0" marL="36576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dirty="0" lang="en-US" smtClean="0" sz="2000">
                          <a:solidFill>
                            <a:schemeClr val="tx1"/>
                          </a:solidFill>
                          <a:uFillTx/>
                        </a:rPr>
                        <a:t>Arc Length/</a:t>
                      </a:r>
                      <a:r>
                        <a:rPr dirty="0" err="1" lang="en-US" smtClean="0" sz="2000">
                          <a:solidFill>
                            <a:schemeClr val="tx1"/>
                          </a:solidFill>
                          <a:uFillTx/>
                        </a:rPr>
                        <a:t>Calc</a:t>
                      </a:r>
                      <a:r>
                        <a:rPr dirty="0" lang="en-US" smtClean="0" sz="2000">
                          <a:solidFill>
                            <a:schemeClr val="tx1"/>
                          </a:solidFill>
                          <a:uFillTx/>
                        </a:rPr>
                        <a:t> w/ </a:t>
                      </a:r>
                      <a:r>
                        <a:rPr dirty="0" err="1" lang="en-US" smtClean="0" sz="2000">
                          <a:solidFill>
                            <a:schemeClr val="tx1"/>
                          </a:solidFill>
                          <a:uFillTx/>
                        </a:rPr>
                        <a:t>Parametrics</a:t>
                      </a:r>
                      <a:endParaRPr dirty="0" lang="en-US" sz="20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>
                    <a:lnL cmpd="sng" w="12700">
                      <a:solidFill>
                        <a:srgbClr val="FFFFFF"/>
                      </a:solidFill>
                    </a:lnL>
                    <a:lnR cmpd="sng" w="12700">
                      <a:solidFill>
                        <a:srgbClr val="FFFFFF"/>
                      </a:solidFill>
                    </a:lnR>
                    <a:lnT algn="ctr"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mpd="sng" w="12700">
                      <a:solidFill>
                        <a:srgbClr val="FFFFFF"/>
                      </a:solidFill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defTabSz="914400" eaLnBrk="1" hangingPunct="1" latinLnBrk="0" marL="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1pPr>
                      <a:lvl2pPr algn="l" defTabSz="914400" eaLnBrk="1" hangingPunct="1" latinLnBrk="0" marL="4572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2pPr>
                      <a:lvl3pPr algn="l" defTabSz="914400" eaLnBrk="1" hangingPunct="1" latinLnBrk="0" marL="9144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3pPr>
                      <a:lvl4pPr algn="l" defTabSz="914400" eaLnBrk="1" hangingPunct="1" latinLnBrk="0" marL="13716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4pPr>
                      <a:lvl5pPr algn="l" defTabSz="914400" eaLnBrk="1" hangingPunct="1" latinLnBrk="0" marL="18288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5pPr>
                      <a:lvl6pPr algn="l" defTabSz="914400" eaLnBrk="1" hangingPunct="1" latinLnBrk="0" marL="22860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6pPr>
                      <a:lvl7pPr algn="l" defTabSz="914400" eaLnBrk="1" hangingPunct="1" latinLnBrk="0" marL="27432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7pPr>
                      <a:lvl8pPr algn="l" defTabSz="914400" eaLnBrk="1" hangingPunct="1" latinLnBrk="0" marL="32004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8pPr>
                      <a:lvl9pPr algn="l" defTabSz="914400" eaLnBrk="1" hangingPunct="1" latinLnBrk="0" marL="36576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dirty="0" lang="en-US" smtClean="0" sz="2000">
                          <a:solidFill>
                            <a:schemeClr val="tx1"/>
                          </a:solidFill>
                          <a:uFillTx/>
                        </a:rPr>
                        <a:t>8.1 / 10.2</a:t>
                      </a:r>
                      <a:endParaRPr dirty="0" lang="en-US" sz="20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>
                    <a:lnL cmpd="sng" w="12700">
                      <a:solidFill>
                        <a:srgbClr val="FFFFFF"/>
                      </a:solidFill>
                    </a:lnL>
                    <a:lnR cmpd="sng" w="12700">
                      <a:solidFill>
                        <a:srgbClr val="FFFFFF"/>
                      </a:solidFill>
                    </a:lnR>
                    <a:lnT algn="ctr"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mpd="sng" w="12700">
                      <a:solidFill>
                        <a:srgbClr val="FFFFFF"/>
                      </a:solidFill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algn="l" defTabSz="914400" eaLnBrk="1" hangingPunct="1" latinLnBrk="0" marL="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1pPr>
                      <a:lvl2pPr algn="l" defTabSz="914400" eaLnBrk="1" hangingPunct="1" latinLnBrk="0" marL="4572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2pPr>
                      <a:lvl3pPr algn="l" defTabSz="914400" eaLnBrk="1" hangingPunct="1" latinLnBrk="0" marL="9144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3pPr>
                      <a:lvl4pPr algn="l" defTabSz="914400" eaLnBrk="1" hangingPunct="1" latinLnBrk="0" marL="13716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4pPr>
                      <a:lvl5pPr algn="l" defTabSz="914400" eaLnBrk="1" hangingPunct="1" latinLnBrk="0" marL="18288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5pPr>
                      <a:lvl6pPr algn="l" defTabSz="914400" eaLnBrk="1" hangingPunct="1" latinLnBrk="0" marL="22860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6pPr>
                      <a:lvl7pPr algn="l" defTabSz="914400" eaLnBrk="1" hangingPunct="1" latinLnBrk="0" marL="27432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7pPr>
                      <a:lvl8pPr algn="l" defTabSz="914400" eaLnBrk="1" hangingPunct="1" latinLnBrk="0" marL="32004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8pPr>
                      <a:lvl9pPr algn="l" defTabSz="914400" eaLnBrk="1" hangingPunct="1" latinLnBrk="0" marL="36576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dirty="0" lang="en-US" smtClean="0" sz="2000">
                          <a:solidFill>
                            <a:schemeClr val="bg1">
                              <a:lumMod val="75000"/>
                            </a:schemeClr>
                          </a:solidFill>
                          <a:uFillTx/>
                        </a:rPr>
                        <a:t>36</a:t>
                      </a:r>
                      <a:endParaRPr dirty="0" lang="en-US" sz="2000">
                        <a:solidFill>
                          <a:schemeClr val="bg1">
                            <a:lumMod val="75000"/>
                          </a:schemeClr>
                        </a:solidFill>
                        <a:uFillTx/>
                      </a:endParaRPr>
                    </a:p>
                  </a:txBody>
                  <a:tcPr anchor="ctr">
                    <a:lnL cmpd="sng" w="12700">
                      <a:solidFill>
                        <a:srgbClr val="FFFFFF"/>
                      </a:solidFill>
                    </a:lnL>
                    <a:lnR cmpd="sng" w="12700">
                      <a:solidFill>
                        <a:srgbClr val="FFFFFF"/>
                      </a:solidFill>
                    </a:lnR>
                    <a:lnT algn="ctr"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mpd="sng" w="12700">
                      <a:solidFill>
                        <a:srgbClr val="FFFFFF"/>
                      </a:solidFill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defTabSz="914400" eaLnBrk="1" hangingPunct="1" latinLnBrk="0" marL="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1pPr>
                      <a:lvl2pPr algn="l" defTabSz="914400" eaLnBrk="1" hangingPunct="1" latinLnBrk="0" marL="4572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2pPr>
                      <a:lvl3pPr algn="l" defTabSz="914400" eaLnBrk="1" hangingPunct="1" latinLnBrk="0" marL="9144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3pPr>
                      <a:lvl4pPr algn="l" defTabSz="914400" eaLnBrk="1" hangingPunct="1" latinLnBrk="0" marL="13716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4pPr>
                      <a:lvl5pPr algn="l" defTabSz="914400" eaLnBrk="1" hangingPunct="1" latinLnBrk="0" marL="18288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5pPr>
                      <a:lvl6pPr algn="l" defTabSz="914400" eaLnBrk="1" hangingPunct="1" latinLnBrk="0" marL="22860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6pPr>
                      <a:lvl7pPr algn="l" defTabSz="914400" eaLnBrk="1" hangingPunct="1" latinLnBrk="0" marL="27432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7pPr>
                      <a:lvl8pPr algn="l" defTabSz="914400" eaLnBrk="1" hangingPunct="1" latinLnBrk="0" marL="32004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8pPr>
                      <a:lvl9pPr algn="l" defTabSz="914400" eaLnBrk="1" hangingPunct="1" latinLnBrk="0" marL="36576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dirty="0" lang="en-US" smtClean="0" sz="2000">
                          <a:solidFill>
                            <a:schemeClr val="bg1">
                              <a:lumMod val="75000"/>
                            </a:schemeClr>
                          </a:solidFill>
                          <a:uFillTx/>
                        </a:rPr>
                        <a:t>Polar Coordinates</a:t>
                      </a:r>
                      <a:endParaRPr dirty="0" lang="en-US" sz="2000">
                        <a:solidFill>
                          <a:schemeClr val="bg1">
                            <a:lumMod val="75000"/>
                          </a:schemeClr>
                        </a:solidFill>
                        <a:uFillTx/>
                      </a:endParaRPr>
                    </a:p>
                  </a:txBody>
                  <a:tcPr anchor="ctr">
                    <a:lnL cmpd="sng" w="12700">
                      <a:solidFill>
                        <a:srgbClr val="FFFFFF"/>
                      </a:solidFill>
                    </a:lnL>
                    <a:lnR cmpd="sng" w="12700">
                      <a:solidFill>
                        <a:srgbClr val="FFFFFF"/>
                      </a:solidFill>
                    </a:lnR>
                    <a:lnT algn="ctr"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mpd="sng" w="12700">
                      <a:solidFill>
                        <a:srgbClr val="FFFFFF"/>
                      </a:solidFill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defTabSz="914400" eaLnBrk="1" hangingPunct="1" latinLnBrk="0" marL="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1pPr>
                      <a:lvl2pPr algn="l" defTabSz="914400" eaLnBrk="1" hangingPunct="1" latinLnBrk="0" marL="4572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2pPr>
                      <a:lvl3pPr algn="l" defTabSz="914400" eaLnBrk="1" hangingPunct="1" latinLnBrk="0" marL="9144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3pPr>
                      <a:lvl4pPr algn="l" defTabSz="914400" eaLnBrk="1" hangingPunct="1" latinLnBrk="0" marL="13716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4pPr>
                      <a:lvl5pPr algn="l" defTabSz="914400" eaLnBrk="1" hangingPunct="1" latinLnBrk="0" marL="18288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5pPr>
                      <a:lvl6pPr algn="l" defTabSz="914400" eaLnBrk="1" hangingPunct="1" latinLnBrk="0" marL="22860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6pPr>
                      <a:lvl7pPr algn="l" defTabSz="914400" eaLnBrk="1" hangingPunct="1" latinLnBrk="0" marL="27432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7pPr>
                      <a:lvl8pPr algn="l" defTabSz="914400" eaLnBrk="1" hangingPunct="1" latinLnBrk="0" marL="32004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8pPr>
                      <a:lvl9pPr algn="l" defTabSz="914400" eaLnBrk="1" hangingPunct="1" latinLnBrk="0" marL="3657600" rtl="0">
                        <a:defRPr kern="1200" sz="1800">
                          <a:solidFill>
                            <a:schemeClr val="dk1"/>
                          </a:solidFill>
                          <a:uFillTx/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dirty="0" lang="en-US" smtClean="0" sz="2000">
                          <a:solidFill>
                            <a:schemeClr val="bg1">
                              <a:lumMod val="75000"/>
                            </a:schemeClr>
                          </a:solidFill>
                          <a:uFillTx/>
                        </a:rPr>
                        <a:t>10.3</a:t>
                      </a:r>
                      <a:endParaRPr dirty="0" lang="en-US" sz="2000">
                        <a:solidFill>
                          <a:schemeClr val="bg1">
                            <a:lumMod val="75000"/>
                          </a:schemeClr>
                        </a:solidFill>
                        <a:uFillTx/>
                      </a:endParaRPr>
                    </a:p>
                  </a:txBody>
                  <a:tcPr anchor="ctr">
                    <a:lnL cmpd="sng" w="12700">
                      <a:solidFill>
                        <a:srgbClr val="FFFFFF"/>
                      </a:solidFill>
                    </a:lnL>
                    <a:lnR cmpd="sng" w="12700">
                      <a:solidFill>
                        <a:srgbClr val="FFFFFF"/>
                      </a:solidFill>
                    </a:lnR>
                    <a:lnT algn="ctr"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mpd="sng" w="12700">
                      <a:solidFill>
                        <a:srgbClr val="FFFFFF"/>
                      </a:solidFill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xmlns:c="http://schemas.openxmlformats.org/drawingml/2006/chart" xmlns:pic="http://schemas.openxmlformats.org/drawingml/2006/picture" xmlns:dgm="http://schemas.openxmlformats.org/drawingml/2006/diagram" id="6" name="Rounded Rectangle 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72505" y="2149909"/>
            <a:ext cx="6457046" cy="533400"/>
          </a:xfrm>
          <a:prstGeom prst="roundRect">
            <a:avLst/>
          </a:prstGeom>
          <a:solidFill>
            <a:srgbClr val="9BBB59">
              <a:alpha val="30000"/>
            </a:srgbClr>
          </a:solidFill>
          <a:ln algn="ctr" cap="flat" cmpd="sng" w="25400">
            <a:solidFill>
              <a:srgbClr val="4F81BD">
                <a:shade val="50000"/>
              </a:srgbClr>
            </a:solidFill>
            <a:prstDash val="soli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endParaRPr b="0" baseline="0" cap="none" i="0" kern="0" kumimoji="0" lang="en-US" noProof="0" normalizeH="0" smtClean="0" spc="0" strike="noStrike" sz="1800" u="none">
              <a:ln>
                <a:noFill/>
              </a:ln>
              <a:solidFill>
                <a:srgbClr val="FFFFFF"/>
              </a:solidFill>
              <a:effectLst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Content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30803" y="3123672"/>
            <a:ext cx="8229600" cy="25908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indent="0" marL="0">
              <a:buNone/>
            </a:pPr>
            <a:r>
              <a:rPr dirty="0" lang="en-US" sz="2000">
                <a:uFillTx/>
              </a:rPr>
              <a:t>Objectives:</a:t>
            </a:r>
          </a:p>
          <a:p>
            <a:r>
              <a:rPr dirty="0" lang="en-US" smtClean="0" sz="2000">
                <a:uFillTx/>
              </a:rPr>
              <a:t>Calculate curve length from parametric or Cartesian functions</a:t>
            </a:r>
          </a:p>
          <a:p>
            <a:r>
              <a:rPr dirty="0" lang="en-US" smtClean="0" sz="2000">
                <a:uFillTx/>
              </a:rPr>
              <a:t>Determine tangent lines to parametric curves</a:t>
            </a:r>
            <a:r>
              <a:rPr dirty="0" lang="en-US" sz="2000">
                <a:uFillTx/>
              </a:rPr>
              <a:t>	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dur="indefinite" id="1" nodeType="tmRoot" restart="never"/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5" name="Title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Content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backups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4" name="Title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Arc Length</a:t>
            </a:r>
            <a:endParaRPr dirty="0" lang="en-US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1026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3"/>
          <a:srcRect b="9146"/>
          <a:stretch/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707356" y="1474170"/>
            <a:ext cx="5729288" cy="229828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8" name="Rectangle 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 flipV="1">
            <a:off x="6172200" y="2878666"/>
            <a:ext cx="1219200" cy="287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TextBox 8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544781" y="1201783"/>
            <a:ext cx="2172133" cy="618246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" name="TextBox 9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 flipH="1">
            <a:off x="627529" y="1331584"/>
            <a:ext cx="1707549" cy="369332"/>
          </a:xfrm>
          <a:prstGeom prst="rect">
            <a:avLst/>
          </a:prstGeom>
          <a:blipFill rotWithShape="0">
            <a:blip r:embed="rId5"/>
            <a:stretch>
              <a:fillRect b="-13115"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" name="TextBox 15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25575" y="3832299"/>
            <a:ext cx="5724516" cy="656013"/>
          </a:xfrm>
          <a:prstGeom prst="rect">
            <a:avLst/>
          </a:prstGeom>
          <a:blipFill rotWithShape="0">
            <a:blip r:embed="rId6"/>
            <a:stretch>
              <a:fillRect b="-935"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14" name="Picture 9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7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2313892" y="4711008"/>
            <a:ext cx="5002167" cy="1476107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4" name="Title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Arc Length</a:t>
            </a:r>
            <a:endParaRPr dirty="0" lang="en-US">
              <a:uFillTx/>
            </a:endParaRP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3" name="Group 2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1600200" y="1608950"/>
            <a:ext cx="4823263" cy="2298285"/>
            <a:chOff x="1600200" y="1581737"/>
            <a:chExt cx="4823263" cy="2298285"/>
          </a:xfrm>
        </p:grpSpPr>
        <p:pic>
          <p:nvPicPr>
            <p:cNvPr xmlns:c="http://schemas.openxmlformats.org/drawingml/2006/chart" xmlns:pic="http://schemas.openxmlformats.org/drawingml/2006/picture" xmlns:dgm="http://schemas.openxmlformats.org/drawingml/2006/diagram" id="1026" name="Picture 2"/>
            <p:cNvPicPr xmlns:c="http://schemas.openxmlformats.org/drawingml/2006/chart" xmlns:pic="http://schemas.openxmlformats.org/drawingml/2006/picture" xmlns:dgm="http://schemas.openxmlformats.org/drawingml/2006/diagram">
              <a:picLocks noChangeArrowheads="1" noChangeAspect="1"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 rotWithShape="1">
            <a:blip r:embed="rId3"/>
            <a:srcRect b="9146" r="15814"/>
            <a:stretch/>
          </p:blipFill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600200" y="1581737"/>
              <a:ext cx="4823263" cy="229828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xmlns:c="http://schemas.openxmlformats.org/drawingml/2006/chart" xmlns:pic="http://schemas.openxmlformats.org/drawingml/2006/picture" xmlns:dgm="http://schemas.openxmlformats.org/drawingml/2006/diagram" id="7" name="Rectangle 6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600200" y="1981200"/>
              <a:ext cx="33528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</p:grpSp>
      <p:sp>
        <p:nvSpPr>
          <p:cNvPr xmlns:c="http://schemas.openxmlformats.org/drawingml/2006/chart" xmlns:pic="http://schemas.openxmlformats.org/drawingml/2006/picture" xmlns:dgm="http://schemas.openxmlformats.org/drawingml/2006/diagram" id="8" name="Rectangle 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172200" y="2971800"/>
            <a:ext cx="1219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" name="Rectangle 1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267201" y="4802451"/>
            <a:ext cx="4234508" cy="1032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Rectangle 1"/>
          <p:cNvSpPr xmlns:c="http://schemas.openxmlformats.org/drawingml/2006/chart" xmlns:pic="http://schemas.openxmlformats.org/drawingml/2006/picture" xmlns:dgm="http://schemas.openxmlformats.org/drawingml/2006/diagram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613214" y="2804891"/>
            <a:ext cx="524503" cy="618439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16" name="Straight Arrow Connector 15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V="1">
            <a:off x="5548087" y="2746109"/>
            <a:ext cx="0" cy="82512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2" name="Straight Arrow Connector 21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3788041" y="3552368"/>
            <a:ext cx="1760046" cy="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pic="http://schemas.openxmlformats.org/drawingml/2006/picture" xmlns:dgm="http://schemas.openxmlformats.org/drawingml/2006/diagram" id="26" name="Rectangle 2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614057" y="3601923"/>
            <a:ext cx="2261408" cy="309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5" name="Rectangle 24"/>
          <p:cNvSpPr xmlns:c="http://schemas.openxmlformats.org/drawingml/2006/chart" xmlns:pic="http://schemas.openxmlformats.org/drawingml/2006/picture" xmlns:dgm="http://schemas.openxmlformats.org/drawingml/2006/diagram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325257" y="3601923"/>
            <a:ext cx="519694" cy="618439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28" name="Straight Arrow Connector 27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V="1">
            <a:off x="3788041" y="2758092"/>
            <a:ext cx="1760046" cy="794275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pic="http://schemas.openxmlformats.org/drawingml/2006/picture" xmlns:dgm="http://schemas.openxmlformats.org/drawingml/2006/diagram" id="30" name="Rectangle 29"/>
          <p:cNvSpPr xmlns:c="http://schemas.openxmlformats.org/drawingml/2006/chart" xmlns:pic="http://schemas.openxmlformats.org/drawingml/2006/picture" xmlns:dgm="http://schemas.openxmlformats.org/drawingml/2006/diagram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947384" y="2152259"/>
            <a:ext cx="3651128" cy="1187697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2" name="TextBox 31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14572" y="4802451"/>
            <a:ext cx="3940694" cy="910699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3" name="TextBox 32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844951" y="4001975"/>
            <a:ext cx="3115918" cy="720647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3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4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6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7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9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">
                      <p:stCondLst>
                        <p:cond delay="indefinite"/>
                      </p:stCondLst>
                      <p:childTnLst>
                        <p:par>
                          <p:cTn fill="hold" id="21">
                            <p:stCondLst>
                              <p:cond delay="0"/>
                            </p:stCondLst>
                            <p:childTnLst>
                              <p:par>
                                <p:cTn fill="hold" id="22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24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25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27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32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3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37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38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39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1000" id="4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animBg="1" grpId="0" spid="2"/>
      <p:bldP advAuto="4294967295" animBg="1" grpId="0" spid="26"/>
      <p:bldP advAuto="4294967295" animBg="1" grpId="0" spid="25"/>
      <p:bldP advAuto="4294967295" grpId="0" spid="30"/>
      <p:bldP advAuto="4294967295" grpId="0" spid="32"/>
      <p:bldP advAuto="4294967295" grpId="0" spid="33"/>
    </p:bldLst>
  </p:timing>
</p:sld>
</file>

<file path=ppt/slides/slide2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60770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en-US" dirty="0" lang="en-US" smtClean="0">
                <a:uFillTx/>
              </a:rPr>
              <a:t>Example</a:t>
            </a:r>
            <a:endParaRPr altLang="en-US" dirty="0" i="1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0771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en-US" dirty="0" lang="en-US">
                <a:uFillTx/>
              </a:rPr>
              <a:t>Therefore</a:t>
            </a: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160780" name="Picture 1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2286000" y="2201863"/>
            <a:ext cx="4506913" cy="77628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160781" name="Picture 13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2692400" y="3276600"/>
            <a:ext cx="2733675" cy="5302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160782" name="Picture 14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4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2692400" y="4203700"/>
            <a:ext cx="3290888" cy="493713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3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7"/>
                                        <p:tgtEl>
                                          <p:spTgt spid="1607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ecel="100000" dur="900" fill="hold" id="9"/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accel="100000" dur="100" fill="hold" id="10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3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15"/>
                                        <p:tgtEl>
                                          <p:spTgt spid="1607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6"/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ecel="100000" dur="900" fill="hold" id="17"/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accel="100000" dur="100" fill="hold" id="18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4" name="Title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Arc Length</a:t>
            </a:r>
            <a:endParaRPr dirty="0" lang="en-US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1026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3"/>
          <a:srcRect b="9146"/>
          <a:stretch/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707356" y="1581737"/>
            <a:ext cx="5729288" cy="229828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6" name="TextBox 5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4919" y="5043928"/>
            <a:ext cx="2945614" cy="427746"/>
          </a:xfrm>
          <a:prstGeom prst="rect">
            <a:avLst/>
          </a:prstGeom>
          <a:blipFill rotWithShape="1">
            <a:blip r:embed="rId4"/>
            <a:stretch>
              <a:fillRect b="-9859"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Rectangle 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600200" y="1981200"/>
            <a:ext cx="3352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Rectangle 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172200" y="2971800"/>
            <a:ext cx="1219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TextBox 8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239981" y="1598299"/>
            <a:ext cx="1342162" cy="610936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" name="TextBox 9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916635" y="2266436"/>
            <a:ext cx="1610441" cy="369332"/>
          </a:xfrm>
          <a:prstGeom prst="rect">
            <a:avLst/>
          </a:prstGeom>
          <a:blipFill rotWithShape="1">
            <a:blip r:embed="rId6"/>
            <a:stretch>
              <a:fillRect b="-13333"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" name="TextBox 10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267200" y="4831786"/>
            <a:ext cx="4312527" cy="720647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" name="Rectangle 1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267201" y="4876801"/>
            <a:ext cx="4234508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" name="TextBox 15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0626" y="1311282"/>
            <a:ext cx="2535118" cy="427746"/>
          </a:xfrm>
          <a:prstGeom prst="rect">
            <a:avLst/>
          </a:prstGeom>
          <a:blipFill rotWithShape="1">
            <a:blip r:embed="rId8"/>
            <a:stretch>
              <a:fillRect b="-11429" l="-723"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7" name="TextBox 16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-825825" y="2872227"/>
            <a:ext cx="4068293" cy="427746"/>
          </a:xfrm>
          <a:prstGeom prst="rect">
            <a:avLst/>
          </a:prstGeom>
          <a:blipFill rotWithShape="1">
            <a:blip r:embed="rId9"/>
            <a:stretch>
              <a:fillRect b="-10000"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9" name="TextBox 18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7711" y="4217692"/>
            <a:ext cx="3198889" cy="427746"/>
          </a:xfrm>
          <a:prstGeom prst="rect">
            <a:avLst/>
          </a:prstGeom>
          <a:blipFill rotWithShape="1">
            <a:blip r:embed="rId10"/>
            <a:stretch>
              <a:fillRect b="-11429"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2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7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22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27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32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3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37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38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39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1000" id="4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grpId="0" spid="6"/>
      <p:bldP advAuto="4294967295" grpId="0" spid="9"/>
      <p:bldP advAuto="4294967295" grpId="0" spid="10"/>
      <p:bldP advAuto="4294967295" grpId="0" spid="11"/>
      <p:bldP advAuto="4294967295" grpId="0" spid="16"/>
      <p:bldP advAuto="4294967295" grpId="0" spid="17"/>
      <p:bldP advAuto="4294967295" grpId="0" spid="19"/>
    </p:bldLst>
  </p:timing>
</p:sld>
</file>

<file path=ppt/slides/slide2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dirty="0" lang="en-US" smtClean="0">
                <a:uFillTx/>
              </a:rPr>
              <a:t>GAU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http://chivethebrigade.files.wordpress.com/2012/04/gau-8-a-10-920-5.jpg" id="4102" name="Picture 6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-1" y="0"/>
            <a:ext cx="9143999" cy="6858000"/>
          </a:xfrm>
          <a:prstGeom prst="rect">
            <a:avLst/>
          </a:prstGeom>
          <a:noFill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0000"/>
          </a:bodyPr>
          <a:lstStyle/>
          <a:p>
            <a:r>
              <a:rPr lang="en-US" smtClean="0">
                <a:uFillTx/>
              </a:rPr>
              <a:t>Tangents to Parametric Curves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TextBox 4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981200" y="1524000"/>
            <a:ext cx="1591013" cy="52322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TextBox 5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029200" y="1524000"/>
            <a:ext cx="1640962" cy="52322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TextBox 6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572213" y="2362200"/>
            <a:ext cx="1681037" cy="52322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TextBox 7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352800" y="4345219"/>
            <a:ext cx="2318262" cy="910762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TextBox 8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572213" y="3014990"/>
            <a:ext cx="2085058" cy="523220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" name="TextBox 9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248399" y="4021156"/>
            <a:ext cx="2253309" cy="1558888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Rectangle 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248399" y="3846286"/>
            <a:ext cx="2253309" cy="2104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8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5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">
                      <p:stCondLst>
                        <p:cond delay="indefinite"/>
                      </p:stCondLst>
                      <p:childTnLst>
                        <p:par>
                          <p:cTn fill="hold" id="17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8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2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25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">
                      <p:stCondLst>
                        <p:cond delay="indefinite"/>
                      </p:stCondLst>
                      <p:childTnLst>
                        <p:par>
                          <p:cTn fill="hold" id="27">
                            <p:stCondLst>
                              <p:cond delay="0"/>
                            </p:stCondLst>
                            <p:childTnLst>
                              <p:par>
                                <p:cTn accel="50000" decel="50000" fill="hold" grpId="1" id="28" nodeType="clickEffect" presetClass="path" presetID="35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dur="2000" fill="hold" id="29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0">
                            <p:stCondLst>
                              <p:cond delay="2000"/>
                            </p:stCondLst>
                            <p:childTnLst>
                              <p:par>
                                <p:cTn fill="hold" grpId="0" id="31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33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grpId="0" spid="5"/>
      <p:bldP advAuto="4294967295" grpId="0" spid="6"/>
      <p:bldP advAuto="4294967295" grpId="0" spid="7"/>
      <p:bldP advAuto="4294967295" grpId="0" spid="8"/>
      <p:bldP advAuto="4294967295" grpId="1" spid="8"/>
      <p:bldP advAuto="4294967295" grpId="0" spid="9"/>
      <p:bldP advAuto="4294967295" grpId="0" spid="10"/>
    </p:bldLst>
  </p:timing>
</p:sld>
</file>

<file path=ppt/slides/slide2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5" name="TextBox 4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139440" y="280416"/>
            <a:ext cx="2577244" cy="506870"/>
          </a:xfrm>
          <a:prstGeom prst="rect">
            <a:avLst/>
          </a:prstGeom>
          <a:blipFill rotWithShape="1">
            <a:blip r:embed="rId3"/>
            <a:stretch>
              <a:fillRect b="-6024"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TextBox 5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07216" y="1164336"/>
            <a:ext cx="2955553" cy="506870"/>
          </a:xfrm>
          <a:prstGeom prst="rect">
            <a:avLst/>
          </a:prstGeom>
          <a:blipFill rotWithShape="1">
            <a:blip r:embed="rId4"/>
            <a:stretch>
              <a:fillRect b="-6024"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TextBox 6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914625" y="1182624"/>
            <a:ext cx="2959336" cy="506870"/>
          </a:xfrm>
          <a:prstGeom prst="rect">
            <a:avLst/>
          </a:prstGeom>
          <a:blipFill rotWithShape="1">
            <a:blip r:embed="rId5"/>
            <a:stretch>
              <a:fillRect b="-6024"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Rectangle 1"/>
          <p:cNvSpPr xmlns:c="http://schemas.openxmlformats.org/drawingml/2006/chart" xmlns:pic="http://schemas.openxmlformats.org/drawingml/2006/picture" xmlns:dgm="http://schemas.openxmlformats.org/drawingml/2006/diagram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464382" y="1732526"/>
            <a:ext cx="3496150" cy="369332"/>
          </a:xfrm>
          <a:prstGeom prst="rect">
            <a:avLst/>
          </a:prstGeom>
          <a:blipFill rotWithShape="1">
            <a:blip r:embed="rId6"/>
            <a:stretch>
              <a:fillRect b="-24590" r="-523" t="-8197"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Rectangle 8"/>
          <p:cNvSpPr xmlns:c="http://schemas.openxmlformats.org/drawingml/2006/chart" xmlns:pic="http://schemas.openxmlformats.org/drawingml/2006/picture" xmlns:dgm="http://schemas.openxmlformats.org/drawingml/2006/diagram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529181" y="2116574"/>
            <a:ext cx="2511521" cy="369332"/>
          </a:xfrm>
          <a:prstGeom prst="rect">
            <a:avLst/>
          </a:prstGeom>
          <a:blipFill rotWithShape="1">
            <a:blip r:embed="rId7"/>
            <a:stretch>
              <a:fillRect b="-24590" r="-2670" t="-8197"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" name="Rectangle 10"/>
          <p:cNvSpPr xmlns:c="http://schemas.openxmlformats.org/drawingml/2006/chart" xmlns:pic="http://schemas.openxmlformats.org/drawingml/2006/picture" xmlns:dgm="http://schemas.openxmlformats.org/drawingml/2006/diagram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19455" y="1748247"/>
            <a:ext cx="4320991" cy="396775"/>
          </a:xfrm>
          <a:prstGeom prst="rect">
            <a:avLst/>
          </a:prstGeom>
          <a:blipFill rotWithShape="1">
            <a:blip r:embed="rId8"/>
            <a:stretch>
              <a:fillRect b="-20000" r="-141" t="-4615"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" name="TextBox 1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 rot="16200000">
            <a:off x="3187353" y="4141942"/>
            <a:ext cx="1162819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 smtClean="0">
                <a:uFillTx/>
              </a:rPr>
              <a:t>Ft (1000’s)</a:t>
            </a:r>
            <a:endParaRPr dirty="0" lang="en-US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16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9"/>
          <a:srcRect b="11425" l="12096" r="46675" t="21142"/>
          <a:stretch/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4042394" y="2560293"/>
            <a:ext cx="1213900" cy="3532633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12" name="TextBox 11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27361" y="2361880"/>
            <a:ext cx="3484415" cy="506870"/>
          </a:xfrm>
          <a:prstGeom prst="rect">
            <a:avLst/>
          </a:prstGeom>
          <a:blipFill rotWithShape="1">
            <a:blip r:embed="rId10"/>
            <a:stretch>
              <a:fillRect b="-4762"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7" name="TextBox 16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256294" y="3296216"/>
            <a:ext cx="3404073" cy="846257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5" name="TextBox 1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113046" y="6111612"/>
            <a:ext cx="1307794" cy="369332"/>
          </a:xfrm>
          <a:prstGeom prst="rect">
            <a:avLst/>
          </a:prstGeom>
          <a:solidFill>
            <a:schemeClr val="bg1"/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 smtClean="0">
                <a:uFillTx/>
              </a:rPr>
              <a:t>distance (</a:t>
            </a:r>
            <a:r>
              <a:rPr dirty="0" err="1" lang="en-US" smtClean="0">
                <a:uFillTx/>
              </a:rPr>
              <a:t>ft</a:t>
            </a:r>
            <a:r>
              <a:rPr dirty="0" lang="en-US" smtClean="0">
                <a:uFillTx/>
              </a:rPr>
              <a:t>)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" name="TextBox 17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24016" y="3296476"/>
            <a:ext cx="2260427" cy="804387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1027" name="Picture 3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13" cstate="print"/>
          <a:srcRect b="48908" l="5173" r="2974" t="39419"/>
          <a:stretch/>
        </p:blipFill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-1001878" y="7422706"/>
            <a:ext cx="3381828" cy="332142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19" name="Picture 3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14" cstate="print"/>
          <a:srcRect b="48908" l="5173" r="2974" t="39419"/>
          <a:stretch/>
        </p:blipFill>
        <p:spPr xmlns:c="http://schemas.openxmlformats.org/drawingml/2006/chart" xmlns:pic="http://schemas.openxmlformats.org/drawingml/2006/picture" xmlns:dgm="http://schemas.openxmlformats.org/drawingml/2006/diagram" bwMode="auto">
          <a:xfrm flipH="1" rot="4654881">
            <a:off x="4075350" y="4209864"/>
            <a:ext cx="1476385" cy="145001"/>
          </a:xfrm>
          <a:prstGeom prst="rect">
            <a:avLst/>
          </a:prstGeom>
          <a:noFill/>
          <a:ln>
            <a:noFill/>
          </a:ln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1000" id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3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13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4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5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1000" id="16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ntr" presetID="10" presetSubtype="0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21"/>
                                        <p:tgtEl>
                                          <p:spTgt spid="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2">
                            <p:stCondLst>
                              <p:cond delay="2400"/>
                            </p:stCondLst>
                            <p:childTnLst>
                              <p:par>
                                <p:cTn fill="hold" id="23" nodeType="afterEffect" presetClass="entr" presetID="53" presetSubtype="16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5"/>
                                        <p:tgtEl>
                                          <p:spTgt spid="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6"/>
                                        <p:tgtEl>
                                          <p:spTgt spid="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27"/>
                                        <p:tgtEl>
                                          <p:spTgt spid="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id="30" nodeType="clickEffect" presetClass="entr" presetID="16" presetSubtype="21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>
                                        <p:cTn dur="500" id="32"/>
                                        <p:tgtEl>
                                          <p:spTgt spid="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26" presetSubtype="0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580" id="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3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3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40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41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42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43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44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45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46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47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48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49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5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1">
                            <p:stCondLst>
                              <p:cond delay="9600"/>
                            </p:stCondLst>
                            <p:childTnLst>
                              <p:par>
                                <p:cTn fill="hold" grpId="0" id="52" nodeType="after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580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5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57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58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59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60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61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62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63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64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65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6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67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8">
                            <p:stCondLst>
                              <p:cond delay="11600"/>
                            </p:stCondLst>
                            <p:childTnLst>
                              <p:par>
                                <p:cTn fill="hold" grpId="0" id="69" nodeType="after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580" id="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7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7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7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75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76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77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78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79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8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81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82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83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84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fill="hold" id="85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87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8">
                      <p:stCondLst>
                        <p:cond delay="indefinite"/>
                      </p:stCondLst>
                      <p:childTnLst>
                        <p:par>
                          <p:cTn fill="hold" id="8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92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3">
                      <p:stCondLst>
                        <p:cond delay="indefinite"/>
                      </p:stCondLst>
                      <p:childTnLst>
                        <p:par>
                          <p:cTn fill="hold" id="9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97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8">
                      <p:stCondLst>
                        <p:cond delay="indefinite"/>
                      </p:stCondLst>
                      <p:childTnLst>
                        <p:par>
                          <p:cTn fill="hold" id="99">
                            <p:stCondLst>
                              <p:cond delay="0"/>
                            </p:stCondLst>
                            <p:childTnLst>
                              <p:par>
                                <p:cTn fill="hold" id="100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grpId="0" spid="6"/>
      <p:bldP advAuto="4294967295" grpId="0" spid="7"/>
      <p:bldP advAuto="4294967295" grpId="0" spid="14"/>
      <p:bldP advAuto="4294967295" animBg="1" grpId="0" spid="17"/>
      <p:bldP advAuto="4294967295" animBg="1" grpId="0" spid="15"/>
      <p:bldP advAuto="4294967295" animBg="1" grpId="0" spid="18"/>
    </p:bldLst>
  </p:timing>
</p:sld>
</file>

<file path=ppt/slides/slide2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pic="http://schemas.openxmlformats.org/drawingml/2006/picture" xmlns:dgm="http://schemas.openxmlformats.org/drawingml/2006/diagram" id="2051" name="Picture 3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2"/>
          <a:srcRect b="18666" l="1789" r="2772" t="18434"/>
          <a:stretch/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217713" y="1277257"/>
            <a:ext cx="8694058" cy="4559899"/>
          </a:xfrm>
          <a:prstGeom prst="rect">
            <a:avLst/>
          </a:prstGeom>
          <a:noFill/>
          <a:ln>
            <a:noFill/>
          </a:ln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TextBox 4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98164" y="1371600"/>
            <a:ext cx="3809441" cy="532966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Rectangle 5"/>
          <p:cNvSpPr xmlns:c="http://schemas.openxmlformats.org/drawingml/2006/chart" xmlns:pic="http://schemas.openxmlformats.org/drawingml/2006/picture" xmlns:dgm="http://schemas.openxmlformats.org/drawingml/2006/diagram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533434" y="2267301"/>
            <a:ext cx="1797287" cy="813043"/>
          </a:xfrm>
          <a:prstGeom prst="rect">
            <a:avLst/>
          </a:prstGeom>
          <a:blipFill rotWithShape="1">
            <a:blip r:embed="rId4"/>
            <a:stretch>
              <a:fillRect b="-12030"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TextBox 7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188484" y="2021889"/>
            <a:ext cx="2916183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i="1" lang="en-US" smtClean="0" sz="2400">
                <a:uFillTx/>
              </a:rPr>
              <a:t>Find the slope at t = 2</a:t>
            </a:r>
            <a:endParaRPr b="1" dirty="0" i="1" lang="en-US" sz="24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2050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5"/>
          <a:srcRect b="12389" l="22349" r="34988" t="20901"/>
          <a:stretch/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686846" y="2673823"/>
            <a:ext cx="3677535" cy="3494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xmlns:c="http://schemas.openxmlformats.org/drawingml/2006/chart" xmlns:pic="http://schemas.openxmlformats.org/drawingml/2006/picture" xmlns:dgm="http://schemas.openxmlformats.org/drawingml/2006/diagram" id="10" name="Straight Connector 9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V="1">
            <a:off x="2206168" y="2702500"/>
            <a:ext cx="0" cy="34515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pic="http://schemas.openxmlformats.org/drawingml/2006/picture" xmlns:dgm="http://schemas.openxmlformats.org/drawingml/2006/diagram" id="11" name="TextBox 10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 flipH="1">
            <a:off x="4735146" y="3113631"/>
            <a:ext cx="4223657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lang="en-US" smtClean="0" sz="2400">
                <a:uFillTx/>
              </a:rPr>
              <a:t>@ t=2, (</a:t>
            </a:r>
            <a:r>
              <a:rPr dirty="0" err="1" lang="en-US" smtClean="0" sz="2400">
                <a:uFillTx/>
              </a:rPr>
              <a:t>x,y</a:t>
            </a:r>
            <a:r>
              <a:rPr dirty="0" lang="en-US" smtClean="0" sz="2400">
                <a:uFillTx/>
              </a:rPr>
              <a:t>) = (4, 0.91), m = -0.1)</a:t>
            </a:r>
            <a:endParaRPr dirty="0" lang="en-US" sz="24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2054" name="Picture 6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6"/>
          <a:srcRect b="36771" l="12452" r="30805" t="20901"/>
          <a:stretch/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3396341" y="3679712"/>
            <a:ext cx="4891315" cy="2217492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12" name="Oval 1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322119" y="5442856"/>
            <a:ext cx="427541" cy="2902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" name="TextBox 1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9431" y="5573484"/>
            <a:ext cx="673582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en-US">
                <a:solidFill>
                  <a:srgbClr val="FF0000"/>
                </a:solidFill>
                <a:uFillTx/>
              </a:rPr>
              <a:t>t</a:t>
            </a:r>
            <a:r>
              <a:rPr b="1" dirty="0" lang="en-US" smtClean="0">
                <a:solidFill>
                  <a:srgbClr val="FF0000"/>
                </a:solidFill>
                <a:uFillTx/>
              </a:rPr>
              <a:t> = -2</a:t>
            </a:r>
            <a:endParaRPr b="1" dirty="0" lang="en-US">
              <a:solidFill>
                <a:srgbClr val="FF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" name="Left Arrow 1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 rot="1895282">
            <a:off x="3504969" y="5312226"/>
            <a:ext cx="631546" cy="348342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5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">
                            <p:stCondLst>
                              <p:cond delay="500"/>
                            </p:stCondLst>
                            <p:childTnLst>
                              <p:par>
                                <p:cTn fill="hold" id="17" nodeType="afterEffect" presetClass="entr" presetID="3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19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1000" id="22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27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32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37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8">
                      <p:stCondLst>
                        <p:cond delay="indefinite"/>
                      </p:stCondLst>
                      <p:childTnLst>
                        <p:par>
                          <p:cTn fill="hold" id="3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0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2">
                      <p:stCondLst>
                        <p:cond delay="indefinite"/>
                      </p:stCondLst>
                      <p:childTnLst>
                        <p:par>
                          <p:cTn fill="hold" id="43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4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46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7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48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grpId="0" spid="5"/>
      <p:bldP advAuto="4294967295" animBg="1" grpId="0" spid="6"/>
      <p:bldP advAuto="4294967295" grpId="0" spid="8"/>
      <p:bldP advAuto="4294967295" grpId="0" spid="11"/>
      <p:bldP advAuto="4294967295" animBg="1" grpId="0" spid="12"/>
      <p:bldP advAuto="4294967295" grpId="0" spid="13"/>
      <p:bldP advAuto="4294967295" animBg="1" grpId="0" spid="14"/>
    </p:bldLst>
  </p:timing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5" name="Title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Refresher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Content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 sz="2800">
                <a:uFillTx/>
              </a:rPr>
              <a:t>What are we going to talk about?</a:t>
            </a:r>
          </a:p>
          <a:p>
            <a:pPr lvl="1"/>
            <a:r>
              <a:rPr dirty="0" lang="en-US" smtClean="0" sz="2400">
                <a:uFillTx/>
              </a:rPr>
              <a:t>Given a point (x0,y0) and slope (m):  (y – y0)=m(x-x0)</a:t>
            </a:r>
          </a:p>
          <a:p>
            <a:pPr lvl="1"/>
            <a:r>
              <a:rPr dirty="0" lang="en-US" smtClean="0" sz="2400">
                <a:uFillTx/>
              </a:rPr>
              <a:t>Line: y(x) = f(x)</a:t>
            </a:r>
          </a:p>
          <a:p>
            <a:pPr lvl="1"/>
            <a:r>
              <a:rPr dirty="0" lang="en-US" smtClean="0" sz="2400">
                <a:uFillTx/>
              </a:rPr>
              <a:t>Slope (m): f’(x) = </a:t>
            </a:r>
            <a:r>
              <a:rPr dirty="0" err="1" lang="en-US" smtClean="0" sz="2400">
                <a:uFillTx/>
              </a:rPr>
              <a:t>dy</a:t>
            </a:r>
            <a:r>
              <a:rPr dirty="0" lang="en-US" smtClean="0" sz="2400">
                <a:uFillTx/>
              </a:rPr>
              <a:t>/dx</a:t>
            </a:r>
          </a:p>
          <a:p>
            <a:pPr lvl="1"/>
            <a:r>
              <a:rPr dirty="0" lang="en-US" smtClean="0" sz="2400">
                <a:uFillTx/>
              </a:rPr>
              <a:t>Concavity: f’’(x), concave up (+), concave down (-)</a:t>
            </a:r>
            <a:endParaRPr dirty="0" lang="en-US" sz="240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4" name="Title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Arc Length</a:t>
            </a:r>
            <a:endParaRPr dirty="0" lang="en-US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1026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3"/>
          <a:srcRect b="9146"/>
          <a:stretch/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707356" y="1581737"/>
            <a:ext cx="5729288" cy="229828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6" name="TextBox 5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4919" y="5043928"/>
            <a:ext cx="2945614" cy="427746"/>
          </a:xfrm>
          <a:prstGeom prst="rect">
            <a:avLst/>
          </a:prstGeom>
          <a:blipFill rotWithShape="1">
            <a:blip r:embed="rId4"/>
            <a:stretch>
              <a:fillRect b="-9859"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Rectangle 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600200" y="1981200"/>
            <a:ext cx="3352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Rectangle 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172200" y="2971800"/>
            <a:ext cx="1219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TextBox 8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239981" y="1598299"/>
            <a:ext cx="1342162" cy="610936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" name="TextBox 9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916635" y="2266436"/>
            <a:ext cx="1610441" cy="369332"/>
          </a:xfrm>
          <a:prstGeom prst="rect">
            <a:avLst/>
          </a:prstGeom>
          <a:blipFill rotWithShape="1">
            <a:blip r:embed="rId6"/>
            <a:stretch>
              <a:fillRect b="-13333"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" name="TextBox 10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267200" y="4831786"/>
            <a:ext cx="4312527" cy="720647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" name="Rectangle 1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267201" y="4876801"/>
            <a:ext cx="4234508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" name="TextBox 15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0626" y="1311282"/>
            <a:ext cx="2535118" cy="427746"/>
          </a:xfrm>
          <a:prstGeom prst="rect">
            <a:avLst/>
          </a:prstGeom>
          <a:blipFill rotWithShape="1">
            <a:blip r:embed="rId8"/>
            <a:stretch>
              <a:fillRect b="-11429" l="-723"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7" name="TextBox 16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-825825" y="2872227"/>
            <a:ext cx="4068293" cy="427746"/>
          </a:xfrm>
          <a:prstGeom prst="rect">
            <a:avLst/>
          </a:prstGeom>
          <a:blipFill rotWithShape="1">
            <a:blip r:embed="rId9"/>
            <a:stretch>
              <a:fillRect b="-10000"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9" name="TextBox 18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7711" y="4217692"/>
            <a:ext cx="3198889" cy="427746"/>
          </a:xfrm>
          <a:prstGeom prst="rect">
            <a:avLst/>
          </a:prstGeom>
          <a:blipFill rotWithShape="1">
            <a:blip r:embed="rId10"/>
            <a:stretch>
              <a:fillRect b="-11429"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2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7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22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27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32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3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37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38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39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1000" id="4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grpId="0" spid="6"/>
      <p:bldP advAuto="4294967295" grpId="0" spid="9"/>
      <p:bldP advAuto="4294967295" grpId="0" spid="10"/>
      <p:bldP advAuto="4294967295" grpId="0" spid="11"/>
      <p:bldP advAuto="4294967295" grpId="0" spid="16"/>
      <p:bldP advAuto="4294967295" grpId="0" spid="17"/>
      <p:bldP advAuto="4294967295" grpId="0" spid="19"/>
    </p:bldLst>
  </p:timing>
</p:sld>
</file>

<file path=ppt/slides/slide3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how="0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" name="TextBox 5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01883" y="4059621"/>
            <a:ext cx="3273460" cy="2264979"/>
          </a:xfrm>
          <a:prstGeom prst="rect">
            <a:avLst/>
          </a:prstGeom>
          <a:blipFill rotWithShape="1">
            <a:blip r:embed="rId2"/>
            <a:stretch>
              <a:fillRect b="-806" l="-372"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itle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Parametric Arc </a:t>
            </a:r>
            <a:r>
              <a:rPr dirty="0" lang="en-US" smtClean="0">
                <a:uFillTx/>
              </a:rPr>
              <a:t>Length</a:t>
            </a:r>
            <a:endParaRPr dirty="0" lang="en-US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1026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3"/>
          <a:srcRect b="9146"/>
          <a:stretch/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707356" y="1581737"/>
            <a:ext cx="5729288" cy="229828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9" name="TextBox 8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581737"/>
            <a:ext cx="1342162" cy="610936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" name="TextBox 9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18359" y="2373868"/>
            <a:ext cx="1610441" cy="369332"/>
          </a:xfrm>
          <a:prstGeom prst="rect">
            <a:avLst/>
          </a:prstGeom>
          <a:blipFill rotWithShape="1">
            <a:blip r:embed="rId5"/>
            <a:stretch>
              <a:fillRect b="-11475"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" name="TextBox 10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267200" y="4831786"/>
            <a:ext cx="4312527" cy="720647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" name="TextBox 12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28599" y="3483669"/>
            <a:ext cx="1664045" cy="1139799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" name="TextBox 15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01310" y="4875773"/>
            <a:ext cx="1518621" cy="676660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7" name="TextBox 16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684194" y="2259064"/>
            <a:ext cx="2933495" cy="1169936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" name="TextBox 17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531794" y="3733800"/>
            <a:ext cx="3402406" cy="1429174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9" name="TextBox 18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531794" y="5410200"/>
            <a:ext cx="2665730" cy="910699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 id="6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7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8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 id="9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1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 id="12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4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 id="15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accel="50000" decel="50000" fill="hold" grpId="0" id="17" nodeType="with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74208E-7 L -0.23576 -0.51238 " pathEditMode="relative" ptsTypes="AA" rAng="0">
                                      <p:cBhvr>
                                        <p:cTn dur="2000" fill="hold" id="18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88" y="-25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23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">
                      <p:stCondLst>
                        <p:cond delay="indefinite"/>
                      </p:stCondLst>
                      <p:childTnLst>
                        <p:par>
                          <p:cTn fill="hold" id="25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6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28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">
                      <p:stCondLst>
                        <p:cond delay="indefinite"/>
                      </p:stCondLst>
                      <p:childTnLst>
                        <p:par>
                          <p:cTn fill="hold" id="3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1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33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4">
                      <p:stCondLst>
                        <p:cond delay="indefinite"/>
                      </p:stCondLst>
                      <p:childTnLst>
                        <p:par>
                          <p:cTn fill="hold" id="35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6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38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>
                      <p:stCondLst>
                        <p:cond delay="indefinite"/>
                      </p:stCondLst>
                      <p:childTnLst>
                        <p:par>
                          <p:cTn fill="hold" id="4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43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grpId="0" spid="6"/>
      <p:bldP advAuto="4294967295" grpId="0" spid="9"/>
      <p:bldP advAuto="4294967295" grpId="0" spid="10"/>
      <p:bldP advAuto="4294967295" grpId="0" spid="11"/>
      <p:bldP advAuto="4294967295" grpId="0" spid="13"/>
      <p:bldP advAuto="4294967295" grpId="0" spid="16"/>
      <p:bldP advAuto="4294967295" grpId="0" spid="17"/>
      <p:bldP advAuto="4294967295" grpId="0" spid="18"/>
      <p:bldP advAuto="4294967295" grpId="0" spid="19"/>
    </p:bldLst>
  </p:timing>
</p:sld>
</file>

<file path=ppt/slides/slide3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4" name="Title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Parametric Arc </a:t>
            </a:r>
            <a:r>
              <a:rPr dirty="0" lang="en-US" smtClean="0">
                <a:uFillTx/>
              </a:rPr>
              <a:t>Length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" name="TextBox 10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305162" y="1290300"/>
            <a:ext cx="4312527" cy="72064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" name="TextBox 12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28599" y="3483669"/>
            <a:ext cx="1664045" cy="1139799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" name="TextBox 15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01310" y="4875773"/>
            <a:ext cx="1518621" cy="67666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7" name="TextBox 16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684194" y="2259064"/>
            <a:ext cx="2933495" cy="1169936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" name="TextBox 17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59269" y="3508284"/>
            <a:ext cx="3402406" cy="1429174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9" name="TextBox 18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854080" y="5214103"/>
            <a:ext cx="2720553" cy="910699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" name="Rectangle 1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733143" y="5175779"/>
            <a:ext cx="2962790" cy="1065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2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7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22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27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grpId="0" spid="13"/>
      <p:bldP advAuto="4294967295" grpId="0" spid="16"/>
      <p:bldP advAuto="4294967295" grpId="0" spid="17"/>
      <p:bldP advAuto="4294967295" grpId="0" spid="18"/>
      <p:bldP advAuto="4294967295" grpId="0" spid="19"/>
    </p:bldLst>
  </p:timing>
</p:sld>
</file>

<file path=ppt/slides/slide3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4" name="Title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Arc Length</a:t>
            </a:r>
            <a:endParaRPr dirty="0" lang="en-US">
              <a:uFillTx/>
            </a:endParaRP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3" name="Group 2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1600200" y="1608950"/>
            <a:ext cx="4823263" cy="2298285"/>
            <a:chOff x="1600200" y="1581737"/>
            <a:chExt cx="4823263" cy="2298285"/>
          </a:xfrm>
        </p:grpSpPr>
        <p:pic>
          <p:nvPicPr>
            <p:cNvPr xmlns:c="http://schemas.openxmlformats.org/drawingml/2006/chart" xmlns:pic="http://schemas.openxmlformats.org/drawingml/2006/picture" xmlns:dgm="http://schemas.openxmlformats.org/drawingml/2006/diagram" id="1026" name="Picture 2"/>
            <p:cNvPicPr xmlns:c="http://schemas.openxmlformats.org/drawingml/2006/chart" xmlns:pic="http://schemas.openxmlformats.org/drawingml/2006/picture" xmlns:dgm="http://schemas.openxmlformats.org/drawingml/2006/diagram">
              <a:picLocks noChangeArrowheads="1" noChangeAspect="1"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 rotWithShape="1">
            <a:blip r:embed="rId3"/>
            <a:srcRect b="9146" r="15814"/>
            <a:stretch/>
          </p:blipFill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600200" y="1581737"/>
              <a:ext cx="4823263" cy="229828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xmlns:c="http://schemas.openxmlformats.org/drawingml/2006/chart" xmlns:pic="http://schemas.openxmlformats.org/drawingml/2006/picture" xmlns:dgm="http://schemas.openxmlformats.org/drawingml/2006/diagram" id="7" name="Rectangle 6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600200" y="1981200"/>
              <a:ext cx="33528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</p:grpSp>
      <p:sp>
        <p:nvSpPr>
          <p:cNvPr xmlns:c="http://schemas.openxmlformats.org/drawingml/2006/chart" xmlns:pic="http://schemas.openxmlformats.org/drawingml/2006/picture" xmlns:dgm="http://schemas.openxmlformats.org/drawingml/2006/diagram" id="8" name="Rectangle 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172200" y="2971800"/>
            <a:ext cx="1219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" name="Rectangle 1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28281" y="4724400"/>
            <a:ext cx="2224519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" name="Rectangle 1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28281" y="5334000"/>
            <a:ext cx="2224519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" name="Rectangle 1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267201" y="4802451"/>
            <a:ext cx="4234508" cy="1032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Rectangle 1"/>
          <p:cNvSpPr xmlns:c="http://schemas.openxmlformats.org/drawingml/2006/chart" xmlns:pic="http://schemas.openxmlformats.org/drawingml/2006/picture" xmlns:dgm="http://schemas.openxmlformats.org/drawingml/2006/diagram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613214" y="2804891"/>
            <a:ext cx="524503" cy="618439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16" name="Straight Arrow Connector 15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V="1">
            <a:off x="5548087" y="2746109"/>
            <a:ext cx="0" cy="82512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2" name="Straight Arrow Connector 21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3788041" y="3552368"/>
            <a:ext cx="1760046" cy="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pic="http://schemas.openxmlformats.org/drawingml/2006/picture" xmlns:dgm="http://schemas.openxmlformats.org/drawingml/2006/diagram" id="26" name="Rectangle 2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614057" y="3601923"/>
            <a:ext cx="2261408" cy="309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5" name="Rectangle 24"/>
          <p:cNvSpPr xmlns:c="http://schemas.openxmlformats.org/drawingml/2006/chart" xmlns:pic="http://schemas.openxmlformats.org/drawingml/2006/picture" xmlns:dgm="http://schemas.openxmlformats.org/drawingml/2006/diagram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325257" y="3601923"/>
            <a:ext cx="519694" cy="618439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28" name="Straight Arrow Connector 27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V="1">
            <a:off x="3788041" y="2758092"/>
            <a:ext cx="1760046" cy="794275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pic="http://schemas.openxmlformats.org/drawingml/2006/picture" xmlns:dgm="http://schemas.openxmlformats.org/drawingml/2006/diagram" id="30" name="Rectangle 29"/>
          <p:cNvSpPr xmlns:c="http://schemas.openxmlformats.org/drawingml/2006/chart" xmlns:pic="http://schemas.openxmlformats.org/drawingml/2006/picture" xmlns:dgm="http://schemas.openxmlformats.org/drawingml/2006/diagram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947384" y="2152259"/>
            <a:ext cx="3651128" cy="1187697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2" name="TextBox 31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14572" y="4802451"/>
            <a:ext cx="3940694" cy="910699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3" name="TextBox 32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844951" y="4001975"/>
            <a:ext cx="3115918" cy="720647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3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4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6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7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9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">
                      <p:stCondLst>
                        <p:cond delay="indefinite"/>
                      </p:stCondLst>
                      <p:childTnLst>
                        <p:par>
                          <p:cTn fill="hold" id="21">
                            <p:stCondLst>
                              <p:cond delay="0"/>
                            </p:stCondLst>
                            <p:childTnLst>
                              <p:par>
                                <p:cTn fill="hold" id="22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24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25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27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32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3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37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38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39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1000" id="4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animBg="1" grpId="0" spid="2"/>
      <p:bldP advAuto="4294967295" animBg="1" grpId="0" spid="26"/>
      <p:bldP advAuto="4294967295" animBg="1" grpId="0" spid="25"/>
      <p:bldP advAuto="4294967295" grpId="0" spid="30"/>
      <p:bldP advAuto="4294967295" grpId="0" spid="32"/>
      <p:bldP advAuto="4294967295" grpId="0" spid="33"/>
    </p:bldLst>
  </p:timing>
</p:sld>
</file>

<file path=ppt/slides/slide3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TextBox 4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98164" y="1371600"/>
            <a:ext cx="3138230" cy="532966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Rectangle 5"/>
          <p:cNvSpPr xmlns:c="http://schemas.openxmlformats.org/drawingml/2006/chart" xmlns:pic="http://schemas.openxmlformats.org/drawingml/2006/picture" xmlns:dgm="http://schemas.openxmlformats.org/drawingml/2006/diagram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292634" y="4352776"/>
            <a:ext cx="1797287" cy="813043"/>
          </a:xfrm>
          <a:prstGeom prst="rect">
            <a:avLst/>
          </a:prstGeom>
          <a:blipFill rotWithShape="1">
            <a:blip r:embed="rId4"/>
            <a:stretch>
              <a:fillRect b="-12030"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TextBox 7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188484" y="2021889"/>
            <a:ext cx="4208268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i="1" lang="en-US" smtClean="0" sz="2400">
                <a:uFillTx/>
              </a:rPr>
              <a:t>Find the distance from t = 0 to 1</a:t>
            </a:r>
            <a:endParaRPr b="1" dirty="0" i="1" lang="en-US" sz="24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" name="TextBox 10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 flipH="1">
            <a:off x="4351540" y="7777426"/>
            <a:ext cx="4223657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lang="en-US" smtClean="0" sz="2400">
                <a:uFillTx/>
              </a:rPr>
              <a:t>@ t=2, (</a:t>
            </a:r>
            <a:r>
              <a:rPr dirty="0" err="1" lang="en-US" smtClean="0" sz="2400">
                <a:uFillTx/>
              </a:rPr>
              <a:t>x,y</a:t>
            </a:r>
            <a:r>
              <a:rPr dirty="0" lang="en-US" smtClean="0" sz="2400">
                <a:uFillTx/>
              </a:rPr>
              <a:t>) = (4, 0.91), m = -0.1)</a:t>
            </a:r>
            <a:endParaRPr dirty="0" lang="en-US" sz="24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" name="Oval 1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137770" y="7431314"/>
            <a:ext cx="427541" cy="2902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" name="TextBox 1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395082" y="7561942"/>
            <a:ext cx="670376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en-US">
                <a:solidFill>
                  <a:srgbClr val="FF0000"/>
                </a:solidFill>
                <a:uFillTx/>
              </a:rPr>
              <a:t>t</a:t>
            </a:r>
            <a:r>
              <a:rPr b="1" dirty="0" lang="en-US" smtClean="0">
                <a:solidFill>
                  <a:srgbClr val="FF0000"/>
                </a:solidFill>
                <a:uFillTx/>
              </a:rPr>
              <a:t> = -4</a:t>
            </a:r>
            <a:endParaRPr b="1" dirty="0" lang="en-US">
              <a:solidFill>
                <a:srgbClr val="FF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" name="Left Arrow 1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 rot="1895282">
            <a:off x="3320620" y="7300684"/>
            <a:ext cx="631546" cy="348342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5" name="TextBox 14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285340" y="2686597"/>
            <a:ext cx="3704860" cy="726737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" name="TextBox 15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499110" y="3413334"/>
            <a:ext cx="3313792" cy="721801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3074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7"/>
          <a:srcRect b="43410" l="11610" r="35604" t="20901"/>
          <a:stretch/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348343" y="4135135"/>
            <a:ext cx="4550160" cy="1869669"/>
          </a:xfrm>
          <a:prstGeom prst="rect">
            <a:avLst/>
          </a:prstGeom>
          <a:noFill/>
          <a:ln>
            <a:noFill/>
          </a:ln>
        </p:spPr>
      </p:pic>
      <p:cxnSp>
        <p:nvCxnSpPr>
          <p:cNvPr xmlns:c="http://schemas.openxmlformats.org/drawingml/2006/chart" xmlns:pic="http://schemas.openxmlformats.org/drawingml/2006/picture" xmlns:dgm="http://schemas.openxmlformats.org/drawingml/2006/diagram" id="10" name="Straight Connector 9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V="1">
            <a:off x="1799768" y="4580677"/>
            <a:ext cx="0" cy="1725777"/>
          </a:xfrm>
          <a:prstGeom prst="line">
            <a:avLst/>
          </a:prstGeom>
          <a:ln w="25400"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17" name="Straight Connector 16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V="1">
            <a:off x="411080" y="4580677"/>
            <a:ext cx="0" cy="1725777"/>
          </a:xfrm>
          <a:prstGeom prst="line">
            <a:avLst/>
          </a:prstGeom>
          <a:ln w="25400"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xmlns:c="http://schemas.openxmlformats.org/drawingml/2006/chart" xmlns:pic="http://schemas.openxmlformats.org/drawingml/2006/picture" xmlns:dgm="http://schemas.openxmlformats.org/drawingml/2006/diagram" id="3075" name="Picture 3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8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5209240" y="3948270"/>
            <a:ext cx="3645455" cy="2359509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3" name="Rectangle 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254173" y="5660572"/>
            <a:ext cx="1553028" cy="508000"/>
          </a:xfrm>
          <a:prstGeom prst="rect">
            <a:avLst/>
          </a:prstGeom>
          <a:noFill/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1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">
                      <p:stCondLst>
                        <p:cond delay="indefinite"/>
                      </p:stCondLst>
                      <p:childTnLst>
                        <p:par>
                          <p:cTn fill="hold" id="13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4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6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ntr" presetID="3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2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2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3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1000" id="24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5" nodeType="withEffect" presetClass="entr" presetID="3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27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8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9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1000" id="3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3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3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6">
                      <p:stCondLst>
                        <p:cond delay="indefinite"/>
                      </p:stCondLst>
                      <p:childTnLst>
                        <p:par>
                          <p:cTn fill="hold" id="37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8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4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1">
                      <p:stCondLst>
                        <p:cond delay="indefinite"/>
                      </p:stCondLst>
                      <p:childTnLst>
                        <p:par>
                          <p:cTn fill="hold" id="42">
                            <p:stCondLst>
                              <p:cond delay="0"/>
                            </p:stCondLst>
                            <p:childTnLst>
                              <p:par>
                                <p:cTn fill="hold" id="43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45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46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grpId="0" spid="5"/>
      <p:bldP advAuto="4294967295" grpId="0" spid="8"/>
      <p:bldP advAuto="4294967295" grpId="0" spid="15"/>
      <p:bldP advAuto="4294967295" grpId="0" spid="16"/>
      <p:bldP advAuto="4294967295" animBg="1" grpId="0" spid="3"/>
    </p:bldLst>
  </p:timing>
</p:sld>
</file>

<file path=ppt/slides/slide3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5" name="TextBox 4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124200" y="2746514"/>
            <a:ext cx="2464777" cy="122251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" name="TextBox 9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124200" y="2746514"/>
            <a:ext cx="2480679" cy="122251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0000"/>
          </a:bodyPr>
          <a:lstStyle/>
          <a:p>
            <a:r>
              <a:rPr lang="en-US" smtClean="0">
                <a:uFillTx/>
              </a:rPr>
              <a:t>Area Under a Parametric Curve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TextBox 5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981200" y="1524000"/>
            <a:ext cx="1591013" cy="52322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TextBox 6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029200" y="1524000"/>
            <a:ext cx="1640962" cy="52322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" name="TextBox 10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124200" y="4644886"/>
            <a:ext cx="3530647" cy="1222514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" name="TextBox 11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974962" y="2647454"/>
            <a:ext cx="1591013" cy="523220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" name="TextBox 12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781800" y="3515380"/>
            <a:ext cx="2355325" cy="523220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2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7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8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2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2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26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28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">
                      <p:stCondLst>
                        <p:cond delay="indefinite"/>
                      </p:stCondLst>
                      <p:childTnLst>
                        <p:par>
                          <p:cTn fill="hold" id="3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1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33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animBg="1" grpId="0" spid="5"/>
      <p:bldP advAuto="4294967295" animBg="1" grpId="0" spid="10"/>
      <p:bldP advAuto="4294967295" grpId="0" spid="6"/>
      <p:bldP advAuto="4294967295" grpId="0" spid="7"/>
      <p:bldP advAuto="4294967295" animBg="1" grpId="0" spid="11"/>
      <p:bldP advAuto="4294967295" grpId="0" spid="12"/>
      <p:bldP advAuto="4294967295" grpId="0" spid="13"/>
    </p:bldLst>
  </p:timing>
</p:sld>
</file>

<file path=ppt/slides/slide3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how="0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12913" y="325889"/>
            <a:ext cx="7054850" cy="1143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1029" name="Picture 5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3"/>
          <a:srcRect b="12286" l="12684" r="34278" t="22260"/>
          <a:stretch/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228600" y="1572983"/>
            <a:ext cx="4572000" cy="342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xmlns:c="http://schemas.openxmlformats.org/drawingml/2006/chart" xmlns:pic="http://schemas.openxmlformats.org/drawingml/2006/picture" xmlns:dgm="http://schemas.openxmlformats.org/drawingml/2006/diagram" id="6" name="Straight Connector 5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V="1">
            <a:off x="1937658" y="2569026"/>
            <a:ext cx="0" cy="2819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pic="http://schemas.openxmlformats.org/drawingml/2006/picture" xmlns:dgm="http://schemas.openxmlformats.org/drawingml/2006/diagram" id="8" name="TextBox 7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526721" y="5339515"/>
            <a:ext cx="1975757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en-US" smtClean="0">
                <a:solidFill>
                  <a:srgbClr val="FF0000"/>
                </a:solidFill>
                <a:uFillTx/>
              </a:rPr>
              <a:t>t = 1, (x, y) = (2, 0)</a:t>
            </a:r>
            <a:endParaRPr b="1" dirty="0" lang="en-US">
              <a:solidFill>
                <a:srgbClr val="FF0000"/>
              </a:solidFill>
              <a:uFillTx/>
            </a:endParaRP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10" name="Straight Connector 9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H="1">
            <a:off x="9144000" y="4776811"/>
            <a:ext cx="1281791" cy="1233488"/>
          </a:xfrm>
          <a:prstGeom prst="line">
            <a:avLst/>
          </a:prstGeom>
          <a:ln w="25400"/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xmlns:c="http://schemas.openxmlformats.org/drawingml/2006/chart" xmlns:pic="http://schemas.openxmlformats.org/drawingml/2006/picture" xmlns:dgm="http://schemas.openxmlformats.org/drawingml/2006/diagram" id="1030" name="Picture 6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4"/>
          <a:srcRect b="8891" l="13344" r="23514" t="20935"/>
          <a:stretch/>
        </p:blipFill>
        <p:spPr xmlns:c="http://schemas.openxmlformats.org/drawingml/2006/chart" xmlns:pic="http://schemas.openxmlformats.org/drawingml/2006/picture" xmlns:dgm="http://schemas.openxmlformats.org/drawingml/2006/diagram" bwMode="auto">
          <a:xfrm flipV="1" rot="16200000">
            <a:off x="4194630" y="1817652"/>
            <a:ext cx="5442858" cy="3676259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1031" name="Picture 7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5"/>
          <a:srcRect b="10572" l="11946" r="22807" t="21948"/>
          <a:stretch/>
        </p:blipFill>
        <p:spPr xmlns:c="http://schemas.openxmlformats.org/drawingml/2006/chart" xmlns:pic="http://schemas.openxmlformats.org/drawingml/2006/picture" xmlns:dgm="http://schemas.openxmlformats.org/drawingml/2006/diagram" bwMode="auto">
          <a:xfrm flipV="1" rot="16200000">
            <a:off x="4130935" y="1884584"/>
            <a:ext cx="5624288" cy="3535135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7" name="Oval 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275146" y="5911454"/>
            <a:ext cx="244929" cy="2122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21" name="Straight Connector 20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V="1">
            <a:off x="1698172" y="2088037"/>
            <a:ext cx="0" cy="2819400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pic="http://schemas.openxmlformats.org/drawingml/2006/picture" xmlns:dgm="http://schemas.openxmlformats.org/drawingml/2006/diagram" id="22" name="TextBox 2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85635" y="1718705"/>
            <a:ext cx="2515508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en-US" smtClean="0">
                <a:solidFill>
                  <a:schemeClr val="tx2">
                    <a:lumMod val="60000"/>
                    <a:lumOff val="40000"/>
                  </a:schemeClr>
                </a:solidFill>
                <a:uFillTx/>
              </a:rPr>
              <a:t>t = 1/2, (x, y) = (1.1, -.3)</a:t>
            </a:r>
            <a:endParaRPr b="1" dirty="0" lang="en-US">
              <a:solidFill>
                <a:schemeClr val="tx2">
                  <a:lumMod val="60000"/>
                  <a:lumOff val="40000"/>
                </a:schemeClr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3" name="Oval 2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817945" y="6185851"/>
            <a:ext cx="244929" cy="212271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4" name="TextBox 23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916965" y="562639"/>
            <a:ext cx="4358181" cy="532966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23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">
                      <p:stCondLst>
                        <p:cond delay="indefinite"/>
                      </p:stCondLst>
                      <p:childTnLst>
                        <p:par>
                          <p:cTn fill="hold" id="25">
                            <p:stCondLst>
                              <p:cond delay="0"/>
                            </p:stCondLst>
                            <p:childTnLst>
                              <p:par>
                                <p:cTn fill="hold" id="26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8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3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31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33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grpId="0" spid="8"/>
      <p:bldP advAuto="4294967295" animBg="1" grpId="0" spid="7"/>
      <p:bldP advAuto="4294967295" grpId="0" spid="22"/>
      <p:bldP advAuto="4294967295" animBg="1" grpId="0" spid="23"/>
    </p:bldLst>
  </p:timing>
</p:sld>
</file>

<file path=ppt/slides/slide3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4" name="Title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Board Work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Content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spcBef>
                <a:spcPts val="0"/>
              </a:spcBef>
              <a:buFont charset="2" pitchFamily="2" typeface="Wingdings"/>
              <a:buChar char="q"/>
            </a:pPr>
            <a:r>
              <a:rPr dirty="0" lang="en-US" smtClean="0" sz="2800">
                <a:uFillTx/>
              </a:rPr>
              <a:t>Find the arc length of the graph of the function over the specified interval.</a:t>
            </a:r>
            <a:endParaRPr dirty="0" lang="en-US" sz="2800">
              <a:uFillTx/>
            </a:endParaRPr>
          </a:p>
          <a:p>
            <a:pPr>
              <a:buFont charset="2" pitchFamily="2" typeface="Wingdings"/>
              <a:buChar char="q"/>
            </a:pPr>
            <a:endParaRPr dirty="0" lang="en-US" smtClean="0" sz="2800" u="sng">
              <a:uFillTx/>
            </a:endParaRPr>
          </a:p>
          <a:p>
            <a:pPr>
              <a:buFont charset="2" pitchFamily="2" typeface="Wingdings"/>
              <a:buChar char="q"/>
            </a:pPr>
            <a:endParaRPr dirty="0" lang="en-US" u="sng">
              <a:uFillTx/>
            </a:endParaRPr>
          </a:p>
          <a:p>
            <a:pPr>
              <a:buFont charset="2" pitchFamily="2" typeface="Wingdings"/>
              <a:buChar char="q"/>
            </a:pPr>
            <a:r>
              <a:rPr dirty="0" lang="en-US" smtClean="0" sz="2800">
                <a:uFillTx/>
              </a:rPr>
              <a:t>Find the length of the parametric curve.</a:t>
            </a:r>
            <a:endParaRPr dirty="0" lang="en-US" sz="2800">
              <a:uFillTx/>
            </a:endParaRP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2" name="Table 1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640080" y="2252662"/>
          <a:ext cx="7863840" cy="883984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931920"/>
                <a:gridCol w="3931920"/>
              </a:tblGrid>
              <a:tr h="436055">
                <a:tc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 anchor="ctr">
                    <a:blipFill rotWithShape="1">
                      <a:blip r:embed="rId3"/>
                      <a:stretch>
                        <a:fillRect b="-119444" r="-100000" t="-41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 anchor="ctr">
                    <a:blipFill rotWithShape="1">
                      <a:blip r:embed="rId3"/>
                      <a:stretch>
                        <a:fillRect b="-119444" l="-100000" t="-4167"/>
                      </a:stretch>
                    </a:blipFill>
                  </a:tcPr>
                </a:tc>
              </a:tr>
              <a:tr h="447929">
                <a:tc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 anchor="ctr">
                    <a:blipFill rotWithShape="1">
                      <a:blip r:embed="rId3"/>
                      <a:stretch>
                        <a:fillRect b="-17808" r="-100000" t="-10274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 anchor="ctr">
                    <a:blipFill rotWithShape="1">
                      <a:blip r:embed="rId3"/>
                      <a:stretch>
                        <a:fillRect b="-17808" l="-100000" t="-102740"/>
                      </a:stretch>
                    </a:blipFill>
                  </a:tcPr>
                </a:tc>
              </a:tr>
            </a:tbl>
          </a:graphicData>
        </a:graphic>
      </p:graphicFrame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3" name="Table 2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1005840" y="3933634"/>
          <a:ext cx="7132320" cy="792480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7132320"/>
              </a:tblGrid>
              <a:tr h="396240">
                <a:tc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>
                    <a:blipFill rotWithShape="1">
                      <a:blip r:embed="rId4"/>
                      <a:stretch>
                        <a:fillRect b="-127692" t="-7692"/>
                      </a:stretch>
                    </a:blip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>
                    <a:blipFill rotWithShape="1">
                      <a:blip r:embed="rId4"/>
                      <a:stretch>
                        <a:fillRect b="-27692" t="-107692"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xmlns:c="http://schemas.openxmlformats.org/drawingml/2006/chart" xmlns:pic="http://schemas.openxmlformats.org/drawingml/2006/picture" xmlns:dgm="http://schemas.openxmlformats.org/drawingml/2006/diagram" id="6" name="TextBox 5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74229" y="5092731"/>
            <a:ext cx="4121321" cy="910699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Rectangle 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07158" y="5034680"/>
            <a:ext cx="4234508" cy="1032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Rectangle 8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499911" y="5027423"/>
            <a:ext cx="4234508" cy="1032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" name="TextBox 9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60104" y="5209325"/>
            <a:ext cx="3700885" cy="720647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1000" id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1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12" nodeType="afterEffect" presetClass="entr" presetID="3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14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5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6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1000" id="17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grpId="0" spid="6"/>
      <p:bldP advAuto="4294967295" grpId="0" spid="10"/>
    </p:bldLst>
  </p:timing>
</p:sld>
</file>

<file path=ppt/slides/slide3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how="0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AdjustHandles="1" noChangeArrowheads="1" noChangeAspect="1" noChangeShapeType="1" noEditPoints="1" noGrp="1" noMove="1" noResize="1" noRot="1" noTextEdit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blipFill rotWithShape="1">
            <a:blip r:embed="rId3"/>
            <a:stretch>
              <a:fillRect b="-12766"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13315" name="Picture 3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4"/>
          <a:srcRect b="58381" l="12452" r="23565" t="20839"/>
          <a:stretch/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290285" y="1465943"/>
            <a:ext cx="5515429" cy="10885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13316" name="Picture 4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5"/>
          <a:srcRect b="59212" l="11656" r="24318" t="10035"/>
          <a:stretch/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2235199" y="3120571"/>
            <a:ext cx="5500916" cy="1611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7" name="Oval 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873828" y="3015788"/>
            <a:ext cx="725716" cy="438611"/>
          </a:xfrm>
          <a:prstGeom prst="ellipse">
            <a:avLst/>
          </a:prstGeom>
          <a:noFill/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dur="indefinite" id="1" nodeType="tmRoot" restart="never"/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AdjustHandles="1" noChangeArrowheads="1" noChangeAspect="1" noChangeShapeType="1" noEditPoints="1" noGrp="1" noMove="1" noResize="1" noRot="1" noTextEdit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blipFill rotWithShape="1">
            <a:blip r:embed="rId3"/>
            <a:stretch>
              <a:fillRect t="-18617"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14338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4"/>
          <a:srcRect b="11005" l="11610" r="25248" t="22225"/>
          <a:stretch/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45143" y="1407885"/>
            <a:ext cx="4659086" cy="29942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14340" name="Picture 4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5"/>
          <a:srcRect b="11558" l="11611" r="25417" t="11420"/>
          <a:stretch/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3323772" y="2290074"/>
            <a:ext cx="5210628" cy="38731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4" name="Oval 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323772" y="2232018"/>
            <a:ext cx="1059542" cy="206383"/>
          </a:xfrm>
          <a:prstGeom prst="ellipse">
            <a:avLst/>
          </a:prstGeom>
          <a:noFill/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49506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en-US" lang="en-US">
                <a:uFillTx/>
              </a:rPr>
              <a:t>Arc Length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9507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295400"/>
            <a:ext cx="8229600" cy="1465729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en-US" dirty="0" lang="en-US" smtClean="0" sz="2400">
                <a:uFillTx/>
              </a:rPr>
              <a:t>Given a curve </a:t>
            </a:r>
            <a:r>
              <a:rPr altLang="en-US" dirty="0" i="1" lang="en-US" smtClean="0" sz="2400">
                <a:uFillTx/>
              </a:rPr>
              <a:t>C, </a:t>
            </a:r>
            <a:r>
              <a:rPr altLang="en-US" dirty="0" lang="en-US" smtClean="0" sz="2400">
                <a:uFillTx/>
              </a:rPr>
              <a:t>divide </a:t>
            </a:r>
            <a:r>
              <a:rPr altLang="en-US" dirty="0" lang="en-US" sz="2400">
                <a:uFillTx/>
              </a:rPr>
              <a:t>the interval [</a:t>
            </a:r>
            <a:r>
              <a:rPr altLang="en-US" dirty="0" i="1" lang="en-US" sz="2400">
                <a:uFillTx/>
              </a:rPr>
              <a:t>a</a:t>
            </a:r>
            <a:r>
              <a:rPr altLang="en-US" dirty="0" lang="en-US" sz="2400">
                <a:uFillTx/>
              </a:rPr>
              <a:t>, </a:t>
            </a:r>
            <a:r>
              <a:rPr altLang="en-US" dirty="0" i="1" lang="en-US" sz="2400">
                <a:uFillTx/>
              </a:rPr>
              <a:t>b</a:t>
            </a:r>
            <a:r>
              <a:rPr altLang="en-US" dirty="0" lang="en-US" sz="2400">
                <a:uFillTx/>
              </a:rPr>
              <a:t>] into </a:t>
            </a:r>
            <a:r>
              <a:rPr altLang="en-US" dirty="0" i="1" lang="en-US" sz="2400">
                <a:uFillTx/>
              </a:rPr>
              <a:t>n </a:t>
            </a:r>
            <a:r>
              <a:rPr altLang="en-US" dirty="0" lang="en-US" sz="2400">
                <a:uFillTx/>
              </a:rPr>
              <a:t>subintervals </a:t>
            </a:r>
            <a:r>
              <a:rPr altLang="en-US" dirty="0" lang="en-US" smtClean="0" sz="2400">
                <a:uFillTx/>
              </a:rPr>
              <a:t>of </a:t>
            </a:r>
            <a:r>
              <a:rPr altLang="en-US" dirty="0" lang="en-US" sz="2400">
                <a:uFillTx/>
              </a:rPr>
              <a:t>equal width </a:t>
            </a:r>
            <a:r>
              <a:rPr altLang="en-US" dirty="0" lang="en-US" sz="2400">
                <a:uFillTx/>
                <a:sym charset="2" typeface="Symbol"/>
              </a:rPr>
              <a:t></a:t>
            </a:r>
            <a:r>
              <a:rPr altLang="en-US" dirty="0" i="1" lang="en-US" smtClean="0" sz="2400">
                <a:uFillTx/>
              </a:rPr>
              <a:t>x</a:t>
            </a:r>
            <a:r>
              <a:rPr altLang="en-US" dirty="0" lang="en-US" smtClean="0" sz="2400">
                <a:uFillTx/>
              </a:rPr>
              <a:t> </a:t>
            </a:r>
            <a:endParaRPr altLang="en-US" dirty="0" lang="en-US" sz="2400">
              <a:uFillTx/>
            </a:endParaRPr>
          </a:p>
          <a:p>
            <a:r>
              <a:rPr altLang="en-US" dirty="0" lang="en-US" smtClean="0" sz="2400">
                <a:uFillTx/>
              </a:rPr>
              <a:t>More subintervals yields a better approximation </a:t>
            </a:r>
          </a:p>
          <a:p>
            <a:r>
              <a:rPr altLang="en-US" dirty="0" lang="en-US" smtClean="0" sz="2400">
                <a:uFillTx/>
              </a:rPr>
              <a:t>As n approaches infinity, this become integration</a:t>
            </a:r>
            <a:endParaRPr altLang="en-US" dirty="0" lang="en-US" sz="24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149510" name="Picture 6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368051" y="3370729"/>
            <a:ext cx="5074419" cy="286973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6" name="Picture 6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6065463" y="3101788"/>
            <a:ext cx="2186047" cy="30243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AdjustHandles="1" noChangeArrowheads="1" noChangeAspect="1" noChangeShapeType="1" noEditPoints="1" noGrp="1" noMove="1" noResize="1" noRot="1" noTextEdit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blipFill rotWithShape="1">
            <a:blip r:embed="rId2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4098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3"/>
          <a:srcRect b="7441" l="2858" r="51905" t="41219"/>
          <a:stretch/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217722" y="1364342"/>
            <a:ext cx="5515428" cy="5007430"/>
          </a:xfrm>
          <a:prstGeom prst="rect">
            <a:avLst/>
          </a:prstGeom>
          <a:noFill/>
          <a:ln>
            <a:noFill/>
          </a:ln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AdjustHandles="1" noChangeArrowheads="1" noChangeAspect="1" noChangeShapeType="1" noEditPoints="1" noGrp="1" noMove="1" noResize="1" noRot="1" noTextEdit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47520" y="260124"/>
            <a:ext cx="7132320" cy="1143000"/>
          </a:xfrm>
          <a:blipFill rotWithShape="1">
            <a:blip r:embed="rId2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5124" name="Picture 4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3"/>
          <a:srcRect b="17150" l="2738" r="50000" t="37612"/>
          <a:stretch/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391885" y="1422400"/>
            <a:ext cx="5762171" cy="4412343"/>
          </a:xfrm>
          <a:prstGeom prst="rect">
            <a:avLst/>
          </a:prstGeom>
          <a:noFill/>
          <a:ln>
            <a:noFill/>
          </a:ln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4" name="Title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Arc Length</a:t>
            </a:r>
            <a:endParaRPr dirty="0" lang="en-US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1026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3"/>
          <a:srcRect b="9146"/>
          <a:stretch/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707356" y="1581737"/>
            <a:ext cx="5729288" cy="229828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6" name="TextBox 5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4919" y="5043928"/>
            <a:ext cx="2945614" cy="427746"/>
          </a:xfrm>
          <a:prstGeom prst="rect">
            <a:avLst/>
          </a:prstGeom>
          <a:blipFill rotWithShape="1">
            <a:blip r:embed="rId4"/>
            <a:stretch>
              <a:fillRect b="-9859"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Rectangle 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600200" y="1981200"/>
            <a:ext cx="3352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Rectangle 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172200" y="2971800"/>
            <a:ext cx="1219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TextBox 8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239981" y="1598299"/>
            <a:ext cx="1342162" cy="610936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" name="TextBox 9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916635" y="2266436"/>
            <a:ext cx="1610441" cy="369332"/>
          </a:xfrm>
          <a:prstGeom prst="rect">
            <a:avLst/>
          </a:prstGeom>
          <a:blipFill rotWithShape="1">
            <a:blip r:embed="rId6"/>
            <a:stretch>
              <a:fillRect b="-13333"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" name="TextBox 10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267200" y="4831786"/>
            <a:ext cx="4312527" cy="720647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" name="Rectangle 1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267201" y="4876801"/>
            <a:ext cx="4234508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" name="TextBox 15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0626" y="1311282"/>
            <a:ext cx="2535118" cy="427746"/>
          </a:xfrm>
          <a:prstGeom prst="rect">
            <a:avLst/>
          </a:prstGeom>
          <a:blipFill rotWithShape="1">
            <a:blip r:embed="rId8"/>
            <a:stretch>
              <a:fillRect b="-11429" l="-723"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7" name="TextBox 16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-825825" y="2872227"/>
            <a:ext cx="4068293" cy="427746"/>
          </a:xfrm>
          <a:prstGeom prst="rect">
            <a:avLst/>
          </a:prstGeom>
          <a:blipFill rotWithShape="1">
            <a:blip r:embed="rId9"/>
            <a:stretch>
              <a:fillRect b="-10000"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9" name="TextBox 18"/>
          <p:cNvSpPr xmlns:c="http://schemas.openxmlformats.org/drawingml/2006/chart" xmlns:pic="http://schemas.openxmlformats.org/drawingml/2006/picture" xmlns:dgm="http://schemas.openxmlformats.org/drawingml/2006/diagram" txBox="1">
            <a:spLocks noAdjustHandles="1" noChangeArrowheads="1" noChangeAspect="1" noChangeShapeType="1" noEditPoints="1" noMove="1" noResize="1" noRot="1" noTextEdit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7711" y="4217692"/>
            <a:ext cx="3198889" cy="427746"/>
          </a:xfrm>
          <a:prstGeom prst="rect">
            <a:avLst/>
          </a:prstGeom>
          <a:blipFill rotWithShape="1">
            <a:blip r:embed="rId10"/>
            <a:stretch>
              <a:fillRect b="-11429"/>
            </a:stretch>
          </a:blip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noFill/>
                <a:uFillTx/>
              </a:rPr>
              <a:t> 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7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2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7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22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27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32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3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37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38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39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1000" id="4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grpId="0" spid="6"/>
      <p:bldP advAuto="4294967295" grpId="0" spid="9"/>
      <p:bldP advAuto="4294967295" grpId="0" spid="10"/>
      <p:bldP advAuto="4294967295" grpId="0" spid="11"/>
      <p:bldP advAuto="4294967295" grpId="0" spid="16"/>
      <p:bldP advAuto="4294967295" grpId="0" spid="17"/>
      <p:bldP advAuto="4294967295" grpId="0" spid="19"/>
    </p:bldLst>
  </p:timing>
</p:sld>
</file>

<file path=ppt/slides/slide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57698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en-US" lang="en-US">
                <a:uFillTx/>
              </a:rPr>
              <a:t>Arc Length</a:t>
            </a: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157703" name="Picture 7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779956" y="2089850"/>
            <a:ext cx="8044466" cy="169300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6" name="Picture 10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983150" y="4700327"/>
            <a:ext cx="7830472" cy="149066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2" name="TextBox 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79956" y="1538783"/>
            <a:ext cx="1061509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 smtClean="0">
                <a:uFillTx/>
              </a:rPr>
              <a:t>y(x) = f(x)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Box 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28350" y="4515661"/>
            <a:ext cx="1104790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 smtClean="0">
                <a:uFillTx/>
              </a:rPr>
              <a:t>x(y) = g(y)</a:t>
            </a:r>
            <a:endParaRPr dirty="0" lang="en-US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9" name="Picture 9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4"/>
          <a:srcRect b="12653" l="20784" r="14044" t="12784"/>
          <a:stretch/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6025019" y="2890311"/>
            <a:ext cx="2029216" cy="685078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58722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en-US" dirty="0" lang="en-US">
                <a:uFillTx/>
              </a:rPr>
              <a:t>Example </a:t>
            </a:r>
            <a:endParaRPr altLang="en-US" dirty="0" i="1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58723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en-US" dirty="0" lang="en-US" sz="2800">
                <a:uFillTx/>
              </a:rPr>
              <a:t>Find the length of the arc of </a:t>
            </a:r>
            <a:r>
              <a:rPr altLang="en-US" dirty="0" i="1" lang="en-US" smtClean="0" sz="2800">
                <a:uFillTx/>
              </a:rPr>
              <a:t>y</a:t>
            </a:r>
            <a:r>
              <a:rPr altLang="en-US" baseline="30000" dirty="0" lang="en-US" smtClean="0" sz="2800">
                <a:uFillTx/>
              </a:rPr>
              <a:t>2</a:t>
            </a:r>
            <a:r>
              <a:rPr altLang="en-US" dirty="0" lang="en-US" smtClean="0" sz="2800">
                <a:uFillTx/>
              </a:rPr>
              <a:t> </a:t>
            </a:r>
            <a:r>
              <a:rPr altLang="en-US" dirty="0" lang="en-US" sz="2800">
                <a:uFillTx/>
              </a:rPr>
              <a:t>= </a:t>
            </a:r>
            <a:r>
              <a:rPr altLang="en-US" dirty="0" i="1" lang="en-US" sz="2800">
                <a:uFillTx/>
              </a:rPr>
              <a:t>x</a:t>
            </a:r>
            <a:r>
              <a:rPr altLang="en-US" dirty="0" i="1" lang="en-US" sz="300">
                <a:uFillTx/>
              </a:rPr>
              <a:t> </a:t>
            </a:r>
            <a:r>
              <a:rPr altLang="en-US" baseline="30000" dirty="0" lang="en-US" sz="2800">
                <a:uFillTx/>
              </a:rPr>
              <a:t>3 </a:t>
            </a:r>
            <a:r>
              <a:rPr altLang="en-US" dirty="0" lang="en-US" sz="2800">
                <a:uFillTx/>
              </a:rPr>
              <a:t>between the points (1, 1) and (4, 8</a:t>
            </a:r>
            <a:r>
              <a:rPr altLang="en-US" dirty="0" lang="en-US" smtClean="0" sz="2800">
                <a:uFillTx/>
              </a:rPr>
              <a:t>)</a:t>
            </a:r>
            <a:endParaRPr altLang="en-US" dirty="0" lang="en-US" sz="28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158727" name="Picture 7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2151529" y="2396458"/>
            <a:ext cx="3944471" cy="3684426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59746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en-US" dirty="0" lang="en-US" smtClean="0">
                <a:uFillTx/>
              </a:rPr>
              <a:t>Example</a:t>
            </a:r>
            <a:endParaRPr altLang="en-US" dirty="0" i="1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59747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295401"/>
            <a:ext cx="8229600" cy="214925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indent="0" marL="0">
              <a:buNone/>
            </a:pPr>
            <a:r>
              <a:rPr altLang="en-US" dirty="0" lang="en-US" sz="2400">
                <a:uFillTx/>
              </a:rPr>
              <a:t>For the top half of the curve we have</a:t>
            </a:r>
          </a:p>
          <a:p>
            <a:pPr indent="0" marL="0">
              <a:buNone/>
            </a:pPr>
            <a:r>
              <a:rPr altLang="en-US" dirty="0" i="1" lang="en-US" sz="2400">
                <a:uFillTx/>
              </a:rPr>
              <a:t>                        </a:t>
            </a:r>
            <a:endParaRPr altLang="en-US" dirty="0" lang="en-US" sz="2400">
              <a:uFillTx/>
            </a:endParaRPr>
          </a:p>
          <a:p>
            <a:pPr indent="0" marL="0">
              <a:buNone/>
            </a:pPr>
            <a:r>
              <a:rPr altLang="en-US" dirty="0" i="1" lang="en-US" sz="2400">
                <a:uFillTx/>
              </a:rPr>
              <a:t>                        </a:t>
            </a:r>
            <a:r>
              <a:rPr altLang="en-US" dirty="0" i="1" lang="en-US" smtClean="0" sz="2400">
                <a:uFillTx/>
              </a:rPr>
              <a:t>       y(x</a:t>
            </a:r>
            <a:r>
              <a:rPr altLang="en-US" dirty="0" i="1" lang="en-US" smtClean="0" sz="2400">
                <a:uFillTx/>
              </a:rPr>
              <a:t>) </a:t>
            </a:r>
            <a:r>
              <a:rPr altLang="en-US" dirty="0" lang="en-US" sz="2400">
                <a:uFillTx/>
              </a:rPr>
              <a:t>= </a:t>
            </a:r>
            <a:r>
              <a:rPr altLang="en-US" dirty="0" i="1" lang="en-US" sz="2400">
                <a:uFillTx/>
              </a:rPr>
              <a:t>x</a:t>
            </a:r>
            <a:r>
              <a:rPr altLang="en-US" baseline="30000" dirty="0" lang="en-US" sz="2400">
                <a:uFillTx/>
              </a:rPr>
              <a:t>3/2</a:t>
            </a:r>
            <a:r>
              <a:rPr altLang="en-US" dirty="0" lang="en-US" sz="2400">
                <a:uFillTx/>
              </a:rPr>
              <a:t>	</a:t>
            </a:r>
            <a:endParaRPr altLang="en-US" dirty="0" i="1" lang="en-US" sz="2400">
              <a:uFillTx/>
            </a:endParaRPr>
          </a:p>
          <a:p>
            <a:endParaRPr altLang="en-US" dirty="0" lang="en-US" sz="1050">
              <a:uFillTx/>
            </a:endParaRPr>
          </a:p>
          <a:p>
            <a:pPr indent="0" marL="0">
              <a:buNone/>
            </a:pPr>
            <a:r>
              <a:rPr altLang="en-US" dirty="0" lang="en-US" sz="2400">
                <a:uFillTx/>
              </a:rPr>
              <a:t>So the arc length formula gives </a:t>
            </a:r>
            <a:r>
              <a:rPr altLang="en-US" dirty="0" lang="en-US" sz="2400">
                <a:uFillTx/>
              </a:rPr>
              <a:t>between (1, 1) and (4, 8)</a:t>
            </a:r>
          </a:p>
          <a:p>
            <a:pPr indent="0" marL="0">
              <a:buNone/>
            </a:pPr>
            <a:endParaRPr altLang="en-US" dirty="0" lang="en-US" sz="2400">
              <a:uFillTx/>
            </a:endParaRPr>
          </a:p>
          <a:p>
            <a:endParaRPr altLang="en-US" dirty="0" lang="en-US" sz="2400">
              <a:uFillTx/>
            </a:endParaRPr>
          </a:p>
          <a:p>
            <a:endParaRPr altLang="en-US" dirty="0" lang="en-US" sz="2400">
              <a:uFillTx/>
            </a:endParaRPr>
          </a:p>
          <a:p>
            <a:endParaRPr altLang="en-US" dirty="0" lang="en-US" sz="24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159755" name="Picture 11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4572265" y="1864651"/>
            <a:ext cx="1710002" cy="85500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159756" name="Picture 1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762474" y="3567906"/>
            <a:ext cx="5619051" cy="101943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9" name="Picture 14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4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946539" y="5011472"/>
            <a:ext cx="4603009" cy="69056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2" name="TextBox 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770591" y="5095144"/>
            <a:ext cx="1268296" cy="52322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 smtClean="0" sz="2800">
                <a:uFillTx/>
              </a:rPr>
              <a:t>= 7.633</a:t>
            </a:r>
            <a:endParaRPr dirty="0" lang="en-US" sz="28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Rectangle 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20918" y="2207567"/>
            <a:ext cx="1329210" cy="46166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/>
          <a:p>
            <a:r>
              <a:rPr altLang="en-US" dirty="0" i="1" lang="en-US" sz="2400">
                <a:uFillTx/>
              </a:rPr>
              <a:t>y</a:t>
            </a:r>
            <a:r>
              <a:rPr altLang="en-US" dirty="0" i="1" lang="en-US" smtClean="0" sz="2400">
                <a:uFillTx/>
              </a:rPr>
              <a:t>(x)</a:t>
            </a:r>
            <a:r>
              <a:rPr altLang="en-US" baseline="30000" dirty="0" lang="en-US" smtClean="0" sz="2400">
                <a:uFillTx/>
              </a:rPr>
              <a:t>2</a:t>
            </a:r>
            <a:r>
              <a:rPr altLang="en-US" dirty="0" lang="en-US" smtClean="0" sz="2400">
                <a:uFillTx/>
              </a:rPr>
              <a:t> </a:t>
            </a:r>
            <a:r>
              <a:rPr altLang="en-US" dirty="0" lang="en-US" sz="2400">
                <a:uFillTx/>
              </a:rPr>
              <a:t>= </a:t>
            </a:r>
            <a:r>
              <a:rPr altLang="en-US" dirty="0" i="1" lang="en-US" sz="2400">
                <a:uFillTx/>
              </a:rPr>
              <a:t>x</a:t>
            </a:r>
            <a:r>
              <a:rPr altLang="en-US" dirty="0" i="1" lang="en-US" sz="300">
                <a:uFillTx/>
              </a:rPr>
              <a:t> </a:t>
            </a:r>
            <a:r>
              <a:rPr altLang="en-US" baseline="30000" dirty="0" lang="en-US" sz="2400">
                <a:uFillTx/>
              </a:rPr>
              <a:t>3 </a:t>
            </a:r>
            <a:endParaRPr dirty="0" lang="en-US" sz="24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Right Arrow 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986105" y="2316312"/>
            <a:ext cx="363254" cy="277300"/>
          </a:xfrm>
          <a:prstGeom prst="rightArrow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3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7"/>
                                        <p:tgtEl>
                                          <p:spTgt spid="1597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597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ecel="100000" dur="900" fill="hold" id="9"/>
                                        <p:tgtEl>
                                          <p:spTgt spid="1597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accel="100000" dur="100" fill="hold" id="10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3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13"/>
                                        <p:tgtEl>
                                          <p:spTgt spid="1597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4"/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ecel="100000" dur="900" fill="hold" id="15"/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accel="100000" dur="100" fill="hold" id="16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ntr" presetID="3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2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22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ecel="100000" dur="900" fill="hold" id="23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accel="100000" dur="100" fill="hold" id="24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>
                      <p:stCondLst>
                        <p:cond delay="indefinite"/>
                      </p:stCondLst>
                      <p:childTnLst>
                        <p:par>
                          <p:cTn fill="hold" id="2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grpId="0" spid="2"/>
    </p:bldLst>
  </p:timing>
</p:sld>
</file>

<file path=ppt/slides/slide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37218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en-US" lang="en-US">
                <a:uFillTx/>
              </a:rPr>
              <a:t>Tangents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7219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295401"/>
            <a:ext cx="8229600" cy="1498600"/>
          </a:xfr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en-US" dirty="0" lang="en-US" smtClean="0" sz="2800">
                <a:uFillTx/>
              </a:rPr>
              <a:t>If </a:t>
            </a:r>
            <a:r>
              <a:rPr altLang="en-US" dirty="0" i="1" lang="en-US" smtClean="0" sz="2800">
                <a:uFillTx/>
              </a:rPr>
              <a:t>f</a:t>
            </a:r>
            <a:r>
              <a:rPr altLang="en-US" dirty="0" lang="en-US" smtClean="0" sz="2800">
                <a:uFillTx/>
              </a:rPr>
              <a:t> </a:t>
            </a:r>
            <a:r>
              <a:rPr altLang="en-US" dirty="0" lang="en-US" sz="2800">
                <a:uFillTx/>
              </a:rPr>
              <a:t>and </a:t>
            </a:r>
            <a:r>
              <a:rPr altLang="en-US" dirty="0" i="1" lang="en-US" sz="2800">
                <a:uFillTx/>
              </a:rPr>
              <a:t>g</a:t>
            </a:r>
            <a:r>
              <a:rPr altLang="en-US" dirty="0" lang="en-US" sz="2800">
                <a:uFillTx/>
              </a:rPr>
              <a:t> are differentiable functions and we want to find the tangent line at a </a:t>
            </a:r>
            <a:r>
              <a:rPr altLang="en-US" dirty="0" lang="en-US" smtClean="0" sz="2800">
                <a:uFillTx/>
              </a:rPr>
              <a:t>point on the curve</a:t>
            </a:r>
            <a:endParaRPr altLang="en-US" dirty="0" lang="en-US" sz="2800">
              <a:uFillTx/>
            </a:endParaRPr>
          </a:p>
          <a:p>
            <a:r>
              <a:rPr altLang="en-US" dirty="0" lang="en-US" sz="2800">
                <a:uFillTx/>
              </a:rPr>
              <a:t>Then the Chain Rule gives</a:t>
            </a: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137220" name="Picture 4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3207809" y="2962804"/>
            <a:ext cx="2117725" cy="72548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descr="Picture14" id="5" name="Picture 7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2565930" y="3996267"/>
            <a:ext cx="3876675" cy="1444625"/>
          </a:xfrm>
          <a:prstGeom prst="rect">
            <a:avLst/>
          </a:prstGeom>
          <a:noFill/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descr="Picture1" id="6" name="Picture 8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4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714905" y="4404255"/>
            <a:ext cx="360362" cy="354012"/>
          </a:xfrm>
          <a:prstGeom prst="rect">
            <a:avLst/>
          </a:prstGeom>
          <a:noFill/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2" name="Rectangle 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97218" y="5527494"/>
            <a:ext cx="8089582" cy="830997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r>
              <a:rPr altLang="en-US" dirty="0" lang="en-US" sz="2400">
                <a:uFillTx/>
              </a:rPr>
              <a:t>Equation 1 </a:t>
            </a:r>
            <a:r>
              <a:rPr altLang="en-US" dirty="0" lang="en-US" smtClean="0" sz="2400">
                <a:uFillTx/>
              </a:rPr>
              <a:t>enables </a:t>
            </a:r>
            <a:r>
              <a:rPr altLang="en-US" dirty="0" lang="en-US" sz="2400">
                <a:uFillTx/>
              </a:rPr>
              <a:t>us to find the slope </a:t>
            </a:r>
            <a:r>
              <a:rPr altLang="en-US" dirty="0" err="1" i="1" lang="en-US" sz="2400">
                <a:uFillTx/>
              </a:rPr>
              <a:t>dy</a:t>
            </a:r>
            <a:r>
              <a:rPr altLang="en-US" dirty="0" lang="en-US" sz="2400">
                <a:uFillTx/>
              </a:rPr>
              <a:t>/</a:t>
            </a:r>
            <a:r>
              <a:rPr altLang="en-US" dirty="0" i="1" lang="en-US" sz="2400">
                <a:uFillTx/>
              </a:rPr>
              <a:t>dx </a:t>
            </a:r>
            <a:r>
              <a:rPr altLang="en-US" dirty="0" lang="en-US" sz="2400">
                <a:uFillTx/>
              </a:rPr>
              <a:t>of the tangent to a parametric curve </a:t>
            </a:r>
            <a:endParaRPr dirty="0" lang="en-US" sz="240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dur="indefinite" id="1" nodeType="tmRoot" restart="never"/>
      </p:par>
    </p:tnLst>
  </p:timing>
</p:sld>
</file>

<file path=ppt/theme/theme1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38711</TotalTime>
  <Words>1249</Words>
  <Application>Microsoft Macintosh PowerPoint</Application>
  <PresentationFormat>On-screen Show (4:3)</PresentationFormat>
  <Paragraphs>315</Paragraphs>
  <Slides>41</Slides>
  <Notes>18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Calibri</vt:lpstr>
      <vt:lpstr>Cambria Math</vt:lpstr>
      <vt:lpstr>Century Schoolbook</vt:lpstr>
      <vt:lpstr>Symbol</vt:lpstr>
      <vt:lpstr>Verdana</vt:lpstr>
      <vt:lpstr>Wingdings</vt:lpstr>
      <vt:lpstr>Arial</vt:lpstr>
      <vt:lpstr>Office Theme</vt:lpstr>
      <vt:lpstr>PowerPoint Presentation</vt:lpstr>
      <vt:lpstr>Math 152</vt:lpstr>
      <vt:lpstr>Refresher</vt:lpstr>
      <vt:lpstr>Arc Length</vt:lpstr>
      <vt:lpstr>Arc Length</vt:lpstr>
      <vt:lpstr>Arc Length</vt:lpstr>
      <vt:lpstr>Example </vt:lpstr>
      <vt:lpstr>Example</vt:lpstr>
      <vt:lpstr>Tangents</vt:lpstr>
      <vt:lpstr>Tangents</vt:lpstr>
      <vt:lpstr>Example</vt:lpstr>
      <vt:lpstr>Example</vt:lpstr>
      <vt:lpstr>Example</vt:lpstr>
      <vt:lpstr>Example</vt:lpstr>
      <vt:lpstr>Example</vt:lpstr>
      <vt:lpstr>Desk Work</vt:lpstr>
      <vt:lpstr>Solution</vt:lpstr>
      <vt:lpstr>Solution</vt:lpstr>
      <vt:lpstr>Solution</vt:lpstr>
      <vt:lpstr>PowerPoint Presentation</vt:lpstr>
      <vt:lpstr>Arc Length</vt:lpstr>
      <vt:lpstr>Arc Length</vt:lpstr>
      <vt:lpstr>Example</vt:lpstr>
      <vt:lpstr>Arc Length</vt:lpstr>
      <vt:lpstr>GAU</vt:lpstr>
      <vt:lpstr>Tangents to Parametric Curves</vt:lpstr>
      <vt:lpstr>PowerPoint Presentation</vt:lpstr>
      <vt:lpstr>PowerPoint Presentation</vt:lpstr>
      <vt:lpstr>PowerPoint Presentation</vt:lpstr>
      <vt:lpstr>Arc Length</vt:lpstr>
      <vt:lpstr>Parametric Arc Length</vt:lpstr>
      <vt:lpstr>Parametric Arc Length</vt:lpstr>
      <vt:lpstr>Arc Length</vt:lpstr>
      <vt:lpstr>PowerPoint Presentation</vt:lpstr>
      <vt:lpstr>Area Under a Parametric Curve</vt:lpstr>
      <vt:lpstr>PowerPoint Presentation</vt:lpstr>
      <vt:lpstr>Board Work</vt:lpstr>
      <vt:lpstr>1) f(x)=√(x^3 ),   [0,2]</vt:lpstr>
      <vt:lpstr>2) f(x)=〖x^2-□(64&amp;1/8)ln〗⁡〖(x)〗,  [3,6] </vt:lpstr>
      <vt:lpstr>5) x=1+〖3t〗^2,  y=4+2t^3  for 0≤t≤1 </vt:lpstr>
      <vt:lpstr>6) x=e^t+e^(-t),  y=5-2t  for 0≤t≤3 </vt:lpstr>
    </vt:vector>
  </TitlesOfParts>
  <Company>USAFA/DFMS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6.2 Constructing Antiderivatives Analytically</dc:title>
  <dc:subject>Spring 2013 - M142 - Section 6.2</dc:subject>
  <dc:creator>Thomas.Fulton@usafa.edu</dc:creator>
  <cp:lastModifiedBy>Microsoft Office User</cp:lastModifiedBy>
  <cp:revision>355</cp:revision>
  <dcterms:created xsi:type="dcterms:W3CDTF">2012-07-23T15:58:59Z</dcterms:created>
  <dcterms:modified xsi:type="dcterms:W3CDTF">2015-04-23T00:32:14Z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711f279c-93ba-4204-9f07-c654294aeb81</vt:lpwstr>
  </property>
</Properties>
</file>