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7"/>
  </p:notesMasterIdLst>
  <p:sldIdLst>
    <p:sldId id="381" r:id="rId6"/>
    <p:sldId id="384" r:id="rId7"/>
    <p:sldId id="382" r:id="rId8"/>
    <p:sldId id="383" r:id="rId9"/>
    <p:sldId id="385" r:id="rId10"/>
    <p:sldId id="386" r:id="rId11"/>
    <p:sldId id="388" r:id="rId12"/>
    <p:sldId id="387" r:id="rId13"/>
    <p:sldId id="389" r:id="rId14"/>
    <p:sldId id="401" r:id="rId15"/>
    <p:sldId id="392" r:id="rId16"/>
    <p:sldId id="390" r:id="rId17"/>
    <p:sldId id="391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8" autoAdjust="0"/>
    <p:restoredTop sz="86935" autoAdjust="0"/>
  </p:normalViewPr>
  <p:slideViewPr>
    <p:cSldViewPr>
      <p:cViewPr varScale="1">
        <p:scale>
          <a:sx n="88" d="100"/>
          <a:sy n="88" d="100"/>
        </p:scale>
        <p:origin x="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5/2/15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6630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wmf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wmf"/><Relationship Id="rId3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image" Target="../media/image46.wmf"/><Relationship Id="rId6" Type="http://schemas.openxmlformats.org/officeDocument/2006/relationships/image" Target="../media/image47.png"/><Relationship Id="rId7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41238"/>
              </p:ext>
            </p:extLst>
          </p:nvPr>
        </p:nvGraphicFramePr>
        <p:xfrm>
          <a:off x="1438728" y="13716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819072"/>
                <a:gridCol w="1362528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37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Areas &amp; Lengths in Polar 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Coords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10.4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3D Systems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12.1 / 12.2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39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Dot Products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12.3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438728" y="2174111"/>
            <a:ext cx="6324600" cy="492889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9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Explain how to locate points in three dimensions </a:t>
            </a:r>
            <a:r>
              <a:rPr lang="en-US" sz="2000" dirty="0" smtClean="0"/>
              <a:t>Describe </a:t>
            </a:r>
            <a:r>
              <a:rPr lang="en-US" sz="2000" dirty="0"/>
              <a:t>and sketch 3-D surfaces/regions from their equations </a:t>
            </a:r>
            <a:endParaRPr lang="en-US" sz="2000" dirty="0"/>
          </a:p>
          <a:p>
            <a:r>
              <a:rPr lang="en-US" sz="2000" dirty="0"/>
              <a:t>Determine distances in three dimensions </a:t>
            </a:r>
            <a:endParaRPr lang="en-US" sz="2000" dirty="0"/>
          </a:p>
          <a:p>
            <a:r>
              <a:rPr lang="en-US" sz="2000" dirty="0"/>
              <a:t>Describe a sphere based on its equation </a:t>
            </a:r>
            <a:endParaRPr lang="en-US" sz="2000" dirty="0"/>
          </a:p>
          <a:p>
            <a:r>
              <a:rPr lang="en-US" sz="2000" dirty="0"/>
              <a:t>Understand &amp; apply vector addition, and scalar multiplication </a:t>
            </a:r>
            <a:endParaRPr lang="en-US" sz="2000" dirty="0"/>
          </a:p>
          <a:p>
            <a:r>
              <a:rPr lang="en-US" sz="2000" dirty="0"/>
              <a:t>Understand the difference between a vector and segment </a:t>
            </a:r>
            <a:endParaRPr lang="en-US" sz="2000" dirty="0"/>
          </a:p>
          <a:p>
            <a:r>
              <a:rPr lang="en-US" sz="2000" dirty="0"/>
              <a:t>Calculate vector magnitude &amp; segment length </a:t>
            </a:r>
            <a:endParaRPr lang="en-US" sz="2000" dirty="0"/>
          </a:p>
          <a:p>
            <a:r>
              <a:rPr lang="en-US" sz="2000" dirty="0"/>
              <a:t>Explain the concept of basis vectors (I ,j, k) and unit vectors; calculate a unit vector in same direction of given vector </a:t>
            </a:r>
            <a:endParaRPr lang="en-US" sz="2000" dirty="0"/>
          </a:p>
          <a:p>
            <a:r>
              <a:rPr lang="en-US" sz="2000" dirty="0"/>
              <a:t>Determine component forces using vectors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15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</a:t>
            </a:r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21626"/>
            <a:ext cx="5043488" cy="445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1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Subtraction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22209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86150"/>
            <a:ext cx="2001838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4359" y="480060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Tail-to-tail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334000"/>
            <a:ext cx="250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a negative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1213" y="36978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-v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677866" y="3038276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Head-to-tail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981200"/>
          </a:xfrm>
        </p:spPr>
        <p:txBody>
          <a:bodyPr/>
          <a:lstStyle/>
          <a:p>
            <a:r>
              <a:rPr lang="en-US" altLang="en-US" sz="2000" dirty="0"/>
              <a:t>Draw the sum of the vectors </a:t>
            </a:r>
            <a:r>
              <a:rPr lang="en-US" altLang="en-US" sz="2000" b="1" dirty="0"/>
              <a:t>a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b</a:t>
            </a:r>
            <a:r>
              <a:rPr lang="en-US" altLang="en-US" sz="2000" dirty="0"/>
              <a:t>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73AE"/>
                </a:solidFill>
              </a:rPr>
              <a:t>Solution:</a:t>
            </a:r>
            <a:endParaRPr lang="en-US" altLang="en-US" sz="2000" dirty="0">
              <a:solidFill>
                <a:srgbClr val="0073AE"/>
              </a:solidFill>
            </a:endParaRPr>
          </a:p>
        </p:txBody>
      </p:sp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31168"/>
            <a:ext cx="2906712" cy="13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67944"/>
            <a:ext cx="2111375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3867944"/>
            <a:ext cx="2449513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9044" y="5939632"/>
            <a:ext cx="189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Parallelogram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Multiplication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64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81" y="3200400"/>
            <a:ext cx="2760662" cy="279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2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3D</a:t>
            </a:r>
            <a:endParaRPr lang="en-US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3" y="2209800"/>
            <a:ext cx="72970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71700" y="5791200"/>
            <a:ext cx="5100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These coordinates are called the </a:t>
            </a:r>
            <a:r>
              <a:rPr lang="en-US" altLang="en-US" b="1" dirty="0"/>
              <a:t>components </a:t>
            </a:r>
            <a:r>
              <a:rPr lang="en-US" altLang="en-US" dirty="0"/>
              <a:t>of </a:t>
            </a:r>
            <a:r>
              <a:rPr lang="en-US" altLang="en-US" b="1" dirty="0"/>
              <a:t>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38400" y="4953000"/>
            <a:ext cx="10668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5200" y="4953000"/>
            <a:ext cx="28956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Vector</a:t>
            </a:r>
            <a:endParaRPr lang="en-US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605712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99" y="3048000"/>
            <a:ext cx="4302401" cy="304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Properties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49538"/>
            <a:ext cx="8208962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3D Standard</a:t>
            </a:r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06" y="1600200"/>
            <a:ext cx="594201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543175"/>
            <a:ext cx="3071812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3354614"/>
            <a:ext cx="3071812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86400" y="5633565"/>
            <a:ext cx="3076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charset="2"/>
              </a:rPr>
              <a:t>vectors </a:t>
            </a:r>
            <a:r>
              <a:rPr lang="en-US" altLang="en-US" b="1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, </a:t>
            </a:r>
            <a:r>
              <a:rPr lang="en-US" altLang="en-US" b="1" dirty="0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, and </a:t>
            </a:r>
            <a:r>
              <a:rPr lang="en-US" altLang="en-US" b="1" dirty="0">
                <a:sym typeface="Symbol" charset="2"/>
              </a:rPr>
              <a:t>k</a:t>
            </a:r>
            <a:r>
              <a:rPr lang="en-US" altLang="en-US" dirty="0">
                <a:sym typeface="Symbol" charset="2"/>
              </a:rPr>
              <a:t> are called </a:t>
            </a:r>
            <a:endParaRPr lang="en-US" altLang="en-US" dirty="0" smtClean="0">
              <a:sym typeface="Symbol" charset="2"/>
            </a:endParaRPr>
          </a:p>
          <a:p>
            <a:r>
              <a:rPr lang="en-US" altLang="en-US" dirty="0" smtClean="0">
                <a:sym typeface="Symbol" charset="2"/>
              </a:rPr>
              <a:t>the </a:t>
            </a:r>
            <a:r>
              <a:rPr lang="en-US" altLang="en-US" b="1" dirty="0">
                <a:sym typeface="Symbol" charset="2"/>
              </a:rPr>
              <a:t>standard basis vectors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7286" y="2758897"/>
            <a:ext cx="184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ym typeface="Symbol" charset="2"/>
              </a:rPr>
              <a:t> </a:t>
            </a:r>
            <a:r>
              <a:rPr lang="en-US" altLang="en-US" b="1" dirty="0">
                <a:sym typeface="Symbol" charset="2"/>
              </a:rPr>
              <a:t>a</a:t>
            </a:r>
            <a:r>
              <a:rPr lang="en-US" altLang="en-US" dirty="0">
                <a:sym typeface="Symbol" charset="2"/>
              </a:rPr>
              <a:t> = </a:t>
            </a:r>
            <a:r>
              <a:rPr lang="en-US" altLang="en-US" i="1" dirty="0">
                <a:sym typeface="Symbol" charset="2"/>
              </a:rPr>
              <a:t>a</a:t>
            </a:r>
            <a:r>
              <a:rPr lang="en-US" altLang="en-US" baseline="-25000" dirty="0">
                <a:sym typeface="Symbol" charset="2"/>
              </a:rPr>
              <a:t>1</a:t>
            </a:r>
            <a:r>
              <a:rPr lang="en-US" altLang="en-US" b="1" dirty="0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 + </a:t>
            </a:r>
            <a:r>
              <a:rPr lang="en-US" altLang="en-US" i="1" dirty="0">
                <a:sym typeface="Symbol" charset="2"/>
              </a:rPr>
              <a:t>a</a:t>
            </a:r>
            <a:r>
              <a:rPr lang="en-US" altLang="en-US" baseline="-25000" dirty="0">
                <a:sym typeface="Symbol" charset="2"/>
              </a:rPr>
              <a:t>2</a:t>
            </a:r>
            <a:r>
              <a:rPr lang="en-US" altLang="en-US" sz="600" baseline="-25000" dirty="0">
                <a:sym typeface="Symbol" charset="2"/>
              </a:rPr>
              <a:t> </a:t>
            </a:r>
            <a:r>
              <a:rPr lang="en-US" altLang="en-US" b="1" dirty="0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+ </a:t>
            </a:r>
            <a:r>
              <a:rPr lang="en-US" altLang="en-US" i="1" dirty="0">
                <a:sym typeface="Symbol" charset="2"/>
              </a:rPr>
              <a:t>a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b="1" dirty="0">
                <a:sym typeface="Symbol" charset="2"/>
              </a:rPr>
              <a:t>k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9" y="4830802"/>
            <a:ext cx="2100263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1902" y="5772065"/>
            <a:ext cx="255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ym typeface="Symbol" charset="2"/>
              </a:rPr>
              <a:t>unit </a:t>
            </a:r>
            <a:r>
              <a:rPr lang="en-US" altLang="en-US" b="1" dirty="0" smtClean="0">
                <a:sym typeface="Symbol" charset="2"/>
              </a:rPr>
              <a:t>vector (u) </a:t>
            </a:r>
            <a:r>
              <a:rPr lang="en-US" altLang="en-US" dirty="0" smtClean="0">
                <a:sym typeface="Symbol" charset="2"/>
              </a:rPr>
              <a:t>length </a:t>
            </a:r>
            <a:r>
              <a:rPr lang="en-US" altLang="en-US" dirty="0">
                <a:sym typeface="Symbol" charset="2"/>
              </a:rPr>
              <a:t>is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66888"/>
            <a:ext cx="8226425" cy="1128712"/>
          </a:xfrm>
          <a:noFill/>
        </p:spPr>
        <p:txBody>
          <a:bodyPr/>
          <a:lstStyle/>
          <a:p>
            <a:r>
              <a:rPr lang="en-US" altLang="en-US" sz="2000" dirty="0">
                <a:sym typeface="Symbol" charset="2"/>
              </a:rPr>
              <a:t>A 100-lb weight hangs from two </a:t>
            </a:r>
            <a:r>
              <a:rPr lang="en-US" altLang="en-US" sz="2000" dirty="0" smtClean="0">
                <a:sym typeface="Symbol" charset="2"/>
              </a:rPr>
              <a:t>wires. </a:t>
            </a:r>
            <a:r>
              <a:rPr lang="en-US" altLang="en-US" sz="2000" dirty="0">
                <a:sym typeface="Symbol" charset="2"/>
              </a:rPr>
              <a:t>Find the tensions (forces) </a:t>
            </a:r>
            <a:r>
              <a:rPr lang="en-US" altLang="en-US" sz="2000" b="1" dirty="0">
                <a:sym typeface="Symbol" charset="2"/>
              </a:rPr>
              <a:t>T</a:t>
            </a:r>
            <a:r>
              <a:rPr lang="en-US" altLang="en-US" sz="2000" baseline="-25000" dirty="0">
                <a:sym typeface="Symbol" charset="2"/>
              </a:rPr>
              <a:t>1</a:t>
            </a:r>
            <a:r>
              <a:rPr lang="en-US" altLang="en-US" sz="2000" dirty="0">
                <a:sym typeface="Symbol" charset="2"/>
              </a:rPr>
              <a:t> and </a:t>
            </a:r>
            <a:r>
              <a:rPr lang="en-US" altLang="en-US" sz="2000" b="1" dirty="0">
                <a:sym typeface="Symbol" charset="2"/>
              </a:rPr>
              <a:t>T</a:t>
            </a:r>
            <a:r>
              <a:rPr lang="en-US" altLang="en-US" sz="2000" baseline="-25000" dirty="0">
                <a:sym typeface="Symbol" charset="2"/>
              </a:rPr>
              <a:t>2</a:t>
            </a:r>
            <a:r>
              <a:rPr lang="en-US" altLang="en-US" sz="2000" dirty="0">
                <a:sym typeface="Symbol" charset="2"/>
              </a:rPr>
              <a:t> in both wires and the magnitudes of the tensions.</a:t>
            </a: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3217863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i="1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62088"/>
            <a:ext cx="8226425" cy="5256212"/>
          </a:xfrm>
          <a:noFill/>
        </p:spPr>
        <p:txBody>
          <a:bodyPr/>
          <a:lstStyle/>
          <a:p>
            <a:r>
              <a:rPr lang="en-US" altLang="en-US" sz="2400" dirty="0">
                <a:sym typeface="Symbol" charset="2"/>
              </a:rPr>
              <a:t>We first express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2400" dirty="0">
                <a:sym typeface="Symbol" charset="2"/>
              </a:rPr>
              <a:t> and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2400" dirty="0">
                <a:sym typeface="Symbol" charset="2"/>
              </a:rPr>
              <a:t> in terms of their horizontal and vertical components. From Figure 20 we see that</a:t>
            </a:r>
          </a:p>
          <a:p>
            <a:endParaRPr lang="en-US" altLang="en-US" sz="24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	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2400" dirty="0">
                <a:sym typeface="Symbol" charset="2"/>
              </a:rPr>
              <a:t> = –|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 cos 50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 err="1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 + 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 sin 50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j</a:t>
            </a: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	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2400" dirty="0">
                <a:sym typeface="Symbol" charset="2"/>
              </a:rPr>
              <a:t> = 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 cos 32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 err="1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 + 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 sin 32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j</a:t>
            </a: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The resultant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2400" dirty="0">
                <a:sym typeface="Symbol" charset="2"/>
              </a:rPr>
              <a:t> +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2400" dirty="0">
                <a:sym typeface="Symbol" charset="2"/>
              </a:rPr>
              <a:t> of the tensions counterbalances the weight </a:t>
            </a:r>
            <a:r>
              <a:rPr lang="en-US" altLang="en-US" sz="2400" b="1" dirty="0">
                <a:sym typeface="Symbol" charset="2"/>
              </a:rPr>
              <a:t>w</a:t>
            </a:r>
            <a:r>
              <a:rPr lang="en-US" altLang="en-US" sz="2400" dirty="0">
                <a:sym typeface="Symbol" charset="2"/>
              </a:rPr>
              <a:t> and so we must have</a:t>
            </a:r>
          </a:p>
          <a:p>
            <a:endParaRPr lang="en-US" altLang="en-US" sz="1050" dirty="0">
              <a:sym typeface="Symbol" charset="2"/>
            </a:endParaRPr>
          </a:p>
          <a:p>
            <a:r>
              <a:rPr lang="en-US" altLang="en-US" sz="2400" b="1" dirty="0">
                <a:sym typeface="Symbol" charset="2"/>
              </a:rPr>
              <a:t>			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2400" dirty="0">
                <a:sym typeface="Symbol" charset="2"/>
              </a:rPr>
              <a:t> +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2400" dirty="0">
                <a:sym typeface="Symbol" charset="2"/>
              </a:rPr>
              <a:t> = –</a:t>
            </a:r>
            <a:r>
              <a:rPr lang="en-US" altLang="en-US" sz="2400" b="1" dirty="0">
                <a:sym typeface="Symbol" charset="2"/>
              </a:rPr>
              <a:t>w</a:t>
            </a:r>
            <a:r>
              <a:rPr lang="en-US" altLang="en-US" sz="2400" dirty="0">
                <a:sym typeface="Symbol" charset="2"/>
              </a:rPr>
              <a:t> = 100</a:t>
            </a:r>
            <a:r>
              <a:rPr lang="en-US" altLang="en-US" sz="11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j</a:t>
            </a:r>
          </a:p>
        </p:txBody>
      </p:sp>
      <p:pic>
        <p:nvPicPr>
          <p:cNvPr id="177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511425"/>
            <a:ext cx="2770188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705600" y="4602163"/>
            <a:ext cx="862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>
                <a:sym typeface="Symbol" charset="2"/>
              </a:rPr>
              <a:t>Figure 20</a:t>
            </a:r>
          </a:p>
        </p:txBody>
      </p:sp>
      <p:pic>
        <p:nvPicPr>
          <p:cNvPr id="1771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716213"/>
            <a:ext cx="438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716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594100"/>
            <a:ext cx="438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4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500" dirty="0" smtClean="0"/>
              <a:t>3D </a:t>
            </a:r>
            <a:r>
              <a:rPr lang="en-US" altLang="en-US" sz="3500" dirty="0"/>
              <a:t>Coordinate Systems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In two-dimensional analytic geometry, the graph of an</a:t>
            </a:r>
            <a:br>
              <a:rPr lang="en-US" altLang="en-US" sz="2400" dirty="0"/>
            </a:br>
            <a:r>
              <a:rPr lang="en-US" altLang="en-US" sz="2400" dirty="0"/>
              <a:t>equation involving </a:t>
            </a:r>
            <a:r>
              <a:rPr lang="en-US" altLang="en-US" sz="2400" i="1" dirty="0"/>
              <a:t>x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y </a:t>
            </a:r>
            <a:r>
              <a:rPr lang="en-US" altLang="en-US" sz="2400" dirty="0"/>
              <a:t>is a curve in     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In three-dimensional analytic geometry, an equation in</a:t>
            </a:r>
            <a:br>
              <a:rPr lang="en-US" altLang="en-US" sz="2400" dirty="0"/>
            </a:b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y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z</a:t>
            </a:r>
            <a:r>
              <a:rPr lang="en-US" altLang="en-US" sz="2400" dirty="0"/>
              <a:t> represents a </a:t>
            </a:r>
            <a:r>
              <a:rPr lang="en-US" altLang="en-US" sz="2400" i="1" dirty="0"/>
              <a:t>surface </a:t>
            </a:r>
            <a:r>
              <a:rPr lang="en-US" altLang="en-US" sz="2400" dirty="0"/>
              <a:t>in    </a:t>
            </a:r>
            <a:r>
              <a:rPr lang="en-US" altLang="en-US" sz="1200" dirty="0"/>
              <a:t>  </a:t>
            </a:r>
            <a:r>
              <a:rPr lang="en-US" altLang="en-US" sz="2400" dirty="0"/>
              <a:t>.</a:t>
            </a:r>
          </a:p>
        </p:txBody>
      </p:sp>
      <p:pic>
        <p:nvPicPr>
          <p:cNvPr id="1566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2" y="1752600"/>
            <a:ext cx="3571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66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89263"/>
            <a:ext cx="3476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3581400" cy="247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31" y="3804086"/>
            <a:ext cx="3455988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62088"/>
            <a:ext cx="8226425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sym typeface="Symbol" charset="2"/>
              </a:rPr>
              <a:t>Thus (–|</a:t>
            </a:r>
            <a:r>
              <a:rPr lang="en-US" altLang="en-US" sz="600" dirty="0" smtClean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cos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50 + 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cos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32)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I </a:t>
            </a:r>
            <a:r>
              <a:rPr lang="en-US" altLang="en-US" sz="2400" dirty="0">
                <a:sym typeface="Symbol" charset="2"/>
              </a:rPr>
              <a:t>+ 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(|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sin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50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+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sin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32) </a:t>
            </a:r>
            <a:r>
              <a:rPr lang="en-US" altLang="en-US" sz="2400" b="1" dirty="0">
                <a:sym typeface="Symbol" charset="2"/>
              </a:rPr>
              <a:t>j</a:t>
            </a:r>
            <a:br>
              <a:rPr lang="en-US" altLang="en-US" sz="2400" b="1" dirty="0">
                <a:sym typeface="Symbol" charset="2"/>
              </a:rPr>
            </a:br>
            <a:r>
              <a:rPr lang="en-US" altLang="en-US" sz="2400" dirty="0" smtClean="0">
                <a:sym typeface="Symbol" charset="2"/>
              </a:rPr>
              <a:t>=</a:t>
            </a:r>
            <a:r>
              <a:rPr lang="en-US" altLang="en-US" sz="600" dirty="0" smtClean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100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j</a:t>
            </a:r>
          </a:p>
          <a:p>
            <a:endParaRPr lang="en-US" altLang="en-US" sz="1400" dirty="0">
              <a:sym typeface="Symbol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charset="2"/>
              </a:rPr>
              <a:t>Equating components, we get</a:t>
            </a:r>
          </a:p>
          <a:p>
            <a:pPr marL="0" indent="0">
              <a:buNone/>
            </a:pPr>
            <a:r>
              <a:rPr lang="en-US" altLang="en-US" sz="2400" dirty="0">
                <a:sym typeface="Symbol" charset="2"/>
              </a:rPr>
              <a:t>	           –|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2400" dirty="0">
                <a:sym typeface="Symbol" charset="2"/>
              </a:rPr>
              <a:t>|cos 50 + |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2400" dirty="0">
                <a:sym typeface="Symbol" charset="2"/>
              </a:rPr>
              <a:t>| cos 32 = 0</a:t>
            </a:r>
          </a:p>
          <a:p>
            <a:endParaRPr lang="en-US" altLang="en-US" sz="1050" dirty="0">
              <a:sym typeface="Symbol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charset="2"/>
              </a:rPr>
              <a:t>		  |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2400" dirty="0">
                <a:sym typeface="Symbol" charset="2"/>
              </a:rPr>
              <a:t>|sin 50 + |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2400" dirty="0">
                <a:sym typeface="Symbol" charset="2"/>
              </a:rPr>
              <a:t>|sin 32 = 100</a:t>
            </a:r>
          </a:p>
          <a:p>
            <a:endParaRPr lang="en-US" altLang="en-US" sz="1400" dirty="0">
              <a:sym typeface="Symbol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charset="2"/>
              </a:rPr>
              <a:t>Solving the first of these equations for |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600" dirty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| and substituting</a:t>
            </a:r>
            <a:br>
              <a:rPr lang="en-US" altLang="en-US" sz="2400" dirty="0">
                <a:sym typeface="Symbol" charset="2"/>
              </a:rPr>
            </a:br>
            <a:r>
              <a:rPr lang="en-US" altLang="en-US" sz="2400" dirty="0">
                <a:sym typeface="Symbol" charset="2"/>
              </a:rPr>
              <a:t>into the second, we get</a:t>
            </a:r>
          </a:p>
        </p:txBody>
      </p:sp>
      <p:pic>
        <p:nvPicPr>
          <p:cNvPr id="17818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5410200"/>
            <a:ext cx="522922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62088"/>
            <a:ext cx="8226425" cy="5256212"/>
          </a:xfrm>
          <a:noFill/>
        </p:spPr>
        <p:txBody>
          <a:bodyPr/>
          <a:lstStyle/>
          <a:p>
            <a:r>
              <a:rPr lang="en-US" altLang="en-US" sz="2400" dirty="0">
                <a:sym typeface="Symbol" charset="2"/>
              </a:rPr>
              <a:t>So the magnitudes of the tensions are</a:t>
            </a: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and</a:t>
            </a: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Substituting these values in      and     we obtain the tension vectors</a:t>
            </a:r>
          </a:p>
          <a:p>
            <a:endParaRPr lang="en-US" altLang="en-US" sz="105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	</a:t>
            </a:r>
            <a:r>
              <a:rPr lang="en-US" altLang="en-US" sz="2400" b="1" dirty="0">
                <a:sym typeface="Symbol" charset="2"/>
              </a:rPr>
              <a:t>T</a:t>
            </a:r>
            <a:r>
              <a:rPr lang="en-US" altLang="en-US" sz="2400" baseline="-25000" dirty="0">
                <a:sym typeface="Symbol" charset="2"/>
              </a:rPr>
              <a:t>1</a:t>
            </a:r>
            <a:r>
              <a:rPr lang="en-US" altLang="en-US" sz="24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</a:t>
            </a:r>
            <a:r>
              <a:rPr lang="en-US" altLang="en-US" sz="2400" dirty="0">
                <a:sym typeface="Symbol" charset="2"/>
              </a:rPr>
              <a:t> –55.05</a:t>
            </a:r>
            <a:r>
              <a:rPr lang="en-US" altLang="en-US" sz="2400" b="1" dirty="0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 + 65.60</a:t>
            </a:r>
            <a:r>
              <a:rPr lang="en-US" altLang="en-US" sz="2400" b="1" dirty="0">
                <a:sym typeface="Symbol" charset="2"/>
              </a:rPr>
              <a:t>j             T</a:t>
            </a:r>
            <a:r>
              <a:rPr lang="en-US" altLang="en-US" sz="2400" baseline="-25000" dirty="0">
                <a:sym typeface="Symbol" charset="2"/>
              </a:rPr>
              <a:t>2</a:t>
            </a:r>
            <a:r>
              <a:rPr lang="en-US" altLang="en-US" sz="2400" dirty="0">
                <a:sym typeface="Symbol" charset="2"/>
              </a:rPr>
              <a:t> </a:t>
            </a:r>
            <a:r>
              <a:rPr lang="en-US" altLang="en-US" sz="2400" b="1" dirty="0">
                <a:sym typeface="Symbol" charset="2"/>
              </a:rPr>
              <a:t></a:t>
            </a:r>
            <a:r>
              <a:rPr lang="en-US" altLang="en-US" sz="2400" dirty="0">
                <a:sym typeface="Symbol" charset="2"/>
              </a:rPr>
              <a:t> 55.05</a:t>
            </a:r>
            <a:r>
              <a:rPr lang="en-US" altLang="en-US" sz="2400" b="1" dirty="0">
                <a:sym typeface="Symbol" charset="2"/>
              </a:rPr>
              <a:t>i</a:t>
            </a:r>
            <a:r>
              <a:rPr lang="en-US" altLang="en-US" sz="2400" dirty="0">
                <a:sym typeface="Symbol" charset="2"/>
              </a:rPr>
              <a:t> + 34.40</a:t>
            </a:r>
            <a:r>
              <a:rPr lang="en-US" altLang="en-US" sz="2400" b="1" dirty="0">
                <a:sym typeface="Symbol" charset="2"/>
              </a:rPr>
              <a:t>j</a:t>
            </a:r>
          </a:p>
        </p:txBody>
      </p:sp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938338"/>
            <a:ext cx="42005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901950"/>
            <a:ext cx="13446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19488"/>
            <a:ext cx="26035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519613"/>
            <a:ext cx="13446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1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2" y="5014913"/>
            <a:ext cx="3952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1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043488"/>
            <a:ext cx="3206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0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Points, Lines, &amp; Planes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219200"/>
            <a:ext cx="32004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3581400" cy="247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" y="4038600"/>
            <a:ext cx="3455988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57600"/>
            <a:ext cx="3171825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500" dirty="0" smtClean="0"/>
              <a:t>3D </a:t>
            </a:r>
            <a:r>
              <a:rPr lang="en-US" altLang="en-US" sz="3500" dirty="0"/>
              <a:t>Coordinate Systems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752600"/>
          </a:xfrm>
        </p:spPr>
        <p:txBody>
          <a:bodyPr/>
          <a:lstStyle/>
          <a:p>
            <a:r>
              <a:rPr lang="en-US" altLang="en-US" dirty="0"/>
              <a:t>As numerical </a:t>
            </a:r>
            <a:r>
              <a:rPr lang="en-US" altLang="en-US" dirty="0" smtClean="0"/>
              <a:t>illustrations: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smtClean="0"/>
              <a:t>(–</a:t>
            </a:r>
            <a:r>
              <a:rPr lang="en-US" altLang="en-US" dirty="0"/>
              <a:t>4, 3, –5</a:t>
            </a:r>
            <a:r>
              <a:rPr lang="en-US" alt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smtClean="0"/>
              <a:t>(3</a:t>
            </a:r>
            <a:r>
              <a:rPr lang="en-US" altLang="en-US" dirty="0"/>
              <a:t>, –2, –6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  <p:pic>
        <p:nvPicPr>
          <p:cNvPr id="1546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6754813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i="1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057400"/>
          </a:xfrm>
        </p:spPr>
        <p:txBody>
          <a:bodyPr/>
          <a:lstStyle/>
          <a:p>
            <a:r>
              <a:rPr lang="en-US" altLang="en-US" sz="2400" dirty="0"/>
              <a:t>What surfaces in      are represented by the following equations?</a:t>
            </a:r>
            <a:br>
              <a:rPr lang="en-US" altLang="en-US" sz="2400" dirty="0"/>
            </a:br>
            <a:endParaRPr lang="en-US" altLang="en-US" sz="800" dirty="0"/>
          </a:p>
          <a:p>
            <a:pPr marL="0" indent="0" algn="ctr">
              <a:buNone/>
            </a:pPr>
            <a:r>
              <a:rPr lang="en-US" altLang="en-US" sz="2400" b="1" dirty="0"/>
              <a:t>(a)</a:t>
            </a:r>
            <a:r>
              <a:rPr lang="en-US" altLang="en-US" sz="2400" dirty="0"/>
              <a:t> </a:t>
            </a:r>
            <a:r>
              <a:rPr lang="en-US" altLang="en-US" sz="2400" i="1" dirty="0"/>
              <a:t>z</a:t>
            </a:r>
            <a:r>
              <a:rPr lang="en-US" altLang="en-US" sz="2400" dirty="0"/>
              <a:t> = 3           </a:t>
            </a:r>
            <a:r>
              <a:rPr lang="en-US" altLang="en-US" sz="2400" b="1" dirty="0"/>
              <a:t>(b)</a:t>
            </a:r>
            <a:r>
              <a:rPr lang="en-US" altLang="en-US" sz="2400" dirty="0"/>
              <a:t> </a:t>
            </a:r>
            <a:r>
              <a:rPr lang="en-US" altLang="en-US" sz="2400" i="1" dirty="0"/>
              <a:t>y</a:t>
            </a:r>
            <a:r>
              <a:rPr lang="en-US" altLang="en-US" sz="2400" dirty="0"/>
              <a:t> = </a:t>
            </a:r>
            <a:r>
              <a:rPr lang="en-US" altLang="en-US" sz="2400" dirty="0" smtClean="0"/>
              <a:t>5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ADEF"/>
                </a:solidFill>
              </a:rPr>
              <a:t>Solution:</a:t>
            </a:r>
            <a:endParaRPr lang="en-US" altLang="en-US" sz="2400" dirty="0"/>
          </a:p>
          <a:p>
            <a:endParaRPr lang="en-US" altLang="en-US" sz="1100" dirty="0"/>
          </a:p>
        </p:txBody>
      </p:sp>
      <p:pic>
        <p:nvPicPr>
          <p:cNvPr id="15771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95867"/>
            <a:ext cx="3476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48137"/>
            <a:ext cx="32639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2587625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32766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99074" y="3276600"/>
            <a:ext cx="12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" y="1600200"/>
            <a:ext cx="8040688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6" y="3505200"/>
            <a:ext cx="7864475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i="1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Find an equation of a sphere with radius </a:t>
            </a:r>
            <a:r>
              <a:rPr lang="en-US" altLang="en-US" sz="2400" i="1" dirty="0"/>
              <a:t>r</a:t>
            </a:r>
            <a:r>
              <a:rPr lang="en-US" altLang="en-US" sz="2400" dirty="0"/>
              <a:t> and center                   </a:t>
            </a:r>
            <a:r>
              <a:rPr lang="en-US" altLang="en-US" sz="2400" i="1" dirty="0"/>
              <a:t>C</a:t>
            </a:r>
            <a:r>
              <a:rPr lang="en-US" altLang="en-US" sz="2400" dirty="0"/>
              <a:t>(</a:t>
            </a:r>
            <a:r>
              <a:rPr lang="en-US" altLang="en-US" sz="2400" i="1" dirty="0"/>
              <a:t>h</a:t>
            </a:r>
            <a:r>
              <a:rPr lang="en-US" altLang="en-US" sz="2400" dirty="0"/>
              <a:t>,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</a:t>
            </a:r>
            <a:r>
              <a:rPr lang="en-US" altLang="en-US" sz="2400" i="1" dirty="0"/>
              <a:t>l</a:t>
            </a:r>
            <a:r>
              <a:rPr lang="en-US" altLang="en-US" sz="600" i="1" dirty="0"/>
              <a:t> </a:t>
            </a:r>
            <a:r>
              <a:rPr lang="en-US" altLang="en-US" sz="2400" dirty="0"/>
              <a:t>).</a:t>
            </a:r>
          </a:p>
          <a:p>
            <a:endParaRPr lang="en-US" altLang="en-US" sz="1050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00ADEF"/>
                </a:solidFill>
              </a:rPr>
              <a:t>Solution:</a:t>
            </a:r>
            <a:br>
              <a:rPr lang="en-US" altLang="en-US" sz="2400" dirty="0">
                <a:solidFill>
                  <a:srgbClr val="00ADEF"/>
                </a:solidFill>
              </a:rPr>
            </a:br>
            <a:endParaRPr lang="en-US" altLang="en-US" sz="2400" dirty="0">
              <a:solidFill>
                <a:srgbClr val="00ADEF"/>
              </a:solidFill>
            </a:endParaRPr>
          </a:p>
          <a:p>
            <a:pPr marL="0" indent="0" algn="ctr">
              <a:buNone/>
            </a:pPr>
            <a:r>
              <a:rPr lang="en-US" altLang="en-US" sz="2400" dirty="0" smtClean="0"/>
              <a:t>|</a:t>
            </a:r>
            <a:r>
              <a:rPr lang="en-US" altLang="en-US" sz="800" dirty="0" smtClean="0"/>
              <a:t> </a:t>
            </a:r>
            <a:r>
              <a:rPr lang="en-US" altLang="en-US" sz="2400" i="1" dirty="0"/>
              <a:t>PC</a:t>
            </a:r>
            <a:r>
              <a:rPr lang="en-US" altLang="en-US" sz="800" dirty="0"/>
              <a:t> </a:t>
            </a:r>
            <a:r>
              <a:rPr lang="en-US" altLang="en-US" sz="2400" dirty="0"/>
              <a:t>|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= </a:t>
            </a:r>
            <a:r>
              <a:rPr lang="en-US" altLang="en-US" sz="2400" i="1" dirty="0"/>
              <a:t>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    or     (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– </a:t>
            </a:r>
            <a:r>
              <a:rPr lang="en-US" altLang="en-US" sz="2400" i="1" dirty="0"/>
              <a:t>h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(</a:t>
            </a:r>
            <a:r>
              <a:rPr lang="en-US" altLang="en-US" sz="2400" i="1" dirty="0"/>
              <a:t>y</a:t>
            </a:r>
            <a:r>
              <a:rPr lang="en-US" altLang="en-US" sz="2400" dirty="0"/>
              <a:t> – </a:t>
            </a:r>
            <a:r>
              <a:rPr lang="en-US" altLang="en-US" sz="2400" i="1" dirty="0"/>
              <a:t>k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(</a:t>
            </a:r>
            <a:r>
              <a:rPr lang="en-US" altLang="en-US" sz="2400" i="1" dirty="0"/>
              <a:t>z</a:t>
            </a:r>
            <a:r>
              <a:rPr lang="en-US" altLang="en-US" sz="2400" dirty="0"/>
              <a:t> – </a:t>
            </a:r>
            <a:r>
              <a:rPr lang="en-US" altLang="en-US" sz="2400" i="1" dirty="0"/>
              <a:t>l</a:t>
            </a:r>
            <a:r>
              <a:rPr lang="en-US" altLang="en-US" sz="800" i="1" dirty="0"/>
              <a:t> 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= </a:t>
            </a:r>
            <a:r>
              <a:rPr lang="en-US" altLang="en-US" sz="2400" i="1" dirty="0"/>
              <a:t>r</a:t>
            </a:r>
            <a:r>
              <a:rPr lang="en-US" altLang="en-US" sz="2400" baseline="30000" dirty="0"/>
              <a:t>2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rgbClr val="00ADEF"/>
              </a:solidFill>
            </a:endParaRPr>
          </a:p>
          <a:p>
            <a:pPr marL="0" indent="0">
              <a:buNone/>
            </a:pPr>
            <a:endParaRPr lang="en-US" altLang="en-US" sz="1050" dirty="0"/>
          </a:p>
        </p:txBody>
      </p:sp>
      <p:pic>
        <p:nvPicPr>
          <p:cNvPr id="16487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56" y="3715544"/>
            <a:ext cx="2578100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3962400" y="6400800"/>
            <a:ext cx="862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Figure 12</a:t>
            </a:r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69" y="2586039"/>
            <a:ext cx="1023937" cy="39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269" y="3160713"/>
            <a:ext cx="364807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7" y="2586039"/>
            <a:ext cx="950913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5000" y="5486400"/>
            <a:ext cx="425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A, B, C, and D are points in 3D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</a:t>
            </a:r>
            <a:endParaRPr lang="en-US" dirty="0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7638"/>
            <a:ext cx="763270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21748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7" y="2905125"/>
            <a:ext cx="2906713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49069"/>
            <a:ext cx="2065338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3062968"/>
            <a:ext cx="2286000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89600" y="5121959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Completing the parallelogram, </a:t>
            </a:r>
            <a:br>
              <a:rPr lang="en-US" altLang="en-US" dirty="0"/>
            </a:br>
            <a:r>
              <a:rPr lang="en-US" altLang="en-US" dirty="0"/>
              <a:t>we see that </a:t>
            </a:r>
            <a:r>
              <a:rPr lang="en-US" altLang="en-US" b="1" dirty="0"/>
              <a:t>u</a:t>
            </a:r>
            <a:r>
              <a:rPr lang="en-US" altLang="en-US" dirty="0"/>
              <a:t> + </a:t>
            </a:r>
            <a:r>
              <a:rPr lang="en-US" altLang="en-US" b="1" dirty="0"/>
              <a:t>v</a:t>
            </a:r>
            <a:r>
              <a:rPr lang="en-US" altLang="en-US" dirty="0"/>
              <a:t> = </a:t>
            </a:r>
            <a:r>
              <a:rPr lang="en-US" altLang="en-US" b="1" dirty="0"/>
              <a:t>v</a:t>
            </a:r>
            <a:r>
              <a:rPr lang="en-US" altLang="en-US" dirty="0"/>
              <a:t> + </a:t>
            </a:r>
            <a:r>
              <a:rPr lang="en-US" altLang="en-US" b="1" dirty="0"/>
              <a:t>u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 algn="ctr"/>
            <a:r>
              <a:rPr lang="en-US" altLang="en-US" b="1" dirty="0" smtClean="0"/>
              <a:t>(Parallelogram Law)</a:t>
            </a:r>
            <a:endParaRPr lang="en-US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5028293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Triangle </a:t>
            </a:r>
            <a:r>
              <a:rPr lang="en-US" altLang="en-US" b="1" dirty="0" smtClean="0"/>
              <a:t>Law</a:t>
            </a:r>
          </a:p>
          <a:p>
            <a:r>
              <a:rPr lang="en-US" dirty="0" smtClean="0"/>
              <a:t>Head-to-tail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WNAA5TKYMJS6-322-59</_dlc_DocId>
    <_dlc_DocIdUrl xmlns="e1f6cb1f-7c95-4a72-8369-b6b5464bd620">
      <Url>https://eis.usafa.edu/academics/math/DFMS_Course_Sites/Fall_2014_Courses/Math_152/_layouts/DocIdRedir.aspx?ID=WNAA5TKYMJS6-322-59</Url>
      <Description>WNAA5TKYMJS6-322-59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765A4D-D065-4723-99B6-4B0EDF82F1B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4.xml><?xml version="1.0" encoding="utf-8"?>
<ds:datastoreItem xmlns:ds="http://schemas.openxmlformats.org/officeDocument/2006/customXml" ds:itemID="{A3485E88-7375-4B38-9F48-3B59FDEE9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61152</TotalTime>
  <Words>400</Words>
  <Application>Microsoft Macintosh PowerPoint</Application>
  <PresentationFormat>On-screen Show (4:3)</PresentationFormat>
  <Paragraphs>110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Schoolbook</vt:lpstr>
      <vt:lpstr>Verdana</vt:lpstr>
      <vt:lpstr>Arial</vt:lpstr>
      <vt:lpstr>Symbol</vt:lpstr>
      <vt:lpstr>Office Theme</vt:lpstr>
      <vt:lpstr>Math 152</vt:lpstr>
      <vt:lpstr>3D Coordinate Systems</vt:lpstr>
      <vt:lpstr>3D Points, Lines, &amp; Planes</vt:lpstr>
      <vt:lpstr>3D Coordinate Systems</vt:lpstr>
      <vt:lpstr>Example</vt:lpstr>
      <vt:lpstr>Formulas</vt:lpstr>
      <vt:lpstr>Example</vt:lpstr>
      <vt:lpstr>Vectors</vt:lpstr>
      <vt:lpstr>Vector Addition</vt:lpstr>
      <vt:lpstr>Vector Addition</vt:lpstr>
      <vt:lpstr>Vector Subtraction</vt:lpstr>
      <vt:lpstr>Example</vt:lpstr>
      <vt:lpstr>Scalar Multiplication</vt:lpstr>
      <vt:lpstr>Extension to 3D</vt:lpstr>
      <vt:lpstr>3D Vector</vt:lpstr>
      <vt:lpstr>Vector Properties</vt:lpstr>
      <vt:lpstr>Common 3D Standard</vt:lpstr>
      <vt:lpstr>Example</vt:lpstr>
      <vt:lpstr>Example</vt:lpstr>
      <vt:lpstr>Example – Solution</vt:lpstr>
      <vt:lpstr>Example – Solution</vt:lpstr>
    </vt:vector>
  </TitlesOfParts>
  <Company>USAFA/DFMS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Microsoft Office User</cp:lastModifiedBy>
  <cp:revision>390</cp:revision>
  <dcterms:created xsi:type="dcterms:W3CDTF">2012-07-23T15:58:59Z</dcterms:created>
  <dcterms:modified xsi:type="dcterms:W3CDTF">2015-05-02T21:50:07Z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5a6287c9-a877-44e4-acf2-1ad0aa3aef7d</vt:lpwstr>
  </property>
</Properties>
</file>