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2" autoAdjust="0"/>
    <p:restoredTop sz="86882" autoAdjust="0"/>
  </p:normalViewPr>
  <p:slideViewPr>
    <p:cSldViewPr>
      <p:cViewPr varScale="1">
        <p:scale>
          <a:sx n="67" d="100"/>
          <a:sy n="67" d="100"/>
        </p:scale>
        <p:origin x="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630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thematics" TargetMode="External"/><Relationship Id="rId4" Type="http://schemas.openxmlformats.org/officeDocument/2006/relationships/hyperlink" Target="http://en.wikipedia.org/wiki/Canonical_basis" TargetMode="External"/><Relationship Id="rId5" Type="http://schemas.openxmlformats.org/officeDocument/2006/relationships/hyperlink" Target="http://en.wikipedia.org/wiki/Euclidean_space" TargetMode="External"/><Relationship Id="rId6" Type="http://schemas.openxmlformats.org/officeDocument/2006/relationships/hyperlink" Target="http://en.wikipedia.org/wiki/Unit_vector" TargetMode="External"/><Relationship Id="rId7" Type="http://schemas.openxmlformats.org/officeDocument/2006/relationships/hyperlink" Target="http://en.wikipedia.org/wiki/Cartesian_coordinate_system" TargetMode="External"/><Relationship Id="rId8" Type="http://schemas.openxmlformats.org/officeDocument/2006/relationships/image" Target="../media/image22.tiff"/><Relationship Id="rId9" Type="http://schemas.openxmlformats.org/officeDocument/2006/relationships/hyperlink" Target="http://en.wikipedia.org/wiki/Mathematical_notation" TargetMode="External"/><Relationship Id="rId10" Type="http://schemas.openxmlformats.org/officeDocument/2006/relationships/hyperlink" Target="http://en.wikipedia.org/wiki/Circumflex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en.wikipedia.org/wiki/Analytic_geometry" TargetMode="External"/><Relationship Id="rId6" Type="http://schemas.openxmlformats.org/officeDocument/2006/relationships/hyperlink" Target="http://en.wikipedia.org/wiki/Euclidean_vector" TargetMode="External"/><Relationship Id="rId7" Type="http://schemas.openxmlformats.org/officeDocument/2006/relationships/hyperlink" Target="http://en.wikipedia.org/wiki/Cosine" TargetMode="Externa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3640"/>
              </p:ext>
            </p:extLst>
          </p:nvPr>
        </p:nvGraphicFramePr>
        <p:xfrm>
          <a:off x="1438728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38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3D Systems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12.1 / 12.2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Dot Product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Cross Product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12.4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38728" y="2209800"/>
            <a:ext cx="63246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Calculate the dot (scalar) product of two vectors 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 dot product to calculate the angle between two vectors </a:t>
            </a:r>
          </a:p>
          <a:p>
            <a:r>
              <a:rPr lang="en-US" sz="2000" dirty="0"/>
              <a:t>Use the dot product to determine if two vectors are orthogonal </a:t>
            </a:r>
          </a:p>
          <a:p>
            <a:r>
              <a:rPr lang="en-US" sz="2000" dirty="0"/>
              <a:t>Calculate scalar projections and vector projections </a:t>
            </a:r>
          </a:p>
          <a:p>
            <a:r>
              <a:rPr lang="en-US" sz="2000" dirty="0"/>
              <a:t>Use dot product properties to solve work problems when the applied force is not in direction of distance travelled </a:t>
            </a:r>
          </a:p>
        </p:txBody>
      </p:sp>
    </p:spTree>
    <p:extLst>
      <p:ext uri="{BB962C8B-B14F-4D97-AF65-F5344CB8AC3E}">
        <p14:creationId xmlns:p14="http://schemas.microsoft.com/office/powerpoint/2010/main" val="35115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10000" cy="360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" y="1752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charset="0"/>
              </a:rPr>
              <a:t>In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3" tooltip="Mathematics"/>
              </a:rPr>
              <a:t>mathematics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 the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standard basis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(also called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natural basis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or </a:t>
            </a:r>
            <a:r>
              <a:rPr lang="en-US" b="1" dirty="0">
                <a:solidFill>
                  <a:srgbClr val="0B0080"/>
                </a:solidFill>
                <a:latin typeface="Arial" charset="0"/>
                <a:hlinkClick r:id="rId4" tooltip="Canonical basis"/>
              </a:rPr>
              <a:t>canonical basis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) for a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5" tooltip="Euclidean space"/>
              </a:rPr>
              <a:t>Euclidean space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is the set of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6" tooltip="Unit vector"/>
              </a:rPr>
              <a:t>unit vectors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pointing in the direction of the axes of a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7" tooltip="Cartesian coordinate system"/>
              </a:rPr>
              <a:t>Cartesian coordinate system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.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00" y="3454400"/>
            <a:ext cx="4851400" cy="27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080" y="40220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52525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vector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>
                <a:solidFill>
                  <a:srgbClr val="252525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points in the </a:t>
            </a:r>
            <a:r>
              <a:rPr lang="en-US" i="1" dirty="0">
                <a:solidFill>
                  <a:srgbClr val="252525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direction, the vector </a:t>
            </a:r>
            <a:r>
              <a:rPr lang="en-US" b="1" dirty="0" err="1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 err="1">
                <a:solidFill>
                  <a:srgbClr val="252525"/>
                </a:solidFill>
                <a:latin typeface="Arial" charset="0"/>
              </a:rPr>
              <a:t>y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points in the </a:t>
            </a:r>
            <a:r>
              <a:rPr lang="en-US" i="1" dirty="0">
                <a:solidFill>
                  <a:srgbClr val="252525"/>
                </a:solidFill>
                <a:latin typeface="Arial" charset="0"/>
              </a:rPr>
              <a:t>y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direction, and the vector </a:t>
            </a:r>
            <a:r>
              <a:rPr lang="en-US" b="1" dirty="0" err="1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 err="1">
                <a:solidFill>
                  <a:srgbClr val="252525"/>
                </a:solidFill>
                <a:latin typeface="Arial" charset="0"/>
              </a:rPr>
              <a:t>z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points in the </a:t>
            </a:r>
            <a:r>
              <a:rPr lang="en-US" i="1" dirty="0">
                <a:solidFill>
                  <a:srgbClr val="252525"/>
                </a:solidFill>
                <a:latin typeface="Arial" charset="0"/>
              </a:rPr>
              <a:t>z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direction. There are several common </a:t>
            </a:r>
            <a:r>
              <a:rPr lang="en-US" dirty="0" err="1">
                <a:solidFill>
                  <a:srgbClr val="0B0080"/>
                </a:solidFill>
                <a:latin typeface="Arial" charset="0"/>
                <a:hlinkClick r:id="rId9" tooltip="Mathematical notation"/>
              </a:rPr>
              <a:t>notations</a:t>
            </a:r>
            <a:r>
              <a:rPr lang="en-US" dirty="0" err="1">
                <a:solidFill>
                  <a:srgbClr val="252525"/>
                </a:solidFill>
                <a:latin typeface="Arial" charset="0"/>
              </a:rPr>
              <a:t>for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 these vectors, including {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>
                <a:solidFill>
                  <a:srgbClr val="252525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 err="1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 err="1">
                <a:solidFill>
                  <a:srgbClr val="252525"/>
                </a:solidFill>
                <a:latin typeface="Arial" charset="0"/>
              </a:rPr>
              <a:t>y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 err="1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i="1" baseline="-25000" dirty="0" err="1">
                <a:solidFill>
                  <a:srgbClr val="252525"/>
                </a:solidFill>
                <a:latin typeface="Arial" charset="0"/>
              </a:rPr>
              <a:t>z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}, {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baseline="-25000" dirty="0">
                <a:solidFill>
                  <a:srgbClr val="252525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baseline="-25000" dirty="0">
                <a:solidFill>
                  <a:srgbClr val="252525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e</a:t>
            </a:r>
            <a:r>
              <a:rPr lang="en-US" baseline="-25000" dirty="0">
                <a:solidFill>
                  <a:srgbClr val="252525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}, {</a:t>
            </a:r>
            <a:r>
              <a:rPr lang="en-US" b="1" dirty="0" err="1">
                <a:solidFill>
                  <a:srgbClr val="25252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j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}, and {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y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z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}. These vectors are sometimes written with a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10" tooltip="Circumflex"/>
              </a:rPr>
              <a:t>hat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to emphasize their status as unit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pic>
        <p:nvPicPr>
          <p:cNvPr id="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524000"/>
            <a:ext cx="7516812" cy="1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7594" y="31427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sym typeface="Symbol" charset="2"/>
              </a:rPr>
              <a:t></a:t>
            </a:r>
            <a:r>
              <a:rPr lang="en-US" altLang="en-US" dirty="0"/>
              <a:t>2, 4</a:t>
            </a:r>
            <a:r>
              <a:rPr lang="en-US" altLang="en-US" b="1" dirty="0">
                <a:sym typeface="Symbol" charset="2"/>
              </a:rPr>
              <a:t></a:t>
            </a:r>
            <a:r>
              <a:rPr lang="en-US" altLang="en-US" dirty="0"/>
              <a:t> </a:t>
            </a:r>
            <a:r>
              <a:rPr lang="en-US" altLang="en-US" sz="1600" b="1" dirty="0">
                <a:sym typeface="Wingdings 2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>
                <a:sym typeface="Symbol" charset="2"/>
              </a:rPr>
              <a:t></a:t>
            </a:r>
            <a:r>
              <a:rPr lang="en-US" altLang="en-US" dirty="0"/>
              <a:t>3, –1</a:t>
            </a:r>
            <a:r>
              <a:rPr lang="en-US" altLang="en-US" b="1" dirty="0">
                <a:sym typeface="Symbol" charset="2"/>
              </a:rPr>
              <a:t></a:t>
            </a:r>
            <a:r>
              <a:rPr lang="en-US" altLang="en-US" dirty="0"/>
              <a:t> = 2(3) + 4(–1</a:t>
            </a:r>
            <a:r>
              <a:rPr lang="en-US" altLang="en-US" dirty="0" smtClean="0"/>
              <a:t>) = 2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37594" y="38147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(</a:t>
            </a:r>
            <a:r>
              <a:rPr lang="en-US" altLang="en-US" b="1" dirty="0" err="1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+ 2</a:t>
            </a:r>
            <a:r>
              <a:rPr lang="en-US" altLang="en-US" b="1" dirty="0"/>
              <a:t>j </a:t>
            </a:r>
            <a:r>
              <a:rPr lang="en-US" altLang="en-US" dirty="0"/>
              <a:t>– 3</a:t>
            </a:r>
            <a:r>
              <a:rPr lang="en-US" altLang="en-US" b="1" dirty="0"/>
              <a:t>k</a:t>
            </a:r>
            <a:r>
              <a:rPr lang="en-US" altLang="en-US" dirty="0"/>
              <a:t>) </a:t>
            </a:r>
            <a:r>
              <a:rPr lang="en-US" altLang="en-US" sz="1600" b="1" dirty="0">
                <a:sym typeface="Wingdings 2" charset="2"/>
              </a:rPr>
              <a:t></a:t>
            </a:r>
            <a:r>
              <a:rPr lang="en-US" altLang="en-US" dirty="0"/>
              <a:t> (2</a:t>
            </a:r>
            <a:r>
              <a:rPr lang="en-US" altLang="en-US" b="1" dirty="0"/>
              <a:t>j </a:t>
            </a:r>
            <a:r>
              <a:rPr lang="en-US" altLang="en-US" dirty="0"/>
              <a:t>– </a:t>
            </a:r>
            <a:r>
              <a:rPr lang="en-US" altLang="en-US" b="1" dirty="0"/>
              <a:t>k</a:t>
            </a:r>
            <a:r>
              <a:rPr lang="en-US" altLang="en-US" dirty="0"/>
              <a:t>)</a:t>
            </a:r>
            <a:r>
              <a:rPr lang="en-US" altLang="en-US" sz="1400" dirty="0"/>
              <a:t> </a:t>
            </a:r>
            <a:r>
              <a:rPr lang="en-US" altLang="en-US" dirty="0"/>
              <a:t>= 1(0) + 2(2) + (–3)(–1) </a:t>
            </a:r>
            <a:r>
              <a:rPr lang="en-US" altLang="en-US" dirty="0" smtClean="0"/>
              <a:t>= </a:t>
            </a:r>
            <a:r>
              <a:rPr lang="en-US" altLang="en-US" dirty="0"/>
              <a:t>7</a:t>
            </a:r>
            <a:endParaRPr lang="en-US" altLang="en-US" dirty="0"/>
          </a:p>
        </p:txBody>
      </p:sp>
      <p:pic>
        <p:nvPicPr>
          <p:cNvPr id="10" name="Picture 5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4468812"/>
            <a:ext cx="7497763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Angles</a:t>
            </a:r>
            <a:endParaRPr lang="en-US" dirty="0"/>
          </a:p>
        </p:txBody>
      </p:sp>
      <p:pic>
        <p:nvPicPr>
          <p:cNvPr id="3" name="Picture 8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85100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971800"/>
            <a:ext cx="37179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0" y="5842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/>
              <a:t>a </a:t>
            </a:r>
            <a:r>
              <a:rPr lang="en-US" altLang="en-US" sz="1600" b="1" dirty="0">
                <a:sym typeface="Wingdings 2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 |</a:t>
            </a:r>
            <a:r>
              <a:rPr lang="en-US" altLang="en-US" sz="600" dirty="0"/>
              <a:t> </a:t>
            </a:r>
            <a:r>
              <a:rPr lang="en-US" altLang="en-US" b="1" dirty="0"/>
              <a:t>a</a:t>
            </a:r>
            <a:r>
              <a:rPr lang="en-US" altLang="en-US" sz="6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600" dirty="0"/>
              <a:t> </a:t>
            </a:r>
            <a:r>
              <a:rPr lang="en-US" altLang="en-US" b="1" dirty="0"/>
              <a:t>b</a:t>
            </a:r>
            <a:r>
              <a:rPr lang="en-US" altLang="en-US" sz="6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cos(</a:t>
            </a:r>
            <a:r>
              <a:rPr lang="en-US" altLang="en-US" i="1" dirty="0">
                <a:sym typeface="Symbol" charset="2"/>
              </a:rPr>
              <a:t></a:t>
            </a:r>
            <a:r>
              <a:rPr lang="en-US" altLang="en-US" sz="600" i="1" dirty="0">
                <a:sym typeface="Symbol" charset="2"/>
              </a:rPr>
              <a:t> </a:t>
            </a:r>
            <a:r>
              <a:rPr lang="en-US" altLang="en-US" dirty="0"/>
              <a:t>/3) </a:t>
            </a:r>
            <a:r>
              <a:rPr lang="en-US" altLang="en-US" dirty="0" smtClean="0"/>
              <a:t>= </a:t>
            </a:r>
            <a:r>
              <a:rPr lang="en-US" altLang="en-US" dirty="0"/>
              <a:t>4 </a:t>
            </a:r>
            <a:r>
              <a:rPr lang="en-US" altLang="en-US" sz="1600" b="1" dirty="0">
                <a:sym typeface="Wingdings 2" charset="2"/>
              </a:rPr>
              <a:t></a:t>
            </a:r>
            <a:r>
              <a:rPr lang="en-US" altLang="en-US" dirty="0"/>
              <a:t> 6 </a:t>
            </a:r>
            <a:r>
              <a:rPr lang="en-US" altLang="en-US" sz="1600" b="1" dirty="0" smtClean="0">
                <a:sym typeface="Wingdings 2" charset="2"/>
              </a:rPr>
              <a:t> 1/2</a:t>
            </a:r>
            <a:r>
              <a:rPr lang="en-US" altLang="en-US" dirty="0" smtClean="0"/>
              <a:t>  = </a:t>
            </a:r>
            <a:r>
              <a:rPr lang="en-US" altLang="en-US" dirty="0"/>
              <a:t>12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600200"/>
            <a:ext cx="7863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 smtClean="0"/>
              <a:t>Find the angle between the vectors </a:t>
            </a:r>
            <a:r>
              <a:rPr lang="en-US" altLang="en-US" sz="2000" b="1" dirty="0" smtClean="0"/>
              <a:t>a </a:t>
            </a:r>
            <a:r>
              <a:rPr lang="en-US" altLang="en-US" sz="2000" dirty="0" smtClean="0"/>
              <a:t>= </a:t>
            </a:r>
            <a:r>
              <a:rPr lang="en-US" altLang="en-US" sz="2000" b="1" dirty="0" smtClean="0">
                <a:sym typeface="Symbol" charset="2"/>
              </a:rPr>
              <a:t></a:t>
            </a:r>
            <a:r>
              <a:rPr lang="en-US" altLang="en-US" sz="2000" dirty="0" smtClean="0"/>
              <a:t>2, 2, –1</a:t>
            </a:r>
            <a:r>
              <a:rPr lang="en-US" altLang="en-US" sz="2000" b="1" dirty="0" smtClean="0">
                <a:sym typeface="Symbol" charset="2"/>
              </a:rPr>
              <a:t></a:t>
            </a:r>
            <a:r>
              <a:rPr lang="en-US" altLang="en-US" sz="2000" dirty="0" smtClean="0"/>
              <a:t>  and </a:t>
            </a:r>
            <a:r>
              <a:rPr lang="en-US" altLang="en-US" sz="2000" b="1" dirty="0" smtClean="0"/>
              <a:t>b </a:t>
            </a:r>
            <a:r>
              <a:rPr lang="en-US" altLang="en-US" sz="2000" dirty="0" smtClean="0"/>
              <a:t>= </a:t>
            </a:r>
            <a:r>
              <a:rPr lang="en-US" altLang="en-US" sz="2000" b="1" dirty="0" smtClean="0">
                <a:sym typeface="Symbol" charset="2"/>
              </a:rPr>
              <a:t></a:t>
            </a:r>
            <a:r>
              <a:rPr lang="en-US" altLang="en-US" sz="2000" dirty="0" smtClean="0"/>
              <a:t>5, –3, 2</a:t>
            </a:r>
            <a:r>
              <a:rPr lang="en-US" altLang="en-US" sz="2000" b="1" dirty="0" smtClean="0">
                <a:sym typeface="Symbol" charset="2"/>
              </a:rPr>
              <a:t>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1" dirty="0">
                <a:solidFill>
                  <a:srgbClr val="00B0F0"/>
                </a:solidFill>
              </a:rPr>
              <a:t>Solution:</a:t>
            </a:r>
            <a:endParaRPr lang="en-US" altLang="en-US" sz="2000" b="1" dirty="0">
              <a:solidFill>
                <a:srgbClr val="00B0F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9" b="-16460"/>
          <a:stretch>
            <a:fillRect/>
          </a:stretch>
        </p:blipFill>
        <p:spPr bwMode="auto">
          <a:xfrm>
            <a:off x="1046163" y="3313113"/>
            <a:ext cx="360203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2" t="-23189"/>
          <a:stretch>
            <a:fillRect/>
          </a:stretch>
        </p:blipFill>
        <p:spPr bwMode="auto">
          <a:xfrm>
            <a:off x="4724400" y="3276600"/>
            <a:ext cx="381635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3930660"/>
            <a:ext cx="365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a </a:t>
            </a:r>
            <a:r>
              <a:rPr lang="en-US" altLang="en-US" b="1" dirty="0">
                <a:sym typeface="Wingdings 2" charset="2"/>
              </a:rPr>
              <a:t></a:t>
            </a:r>
            <a:r>
              <a:rPr lang="en-US" altLang="en-US" sz="2000" dirty="0"/>
              <a:t> </a:t>
            </a:r>
            <a:r>
              <a:rPr lang="en-US" altLang="en-US" sz="2000" b="1" dirty="0"/>
              <a:t>b </a:t>
            </a:r>
            <a:r>
              <a:rPr lang="en-US" altLang="en-US" sz="2000" dirty="0"/>
              <a:t>= 2(5) + 2(–3) + (–1)(2) = 2</a:t>
            </a:r>
          </a:p>
          <a:p>
            <a:endParaRPr 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75162"/>
            <a:ext cx="18732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4475162"/>
            <a:ext cx="10779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22899"/>
            <a:ext cx="223996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0" y="5683249"/>
            <a:ext cx="1919287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Properties</a:t>
            </a:r>
            <a:endParaRPr lang="en-US" dirty="0"/>
          </a:p>
        </p:txBody>
      </p:sp>
      <p:pic>
        <p:nvPicPr>
          <p:cNvPr id="3" name="Picture 7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8460"/>
            <a:ext cx="4002088" cy="36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Cosines</a:t>
            </a:r>
            <a:endParaRPr lang="en-US" dirty="0"/>
          </a:p>
        </p:txBody>
      </p:sp>
      <p:pic>
        <p:nvPicPr>
          <p:cNvPr id="3" name="Picture 11" descr="Pictur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0" y="1676400"/>
            <a:ext cx="3548063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28162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37655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95800" y="1868030"/>
            <a:ext cx="403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charset="0"/>
              </a:rPr>
              <a:t>In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5" tooltip="Analytic geometry"/>
              </a:rPr>
              <a:t>analytic geometry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, the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direction cosines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(or </a:t>
            </a:r>
            <a:r>
              <a:rPr lang="en-US" b="1" dirty="0">
                <a:solidFill>
                  <a:srgbClr val="252525"/>
                </a:solidFill>
                <a:latin typeface="Arial" charset="0"/>
              </a:rPr>
              <a:t>directional cosines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) of a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6" tooltip="Euclidean vector"/>
              </a:rPr>
              <a:t>vector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are the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7" tooltip="Cosine"/>
              </a:rPr>
              <a:t>cosines</a:t>
            </a:r>
            <a:r>
              <a:rPr lang="en-US" dirty="0">
                <a:solidFill>
                  <a:srgbClr val="252525"/>
                </a:solidFill>
                <a:latin typeface="Arial" charset="0"/>
              </a:rPr>
              <a:t> of the angles between the vector and the three coordinate axes. Or equivalently it is the component contributions of the basis to the unit vector.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5339" y="5725467"/>
            <a:ext cx="3245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400" dirty="0"/>
              <a:t>cos</a:t>
            </a:r>
            <a:r>
              <a:rPr lang="en-US" altLang="en-US" sz="2400" baseline="30000" dirty="0"/>
              <a:t>2</a:t>
            </a:r>
            <a:r>
              <a:rPr lang="en-US" altLang="en-US" sz="2400" i="1" dirty="0">
                <a:sym typeface="Symbol" charset="2"/>
              </a:rPr>
              <a:t></a:t>
            </a:r>
            <a:r>
              <a:rPr lang="en-US" altLang="en-US" sz="2400" dirty="0"/>
              <a:t> + cos</a:t>
            </a:r>
            <a:r>
              <a:rPr lang="en-US" altLang="en-US" sz="2400" baseline="30000" dirty="0"/>
              <a:t>2</a:t>
            </a:r>
            <a:r>
              <a:rPr lang="en-US" altLang="en-US" sz="2400" i="1" dirty="0">
                <a:sym typeface="Symbol" charset="2"/>
              </a:rPr>
              <a:t></a:t>
            </a:r>
            <a:r>
              <a:rPr lang="en-US" altLang="en-US" sz="2400" dirty="0"/>
              <a:t> + cos</a:t>
            </a:r>
            <a:r>
              <a:rPr lang="en-US" altLang="en-US" sz="2400" baseline="30000" dirty="0"/>
              <a:t>2</a:t>
            </a:r>
            <a:r>
              <a:rPr lang="en-US" altLang="en-US" sz="2400" i="1" dirty="0">
                <a:sym typeface="Symbol" charset="2"/>
              </a:rPr>
              <a:t></a:t>
            </a:r>
            <a:r>
              <a:rPr lang="en-US" altLang="en-US" sz="2400" dirty="0">
                <a:sym typeface="Symbol" charset="2"/>
              </a:rPr>
              <a:t> = 1</a:t>
            </a:r>
            <a:endParaRPr lang="en-US" altLang="en-US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455294"/>
            <a:ext cx="34004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4" y="1407317"/>
            <a:ext cx="2101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4" y="1545431"/>
            <a:ext cx="2138363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4" descr="Pictur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1" y="1407317"/>
            <a:ext cx="2468563" cy="216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38600"/>
            <a:ext cx="8218487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34200" y="3534568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3657600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 7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2387"/>
            <a:ext cx="8229600" cy="4830763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A wagon is pulled a distance of </a:t>
            </a:r>
            <a:r>
              <a:rPr lang="en-US" altLang="en-US" sz="2400" dirty="0" smtClean="0"/>
              <a:t>(100,0) </a:t>
            </a:r>
            <a:r>
              <a:rPr lang="en-US" altLang="en-US" sz="2400" dirty="0"/>
              <a:t>m </a:t>
            </a:r>
            <a:r>
              <a:rPr lang="en-US" altLang="en-US" sz="2400" dirty="0" smtClean="0"/>
              <a:t>by </a:t>
            </a:r>
            <a:r>
              <a:rPr lang="en-US" altLang="en-US" sz="2400" dirty="0"/>
              <a:t>a constant force of </a:t>
            </a:r>
            <a:r>
              <a:rPr lang="en-US" altLang="en-US" sz="2400" dirty="0" smtClean="0"/>
              <a:t>(57.3,40.15) </a:t>
            </a:r>
            <a:r>
              <a:rPr lang="en-US" altLang="en-US" sz="2400" dirty="0"/>
              <a:t>N. The handle </a:t>
            </a:r>
            <a:r>
              <a:rPr lang="en-US" altLang="en-US" sz="2400" dirty="0" smtClean="0"/>
              <a:t>is </a:t>
            </a:r>
            <a:r>
              <a:rPr lang="en-US" altLang="en-US" sz="2400" dirty="0"/>
              <a:t>at an angle of 35</a:t>
            </a:r>
            <a:r>
              <a:rPr lang="en-US" altLang="en-US" sz="2400" b="1" dirty="0" smtClean="0">
                <a:sym typeface="Symbol" charset="2"/>
              </a:rPr>
              <a:t></a:t>
            </a:r>
            <a:r>
              <a:rPr lang="en-US" altLang="en-US" sz="2400" dirty="0" smtClean="0"/>
              <a:t>. </a:t>
            </a:r>
            <a:r>
              <a:rPr lang="en-US" altLang="en-US" sz="2400" dirty="0"/>
              <a:t>Find the work done by the force.</a:t>
            </a:r>
            <a:endParaRPr lang="en-US" altLang="en-US" sz="2400" dirty="0">
              <a:solidFill>
                <a:srgbClr val="00ADEF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1" dirty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1" dirty="0" smtClean="0">
                <a:solidFill>
                  <a:srgbClr val="00B0F0"/>
                </a:solidFill>
              </a:rPr>
              <a:t>Solution</a:t>
            </a:r>
            <a:r>
              <a:rPr lang="en-US" altLang="en-US" sz="2400" b="1" dirty="0">
                <a:solidFill>
                  <a:srgbClr val="00B0F0"/>
                </a:solidFill>
              </a:rPr>
              <a:t>:</a:t>
            </a:r>
            <a:r>
              <a:rPr lang="en-US" altLang="en-US" sz="2400" dirty="0">
                <a:solidFill>
                  <a:srgbClr val="00ADEF"/>
                </a:solidFill>
              </a:rPr>
              <a:t/>
            </a:r>
            <a:br>
              <a:rPr lang="en-US" altLang="en-US" sz="2400" dirty="0">
                <a:solidFill>
                  <a:srgbClr val="00ADEF"/>
                </a:solidFill>
              </a:rPr>
            </a:br>
            <a:endParaRPr lang="en-US" altLang="en-US" sz="1200" i="1" dirty="0" smtClean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i="1" dirty="0" smtClean="0"/>
              <a:t>W </a:t>
            </a:r>
            <a:r>
              <a:rPr lang="en-US" altLang="en-US" sz="2400" dirty="0"/>
              <a:t>= </a:t>
            </a:r>
            <a:r>
              <a:rPr lang="en-US" altLang="en-US" sz="2400" b="1" dirty="0"/>
              <a:t>F </a:t>
            </a:r>
            <a:r>
              <a:rPr lang="en-US" altLang="en-US" sz="1600" b="1" dirty="0">
                <a:sym typeface="Wingdings 2" charset="2"/>
              </a:rPr>
              <a:t></a:t>
            </a:r>
            <a:r>
              <a:rPr lang="en-US" altLang="en-US" sz="2400" dirty="0"/>
              <a:t> </a:t>
            </a:r>
            <a:r>
              <a:rPr lang="en-US" altLang="en-US" sz="2400" b="1" dirty="0" smtClean="0"/>
              <a:t>D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57.34*100+40.15*0 = </a:t>
            </a:r>
            <a:r>
              <a:rPr lang="en-US" altLang="en-US" sz="2400" dirty="0"/>
              <a:t>5734 </a:t>
            </a:r>
            <a:r>
              <a:rPr lang="en-US" altLang="en-US" sz="2400" dirty="0" err="1"/>
              <a:t>N</a:t>
            </a:r>
            <a:r>
              <a:rPr lang="en-US" altLang="en-US" sz="2000" b="1" dirty="0" err="1">
                <a:sym typeface="Wingdings 2" charset="2"/>
              </a:rPr>
              <a:t></a:t>
            </a:r>
            <a:r>
              <a:rPr lang="en-US" altLang="en-US" sz="2400" dirty="0" err="1"/>
              <a:t>m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= </a:t>
            </a:r>
            <a:r>
              <a:rPr lang="en-US" altLang="en-US" sz="2400" dirty="0"/>
              <a:t>5734 J</a:t>
            </a:r>
          </a:p>
        </p:txBody>
      </p:sp>
      <p:pic>
        <p:nvPicPr>
          <p:cNvPr id="162826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20" y="2286000"/>
            <a:ext cx="2743200" cy="23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WNAA5TKYMJS6-322-59</_dlc_DocId>
    <_dlc_DocIdUrl xmlns="e1f6cb1f-7c95-4a72-8369-b6b5464bd620">
      <Url>https://eis.usafa.edu/academics/math/DFMS_Course_Sites/Fall_2014_Courses/Math_152/_layouts/DocIdRedir.aspx?ID=WNAA5TKYMJS6-322-59</Url>
      <Description>WNAA5TKYMJS6-322-59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765A4D-D065-4723-99B6-4B0EDF82F1B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A3485E88-7375-4B38-9F48-3B59FDEE9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61139</TotalTime>
  <Words>271</Words>
  <Application>Microsoft Macintosh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Century Schoolbook</vt:lpstr>
      <vt:lpstr>Verdana</vt:lpstr>
      <vt:lpstr>Arial</vt:lpstr>
      <vt:lpstr>Symbol</vt:lpstr>
      <vt:lpstr>Wingdings 2</vt:lpstr>
      <vt:lpstr>Office Theme</vt:lpstr>
      <vt:lpstr>Math 152</vt:lpstr>
      <vt:lpstr>Dot Product</vt:lpstr>
      <vt:lpstr>Angles</vt:lpstr>
      <vt:lpstr>Example</vt:lpstr>
      <vt:lpstr>Dot Product Properties</vt:lpstr>
      <vt:lpstr>Direction Cosines</vt:lpstr>
      <vt:lpstr>Projections</vt:lpstr>
      <vt:lpstr>Example 7</vt:lpstr>
      <vt:lpstr>PowerPoint Presentation</vt:lpstr>
      <vt:lpstr>Basis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386</cp:revision>
  <dcterms:created xsi:type="dcterms:W3CDTF">2012-07-23T15:58:59Z</dcterms:created>
  <dcterms:modified xsi:type="dcterms:W3CDTF">2015-05-03T17:04:27Z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5a6287c9-a877-44e4-acf2-1ad0aa3aef7d</vt:lpwstr>
  </property>
</Properties>
</file>