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sldIdLst>
    <p:sldId id="381" r:id="rId6"/>
    <p:sldId id="382" r:id="rId7"/>
    <p:sldId id="383" r:id="rId8"/>
    <p:sldId id="384" r:id="rId9"/>
    <p:sldId id="387" r:id="rId10"/>
    <p:sldId id="385" r:id="rId11"/>
    <p:sldId id="388" r:id="rId12"/>
    <p:sldId id="389" r:id="rId13"/>
    <p:sldId id="390" r:id="rId14"/>
    <p:sldId id="391" r:id="rId15"/>
    <p:sldId id="392" r:id="rId16"/>
    <p:sldId id="3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9" autoAdjust="0"/>
    <p:restoredTop sz="87075" autoAdjust="0"/>
  </p:normalViewPr>
  <p:slideViewPr>
    <p:cSldViewPr>
      <p:cViewPr varScale="1">
        <p:scale>
          <a:sx n="63" d="100"/>
          <a:sy n="63" d="100"/>
        </p:scale>
        <p:origin x="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1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66300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jpeg"/><Relationship Id="rId7" Type="http://schemas.openxmlformats.org/officeDocument/2006/relationships/image" Target="../media/image7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24763"/>
              </p:ext>
            </p:extLst>
          </p:nvPr>
        </p:nvGraphicFramePr>
        <p:xfrm>
          <a:off x="1438728" y="137160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819072"/>
                <a:gridCol w="1362528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39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Dot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Product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12.3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Cross Product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12.4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Final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438728" y="2174111"/>
            <a:ext cx="6324600" cy="492889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Calculate the cross product of two vectors. Understand that the cross- product is a vector </a:t>
            </a:r>
          </a:p>
          <a:p>
            <a:r>
              <a:rPr lang="en-US" sz="2000" dirty="0"/>
              <a:t>Use a x b to calculate an orthogonal vector to both a and b </a:t>
            </a:r>
          </a:p>
          <a:p>
            <a:r>
              <a:rPr lang="en-US" sz="2000" dirty="0"/>
              <a:t>Use the Cross Product to calculate torque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15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pic>
        <p:nvPicPr>
          <p:cNvPr id="167944" name="Picture 8" descr="Picture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252" y="2076450"/>
            <a:ext cx="2459038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4818" y="1417638"/>
            <a:ext cx="507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the magnitude of the Torque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286000" y="4800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 |</a:t>
            </a:r>
            <a:r>
              <a:rPr lang="en-US" altLang="en-US" sz="2400" b="1" i="1" dirty="0">
                <a:sym typeface="Symbol" charset="2"/>
              </a:rPr>
              <a:t></a:t>
            </a:r>
            <a:r>
              <a:rPr lang="en-US" altLang="en-US" sz="800" b="1" i="1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</a:t>
            </a:r>
            <a:r>
              <a:rPr lang="en-US" altLang="en-US" sz="2400" dirty="0"/>
              <a:t> = |</a:t>
            </a:r>
            <a:r>
              <a:rPr lang="en-US" altLang="en-US" sz="800" dirty="0"/>
              <a:t> </a:t>
            </a:r>
            <a:r>
              <a:rPr lang="en-US" altLang="en-US" sz="2400" b="1" dirty="0"/>
              <a:t>r </a:t>
            </a:r>
            <a:r>
              <a:rPr lang="en-US" altLang="en-US" sz="2400" b="1" dirty="0">
                <a:sym typeface="Symbol" charset="2"/>
              </a:rPr>
              <a:t></a:t>
            </a:r>
            <a:r>
              <a:rPr lang="en-US" altLang="en-US" sz="2400" dirty="0"/>
              <a:t> </a:t>
            </a:r>
            <a:r>
              <a:rPr lang="en-US" altLang="en-US" sz="2400" b="1" dirty="0"/>
              <a:t>F</a:t>
            </a:r>
            <a:r>
              <a:rPr lang="en-US" altLang="en-US" sz="800" b="1" dirty="0"/>
              <a:t> </a:t>
            </a:r>
            <a:r>
              <a:rPr lang="en-US" altLang="en-US" sz="2400" dirty="0"/>
              <a:t>| = |</a:t>
            </a:r>
            <a:r>
              <a:rPr lang="en-US" altLang="en-US" sz="800" dirty="0"/>
              <a:t> </a:t>
            </a:r>
            <a:r>
              <a:rPr lang="en-US" altLang="en-US" sz="2400" b="1" dirty="0"/>
              <a:t>r</a:t>
            </a:r>
            <a:r>
              <a:rPr lang="en-US" altLang="en-US" sz="800" dirty="0"/>
              <a:t> </a:t>
            </a:r>
            <a:r>
              <a:rPr lang="en-US" altLang="en-US" sz="2400" dirty="0"/>
              <a:t>||</a:t>
            </a:r>
            <a:r>
              <a:rPr lang="en-US" altLang="en-US" sz="800" b="1" dirty="0"/>
              <a:t> </a:t>
            </a:r>
            <a:r>
              <a:rPr lang="en-US" altLang="en-US" sz="2400" b="1" dirty="0"/>
              <a:t>F</a:t>
            </a:r>
            <a:r>
              <a:rPr lang="en-US" altLang="en-US" sz="800" b="1" dirty="0"/>
              <a:t> </a:t>
            </a:r>
            <a:r>
              <a:rPr lang="en-US" altLang="en-US" sz="2400" dirty="0"/>
              <a:t>|</a:t>
            </a:r>
            <a:r>
              <a:rPr lang="en-US" altLang="en-US" sz="2400" b="1" dirty="0"/>
              <a:t> </a:t>
            </a:r>
            <a:r>
              <a:rPr lang="en-US" altLang="en-US" sz="2400" dirty="0"/>
              <a:t>sin 75</a:t>
            </a:r>
            <a:r>
              <a:rPr lang="en-US" altLang="en-US" sz="2400" b="1" dirty="0" smtClean="0">
                <a:sym typeface="Symbol" charset="2"/>
              </a:rPr>
              <a:t></a:t>
            </a:r>
            <a:endParaRPr lang="en-US" altLang="en-US" sz="2400" dirty="0" smtClean="0">
              <a:sym typeface="Symbol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>
                <a:sym typeface="Symbol" charset="2"/>
              </a:rPr>
              <a:t> </a:t>
            </a:r>
            <a:r>
              <a:rPr lang="en-US" altLang="en-US" sz="2400" dirty="0" smtClean="0">
                <a:sym typeface="Symbol" charset="2"/>
              </a:rPr>
              <a:t>      </a:t>
            </a:r>
            <a:r>
              <a:rPr lang="en-US" altLang="en-US" sz="2400" dirty="0" smtClean="0"/>
              <a:t> </a:t>
            </a:r>
            <a:r>
              <a:rPr lang="en-US" altLang="en-US" sz="1200" dirty="0" smtClean="0"/>
              <a:t> </a:t>
            </a:r>
            <a:r>
              <a:rPr lang="en-US" altLang="en-US" sz="2400" dirty="0"/>
              <a:t>= (0.25)(40) sin 75</a:t>
            </a:r>
            <a:r>
              <a:rPr lang="en-US" altLang="en-US" sz="2400" b="1" dirty="0">
                <a:sym typeface="Symbol" charset="2"/>
              </a:rPr>
              <a:t></a:t>
            </a:r>
            <a:endParaRPr lang="en-US" altLang="en-US" sz="24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1600" dirty="0" smtClean="0"/>
              <a:t>          </a:t>
            </a:r>
            <a:r>
              <a:rPr lang="en-US" altLang="en-US" sz="2400" dirty="0" smtClean="0"/>
              <a:t> </a:t>
            </a:r>
            <a:r>
              <a:rPr lang="en-US" altLang="en-US" sz="1200" dirty="0" smtClean="0"/>
              <a:t> </a:t>
            </a:r>
            <a:r>
              <a:rPr lang="en-US" altLang="en-US" sz="2400" dirty="0"/>
              <a:t>= 10 sin 75</a:t>
            </a:r>
            <a:r>
              <a:rPr lang="en-US" altLang="en-US" sz="2400" b="1" dirty="0">
                <a:sym typeface="Symbol" charset="2"/>
              </a:rPr>
              <a:t></a:t>
            </a:r>
            <a:r>
              <a:rPr lang="en-US" altLang="en-US" sz="2400" dirty="0"/>
              <a:t> </a:t>
            </a:r>
            <a:r>
              <a:rPr lang="en-US" altLang="en-US" sz="2400" b="1" dirty="0">
                <a:sym typeface="Symbol" charset="2"/>
              </a:rPr>
              <a:t></a:t>
            </a:r>
            <a:r>
              <a:rPr lang="en-US" altLang="en-US" sz="2400" dirty="0"/>
              <a:t> 9.66 </a:t>
            </a:r>
            <a:r>
              <a:rPr lang="en-US" altLang="en-US" sz="2400" dirty="0" err="1"/>
              <a:t>N</a:t>
            </a:r>
            <a:r>
              <a:rPr lang="en-US" altLang="en-US" sz="2000" b="1" dirty="0" err="1">
                <a:sym typeface="Wingdings 2" charset="2"/>
              </a:rPr>
              <a:t></a:t>
            </a:r>
            <a:r>
              <a:rPr lang="en-US" altLang="en-US" sz="2400" dirty="0" err="1"/>
              <a:t>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4818" y="3581400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Solution: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2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Find the area of the triangle with vertices </a:t>
            </a:r>
            <a:r>
              <a:rPr lang="en-US" altLang="en-US" sz="2400" i="1" dirty="0"/>
              <a:t>P</a:t>
            </a:r>
            <a:r>
              <a:rPr lang="en-US" altLang="en-US" sz="200" i="1" dirty="0"/>
              <a:t> </a:t>
            </a:r>
            <a:r>
              <a:rPr lang="en-US" altLang="en-US" sz="2400" dirty="0"/>
              <a:t>(1, 4, 6), </a:t>
            </a:r>
            <a:br>
              <a:rPr lang="en-US" altLang="en-US" sz="2400" dirty="0"/>
            </a:br>
            <a:r>
              <a:rPr lang="en-US" altLang="en-US" sz="2400" i="1" dirty="0"/>
              <a:t>Q</a:t>
            </a:r>
            <a:r>
              <a:rPr lang="en-US" altLang="en-US" sz="200" i="1" dirty="0"/>
              <a:t> </a:t>
            </a:r>
            <a:r>
              <a:rPr lang="en-US" altLang="en-US" sz="2400" dirty="0"/>
              <a:t>(–2, 5, –1), and </a:t>
            </a:r>
            <a:r>
              <a:rPr lang="en-US" altLang="en-US" sz="2400" i="1" dirty="0"/>
              <a:t>R</a:t>
            </a:r>
            <a:r>
              <a:rPr lang="en-US" altLang="en-US" sz="200" i="1" dirty="0"/>
              <a:t> </a:t>
            </a:r>
            <a:r>
              <a:rPr lang="en-US" altLang="en-US" sz="2400" dirty="0"/>
              <a:t>(1, –1, 1).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100" dirty="0"/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>
                <a:solidFill>
                  <a:srgbClr val="00ADEF"/>
                </a:solidFill>
              </a:rPr>
              <a:t>Solution:</a:t>
            </a:r>
            <a:br>
              <a:rPr lang="en-US" altLang="en-US" sz="2400" dirty="0">
                <a:solidFill>
                  <a:srgbClr val="00ADEF"/>
                </a:solidFill>
              </a:rPr>
            </a:br>
            <a:r>
              <a:rPr lang="en-US" altLang="en-US" sz="2400" dirty="0"/>
              <a:t>In Example 3 we computed that </a:t>
            </a:r>
            <a:r>
              <a:rPr lang="en-US" altLang="en-US" sz="2400" i="1" dirty="0"/>
              <a:t>PQ </a:t>
            </a:r>
            <a:r>
              <a:rPr lang="en-US" altLang="en-US" sz="2400" b="1" dirty="0">
                <a:sym typeface="Symbol" charset="2"/>
              </a:rPr>
              <a:t></a:t>
            </a:r>
            <a:r>
              <a:rPr lang="en-US" altLang="en-US" sz="2400" dirty="0"/>
              <a:t> </a:t>
            </a:r>
            <a:r>
              <a:rPr lang="en-US" altLang="en-US" sz="2400" i="1" dirty="0"/>
              <a:t>PR </a:t>
            </a:r>
            <a:r>
              <a:rPr lang="en-US" altLang="en-US" sz="2400" dirty="0"/>
              <a:t>= </a:t>
            </a:r>
            <a:r>
              <a:rPr lang="en-US" altLang="en-US" sz="2400" b="1" dirty="0">
                <a:sym typeface="Symbol" charset="2"/>
              </a:rPr>
              <a:t></a:t>
            </a:r>
            <a:r>
              <a:rPr lang="en-US" altLang="en-US" sz="2400" dirty="0"/>
              <a:t>–</a:t>
            </a:r>
            <a:r>
              <a:rPr lang="en-US" altLang="en-US" sz="2400" dirty="0">
                <a:sym typeface="Symbol" charset="2"/>
              </a:rPr>
              <a:t>40,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–15, 15</a:t>
            </a:r>
            <a:r>
              <a:rPr lang="en-US" altLang="en-US" sz="2400" b="1" dirty="0">
                <a:sym typeface="Symbol" charset="2"/>
              </a:rPr>
              <a:t></a:t>
            </a:r>
            <a:r>
              <a:rPr lang="en-US" altLang="en-US" sz="2400" dirty="0"/>
              <a:t>. The area of the parallelogram with adjacent sides </a:t>
            </a:r>
            <a:r>
              <a:rPr lang="en-US" altLang="en-US" sz="2400" i="1" dirty="0"/>
              <a:t>PQ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PR</a:t>
            </a:r>
            <a:r>
              <a:rPr lang="en-US" altLang="en-US" sz="2400" dirty="0"/>
              <a:t> is the length of this cross product: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200" dirty="0"/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The area </a:t>
            </a:r>
            <a:r>
              <a:rPr lang="en-US" altLang="en-US" sz="2400" i="1" dirty="0"/>
              <a:t>A</a:t>
            </a:r>
            <a:r>
              <a:rPr lang="en-US" altLang="en-US" sz="2400" dirty="0"/>
              <a:t> of the triangle </a:t>
            </a:r>
            <a:r>
              <a:rPr lang="en-US" altLang="en-US" sz="2400" i="1" dirty="0"/>
              <a:t>PQR</a:t>
            </a:r>
            <a:r>
              <a:rPr lang="en-US" altLang="en-US" sz="2400" dirty="0"/>
              <a:t> is half the area of this parallelogram, that is,         .</a:t>
            </a: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4572000" y="2743200"/>
            <a:ext cx="384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51816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25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953000"/>
            <a:ext cx="10144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25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267200"/>
            <a:ext cx="47625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25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786438"/>
            <a:ext cx="703262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</a:t>
            </a:r>
            <a:endParaRPr lang="en-US" dirty="0"/>
          </a:p>
        </p:txBody>
      </p:sp>
      <p:pic>
        <p:nvPicPr>
          <p:cNvPr id="6" name="Picture 7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676400"/>
            <a:ext cx="79248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69" y="5486400"/>
            <a:ext cx="22494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575893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47800" y="3505200"/>
            <a:ext cx="1349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" y="3230879"/>
            <a:ext cx="2235200" cy="927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33" y="4418012"/>
            <a:ext cx="4470400" cy="635000"/>
          </a:xfrm>
          <a:prstGeom prst="rect">
            <a:avLst/>
          </a:prstGeom>
        </p:spPr>
      </p:pic>
      <p:pic>
        <p:nvPicPr>
          <p:cNvPr id="16" name="Picture 8" descr="Picture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25"/>
          <a:stretch/>
        </p:blipFill>
        <p:spPr bwMode="auto">
          <a:xfrm>
            <a:off x="4876800" y="3632993"/>
            <a:ext cx="168275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3124200"/>
            <a:ext cx="2794000" cy="25273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0" y="5758934"/>
            <a:ext cx="16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Right-hand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/>
              <a:t>If </a:t>
            </a:r>
            <a:r>
              <a:rPr lang="en-US" altLang="en-US" sz="2800" b="1" dirty="0"/>
              <a:t>a</a:t>
            </a:r>
            <a:r>
              <a:rPr lang="en-US" altLang="en-US" sz="2800" dirty="0"/>
              <a:t> = </a:t>
            </a:r>
            <a:r>
              <a:rPr lang="en-US" altLang="en-US" sz="2800" b="1" dirty="0">
                <a:sym typeface="Symbol" charset="2"/>
              </a:rPr>
              <a:t></a:t>
            </a:r>
            <a:r>
              <a:rPr lang="en-US" altLang="en-US" sz="2800" dirty="0"/>
              <a:t>1, 3, 4</a:t>
            </a:r>
            <a:r>
              <a:rPr lang="en-US" altLang="en-US" sz="2800" b="1" dirty="0">
                <a:sym typeface="Symbol" charset="2"/>
              </a:rPr>
              <a:t>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b</a:t>
            </a:r>
            <a:r>
              <a:rPr lang="en-US" altLang="en-US" sz="2800" dirty="0"/>
              <a:t> = </a:t>
            </a:r>
            <a:r>
              <a:rPr lang="en-US" altLang="en-US" sz="2800" b="1" dirty="0">
                <a:sym typeface="Symbol" charset="2"/>
              </a:rPr>
              <a:t></a:t>
            </a:r>
            <a:r>
              <a:rPr lang="en-US" altLang="en-US" sz="2800" dirty="0"/>
              <a:t>2, 7, –5</a:t>
            </a:r>
            <a:r>
              <a:rPr lang="en-US" altLang="en-US" sz="2800" b="1" dirty="0">
                <a:sym typeface="Symbol" charset="2"/>
              </a:rPr>
              <a:t></a:t>
            </a:r>
            <a:r>
              <a:rPr lang="en-US" altLang="en-US" sz="2800" dirty="0"/>
              <a:t>, then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dirty="0"/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dirty="0" smtClean="0"/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dirty="0" smtClean="0"/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= </a:t>
            </a:r>
            <a:r>
              <a:rPr lang="en-US" altLang="en-US" sz="2800" dirty="0"/>
              <a:t>(–15 – 28)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 </a:t>
            </a:r>
            <a:r>
              <a:rPr lang="en-US" altLang="en-US" sz="2800" dirty="0"/>
              <a:t>– (–5 – 8)</a:t>
            </a:r>
            <a:r>
              <a:rPr lang="en-US" altLang="en-US" sz="2800" b="1" dirty="0"/>
              <a:t>j </a:t>
            </a:r>
            <a:r>
              <a:rPr lang="en-US" altLang="en-US" sz="2800" dirty="0"/>
              <a:t>+ (7 – </a:t>
            </a:r>
            <a:r>
              <a:rPr lang="en-US" altLang="en-US" sz="2800" dirty="0" smtClean="0"/>
              <a:t>6)</a:t>
            </a:r>
            <a:r>
              <a:rPr lang="en-US" altLang="en-US" sz="2800" b="1" dirty="0" smtClean="0"/>
              <a:t>k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–43</a:t>
            </a:r>
            <a:r>
              <a:rPr lang="en-US" altLang="en-US" sz="2800" b="1" dirty="0"/>
              <a:t>i </a:t>
            </a:r>
            <a:r>
              <a:rPr lang="en-US" altLang="en-US" sz="2800" dirty="0"/>
              <a:t>+ 13</a:t>
            </a:r>
            <a:r>
              <a:rPr lang="en-US" altLang="en-US" sz="2800" b="1" dirty="0"/>
              <a:t>j </a:t>
            </a:r>
            <a:r>
              <a:rPr lang="en-US" altLang="en-US" sz="2800" dirty="0"/>
              <a:t>+ </a:t>
            </a:r>
            <a:r>
              <a:rPr lang="en-US" altLang="en-US" sz="2800" b="1" dirty="0"/>
              <a:t>k</a:t>
            </a:r>
            <a:endParaRPr lang="en-US" altLang="en-US" sz="2800" dirty="0"/>
          </a:p>
        </p:txBody>
      </p:sp>
      <p:pic>
        <p:nvPicPr>
          <p:cNvPr id="144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24088"/>
            <a:ext cx="272415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4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3797300"/>
            <a:ext cx="4652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5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5" name="Picture 7" descr="Pictur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676400"/>
            <a:ext cx="7943850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ict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825750"/>
            <a:ext cx="7443787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ictur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4364038"/>
            <a:ext cx="8010525" cy="11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5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3" name="Picture 5" descr="Pictur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667000"/>
            <a:ext cx="7961312" cy="27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4419600"/>
            <a:ext cx="149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Triple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pic>
        <p:nvPicPr>
          <p:cNvPr id="3" name="Picture 7" descr="Pict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937500" cy="81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Pictur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3124200"/>
            <a:ext cx="37179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4600" y="5562600"/>
            <a:ext cx="3680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 A </a:t>
            </a:r>
            <a:r>
              <a:rPr lang="en-US" altLang="en-US" sz="2400" dirty="0"/>
              <a:t>= |</a:t>
            </a:r>
            <a:r>
              <a:rPr lang="en-US" altLang="en-US" sz="800" b="1" dirty="0"/>
              <a:t> </a:t>
            </a:r>
            <a:r>
              <a:rPr lang="en-US" altLang="en-US" sz="2400" b="1" dirty="0"/>
              <a:t>a</a:t>
            </a:r>
            <a:r>
              <a:rPr lang="en-US" altLang="en-US" sz="800" b="1" dirty="0"/>
              <a:t> </a:t>
            </a:r>
            <a:r>
              <a:rPr lang="en-US" altLang="en-US" sz="2400" dirty="0"/>
              <a:t>|(|</a:t>
            </a:r>
            <a:r>
              <a:rPr lang="en-US" altLang="en-US" sz="800" b="1" dirty="0"/>
              <a:t> </a:t>
            </a:r>
            <a:r>
              <a:rPr lang="en-US" altLang="en-US" sz="2400" b="1" dirty="0"/>
              <a:t>b</a:t>
            </a:r>
            <a:r>
              <a:rPr lang="en-US" altLang="en-US" sz="800" b="1" dirty="0"/>
              <a:t> </a:t>
            </a:r>
            <a:r>
              <a:rPr lang="en-US" altLang="en-US" sz="2400" dirty="0"/>
              <a:t>|sin </a:t>
            </a:r>
            <a:r>
              <a:rPr lang="en-US" altLang="en-US" sz="2400" i="1" dirty="0">
                <a:sym typeface="Symbol" charset="2"/>
              </a:rPr>
              <a:t></a:t>
            </a:r>
            <a:r>
              <a:rPr lang="en-US" altLang="en-US" sz="2400" dirty="0"/>
              <a:t>) = |</a:t>
            </a:r>
            <a:r>
              <a:rPr lang="en-US" altLang="en-US" sz="800" dirty="0"/>
              <a:t> </a:t>
            </a:r>
            <a:r>
              <a:rPr lang="en-US" altLang="en-US" sz="2400" b="1" dirty="0"/>
              <a:t>a </a:t>
            </a:r>
            <a:r>
              <a:rPr lang="en-US" altLang="en-US" sz="2400" b="1" dirty="0">
                <a:sym typeface="Symbol" charset="2"/>
              </a:rPr>
              <a:t></a:t>
            </a:r>
            <a:r>
              <a:rPr lang="en-US" altLang="en-US" sz="2400" dirty="0"/>
              <a:t> </a:t>
            </a:r>
            <a:r>
              <a:rPr lang="en-US" altLang="en-US" sz="2400" b="1" dirty="0"/>
              <a:t>b</a:t>
            </a:r>
            <a:r>
              <a:rPr lang="en-US" altLang="en-US" sz="800" b="1" dirty="0"/>
              <a:t> </a:t>
            </a:r>
            <a:r>
              <a:rPr lang="en-US" altLang="en-US" sz="2400" dirty="0"/>
              <a:t>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4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Product</a:t>
            </a:r>
            <a:endParaRPr lang="en-US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8" y="1720379"/>
            <a:ext cx="3344863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9" descr="Pictur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6" y="3178174"/>
            <a:ext cx="3444875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05400" y="3962400"/>
            <a:ext cx="3672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The area of the base parallelogram is </a:t>
            </a:r>
            <a:r>
              <a:rPr lang="en-US" altLang="en-US" sz="2400" i="1" dirty="0"/>
              <a:t>A</a:t>
            </a:r>
            <a:r>
              <a:rPr lang="en-US" altLang="en-US" sz="2400" dirty="0"/>
              <a:t> = |</a:t>
            </a:r>
            <a:r>
              <a:rPr lang="en-US" altLang="en-US" sz="800" dirty="0"/>
              <a:t> </a:t>
            </a:r>
            <a:r>
              <a:rPr lang="en-US" altLang="en-US" sz="2400" b="1" dirty="0"/>
              <a:t>b</a:t>
            </a:r>
            <a:r>
              <a:rPr lang="en-US" altLang="en-US" sz="2400" dirty="0"/>
              <a:t> </a:t>
            </a:r>
            <a:r>
              <a:rPr lang="en-US" altLang="en-US" sz="2400" b="1" dirty="0">
                <a:sym typeface="Symbol" charset="2"/>
              </a:rPr>
              <a:t></a:t>
            </a:r>
            <a:r>
              <a:rPr lang="en-US" altLang="en-US" sz="2400" dirty="0"/>
              <a:t> </a:t>
            </a:r>
            <a:r>
              <a:rPr lang="en-US" altLang="en-US" sz="2400" b="1" dirty="0"/>
              <a:t>c</a:t>
            </a:r>
            <a:r>
              <a:rPr lang="en-US" altLang="en-US" sz="800" b="1" dirty="0"/>
              <a:t> </a:t>
            </a:r>
            <a:r>
              <a:rPr lang="en-US" altLang="en-US" sz="2400" dirty="0"/>
              <a:t>|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1720379"/>
            <a:ext cx="3368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</a:t>
            </a:r>
            <a:r>
              <a:rPr lang="en-US" sz="2400" dirty="0" smtClean="0"/>
              <a:t>: if </a:t>
            </a:r>
            <a:r>
              <a:rPr lang="en-US" sz="2400" b="1" dirty="0" smtClean="0"/>
              <a:t>a</a:t>
            </a:r>
            <a:r>
              <a:rPr lang="en-US" sz="2400" dirty="0" smtClean="0"/>
              <a:t> is a basis vector, then this is normal cross product</a:t>
            </a:r>
            <a:endParaRPr lang="en-US" sz="2400" dirty="0"/>
          </a:p>
        </p:txBody>
      </p:sp>
      <p:pic>
        <p:nvPicPr>
          <p:cNvPr id="7" name="Picture 7" descr="Picture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5064125"/>
            <a:ext cx="7504112" cy="13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3716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/>
              <a:t>Use the scalar triple product to show that the vectors </a:t>
            </a:r>
            <a:br>
              <a:rPr lang="en-US" altLang="en-US" sz="2800" dirty="0"/>
            </a:br>
            <a:r>
              <a:rPr lang="en-US" altLang="en-US" sz="2800" b="1" dirty="0"/>
              <a:t>a</a:t>
            </a:r>
            <a:r>
              <a:rPr lang="en-US" altLang="en-US" sz="2800" dirty="0"/>
              <a:t> = </a:t>
            </a:r>
            <a:r>
              <a:rPr lang="en-US" altLang="en-US" sz="2800" b="1" dirty="0">
                <a:sym typeface="Symbol" charset="2"/>
              </a:rPr>
              <a:t></a:t>
            </a:r>
            <a:r>
              <a:rPr lang="en-US" altLang="en-US" sz="2800" dirty="0">
                <a:sym typeface="Symbol" charset="2"/>
              </a:rPr>
              <a:t>1, 4,</a:t>
            </a:r>
            <a:r>
              <a:rPr lang="en-US" altLang="en-US" sz="2800" b="1" dirty="0">
                <a:sym typeface="Symbol" charset="2"/>
              </a:rPr>
              <a:t> </a:t>
            </a:r>
            <a:r>
              <a:rPr lang="en-US" altLang="en-US" sz="2800" dirty="0">
                <a:sym typeface="Symbol" charset="2"/>
              </a:rPr>
              <a:t>–7</a:t>
            </a:r>
            <a:r>
              <a:rPr lang="en-US" altLang="en-US" sz="2800" b="1" dirty="0">
                <a:sym typeface="Symbol" charset="2"/>
              </a:rPr>
              <a:t></a:t>
            </a:r>
            <a:r>
              <a:rPr lang="en-US" altLang="en-US" sz="2800" dirty="0"/>
              <a:t>, </a:t>
            </a:r>
            <a:r>
              <a:rPr lang="en-US" altLang="en-US" sz="2800" b="1" dirty="0"/>
              <a:t>b</a:t>
            </a:r>
            <a:r>
              <a:rPr lang="en-US" altLang="en-US" sz="2800" dirty="0"/>
              <a:t> = </a:t>
            </a:r>
            <a:r>
              <a:rPr lang="en-US" altLang="en-US" sz="2800" b="1" dirty="0">
                <a:sym typeface="Symbol" charset="2"/>
              </a:rPr>
              <a:t></a:t>
            </a:r>
            <a:r>
              <a:rPr lang="en-US" altLang="en-US" sz="2800" dirty="0">
                <a:sym typeface="Symbol" charset="2"/>
              </a:rPr>
              <a:t>2, –1, 4</a:t>
            </a:r>
            <a:r>
              <a:rPr lang="en-US" altLang="en-US" sz="2800" b="1" dirty="0">
                <a:sym typeface="Symbol" charset="2"/>
              </a:rPr>
              <a:t>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c</a:t>
            </a:r>
            <a:r>
              <a:rPr lang="en-US" altLang="en-US" sz="2800" dirty="0"/>
              <a:t> = </a:t>
            </a:r>
            <a:r>
              <a:rPr lang="en-US" altLang="en-US" sz="2800" b="1" dirty="0">
                <a:sym typeface="Symbol" charset="2"/>
              </a:rPr>
              <a:t></a:t>
            </a:r>
            <a:r>
              <a:rPr lang="en-US" altLang="en-US" sz="2800" dirty="0">
                <a:sym typeface="Symbol" charset="2"/>
              </a:rPr>
              <a:t>0, –9, 18</a:t>
            </a:r>
            <a:r>
              <a:rPr lang="en-US" altLang="en-US" sz="2800" b="1" dirty="0">
                <a:sym typeface="Symbol" charset="2"/>
              </a:rPr>
              <a:t></a:t>
            </a:r>
            <a:r>
              <a:rPr lang="en-US" altLang="en-US" sz="2800" dirty="0"/>
              <a:t> are coplanar.</a:t>
            </a: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olidFill>
                  <a:srgbClr val="00ADEF"/>
                </a:solidFill>
              </a:rPr>
              <a:t>Solution</a:t>
            </a:r>
            <a:r>
              <a:rPr lang="en-US" altLang="en-US" sz="2800" dirty="0">
                <a:solidFill>
                  <a:srgbClr val="00ADEF"/>
                </a:solidFill>
              </a:rPr>
              <a:t>:</a:t>
            </a:r>
            <a:br>
              <a:rPr lang="en-US" altLang="en-US" sz="2800" dirty="0">
                <a:solidFill>
                  <a:srgbClr val="00ADEF"/>
                </a:solidFill>
              </a:rPr>
            </a:br>
            <a:endParaRPr lang="en-US" altLang="en-US" sz="2800" dirty="0"/>
          </a:p>
        </p:txBody>
      </p:sp>
      <p:pic>
        <p:nvPicPr>
          <p:cNvPr id="1607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" y="3139916"/>
            <a:ext cx="3592513" cy="13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84529"/>
            <a:ext cx="5018087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555528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= 1(18) – 4(36) – 7(–18) </a:t>
            </a:r>
            <a:r>
              <a:rPr lang="en-US" altLang="en-US" sz="2400" dirty="0" smtClean="0"/>
              <a:t>= </a:t>
            </a:r>
            <a:r>
              <a:rPr lang="en-US" altLang="en-US" sz="2400" dirty="0"/>
              <a:t>0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Torque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43000"/>
          </a:xfrm>
          <a:noFill/>
        </p:spPr>
        <p:txBody>
          <a:bodyPr/>
          <a:lstStyle/>
          <a:p>
            <a:r>
              <a:rPr lang="en-US" altLang="en-US" sz="2400" dirty="0"/>
              <a:t>The idea of a cross product occurs often in physics. </a:t>
            </a:r>
            <a:br>
              <a:rPr lang="en-US" altLang="en-US" sz="2400" dirty="0"/>
            </a:br>
            <a:r>
              <a:rPr lang="en-US" altLang="en-US" sz="2400" dirty="0"/>
              <a:t>In particular, we consider a force </a:t>
            </a:r>
            <a:r>
              <a:rPr lang="en-US" altLang="en-US" sz="2400" b="1" dirty="0"/>
              <a:t>F</a:t>
            </a:r>
            <a:r>
              <a:rPr lang="en-US" altLang="en-US" sz="2400" dirty="0"/>
              <a:t> acting on a rigid body at a point given by a position vector </a:t>
            </a:r>
            <a:r>
              <a:rPr lang="en-US" altLang="en-US" sz="2400" b="1" dirty="0"/>
              <a:t>r</a:t>
            </a:r>
            <a:r>
              <a:rPr lang="en-US" altLang="en-US" sz="2400" dirty="0"/>
              <a:t>. </a:t>
            </a:r>
          </a:p>
        </p:txBody>
      </p:sp>
      <p:pic>
        <p:nvPicPr>
          <p:cNvPr id="164873" name="Picture 9" descr="Picture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8801"/>
            <a:ext cx="3316287" cy="23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91000" y="3962399"/>
            <a:ext cx="2825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ym typeface="Symbol" charset="2"/>
              </a:rPr>
              <a:t></a:t>
            </a:r>
            <a:r>
              <a:rPr lang="en-US" altLang="en-US" sz="2400" dirty="0"/>
              <a:t> = </a:t>
            </a:r>
            <a:r>
              <a:rPr lang="en-US" altLang="en-US" sz="2400" b="1" dirty="0"/>
              <a:t>r </a:t>
            </a:r>
            <a:r>
              <a:rPr lang="en-US" altLang="en-US" sz="2400" b="1" dirty="0">
                <a:sym typeface="Symbol" charset="2"/>
              </a:rPr>
              <a:t></a:t>
            </a:r>
            <a:r>
              <a:rPr lang="en-US" altLang="en-US" sz="2400" dirty="0"/>
              <a:t> </a:t>
            </a:r>
            <a:r>
              <a:rPr lang="en-US" altLang="en-US" sz="2400" b="1" dirty="0"/>
              <a:t>F</a:t>
            </a:r>
            <a:endParaRPr lang="en-US" alt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962400" y="4424065"/>
            <a:ext cx="3736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 |</a:t>
            </a:r>
            <a:r>
              <a:rPr lang="en-US" altLang="en-US" sz="800" dirty="0"/>
              <a:t> </a:t>
            </a:r>
            <a:r>
              <a:rPr lang="en-US" altLang="en-US" sz="2400" b="1" i="1" dirty="0">
                <a:sym typeface="Symbol" charset="2"/>
              </a:rPr>
              <a:t></a:t>
            </a:r>
            <a:r>
              <a:rPr lang="en-US" altLang="en-US" sz="800" b="1" i="1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</a:t>
            </a:r>
            <a:r>
              <a:rPr lang="en-US" altLang="en-US" sz="2400" dirty="0"/>
              <a:t> = |</a:t>
            </a:r>
            <a:r>
              <a:rPr lang="en-US" altLang="en-US" sz="800" dirty="0"/>
              <a:t> </a:t>
            </a:r>
            <a:r>
              <a:rPr lang="en-US" altLang="en-US" sz="2400" b="1" dirty="0"/>
              <a:t>r </a:t>
            </a:r>
            <a:r>
              <a:rPr lang="en-US" altLang="en-US" sz="2400" b="1" dirty="0">
                <a:sym typeface="Symbol" charset="2"/>
              </a:rPr>
              <a:t></a:t>
            </a:r>
            <a:r>
              <a:rPr lang="en-US" altLang="en-US" sz="2400" dirty="0"/>
              <a:t> </a:t>
            </a:r>
            <a:r>
              <a:rPr lang="en-US" altLang="en-US" sz="2400" b="1" dirty="0"/>
              <a:t>F</a:t>
            </a:r>
            <a:r>
              <a:rPr lang="en-US" altLang="en-US" sz="800" b="1" dirty="0"/>
              <a:t> </a:t>
            </a:r>
            <a:r>
              <a:rPr lang="en-US" altLang="en-US" sz="2400" dirty="0"/>
              <a:t>| = |</a:t>
            </a:r>
            <a:r>
              <a:rPr lang="en-US" altLang="en-US" sz="800" dirty="0"/>
              <a:t> </a:t>
            </a:r>
            <a:r>
              <a:rPr lang="en-US" altLang="en-US" sz="2400" b="1" dirty="0"/>
              <a:t>r</a:t>
            </a:r>
            <a:r>
              <a:rPr lang="en-US" altLang="en-US" sz="800" dirty="0"/>
              <a:t> </a:t>
            </a:r>
            <a:r>
              <a:rPr lang="en-US" altLang="en-US" sz="2400" dirty="0"/>
              <a:t>||</a:t>
            </a:r>
            <a:r>
              <a:rPr lang="en-US" altLang="en-US" sz="800" b="1" dirty="0"/>
              <a:t> </a:t>
            </a:r>
            <a:r>
              <a:rPr lang="en-US" altLang="en-US" sz="2400" b="1" dirty="0"/>
              <a:t>F</a:t>
            </a:r>
            <a:r>
              <a:rPr lang="en-US" altLang="en-US" sz="800" b="1" dirty="0"/>
              <a:t> </a:t>
            </a:r>
            <a:r>
              <a:rPr lang="en-US" altLang="en-US" sz="2400" dirty="0"/>
              <a:t>|</a:t>
            </a:r>
            <a:r>
              <a:rPr lang="en-US" altLang="en-US" sz="2400" b="1" dirty="0"/>
              <a:t> </a:t>
            </a:r>
            <a:r>
              <a:rPr lang="en-US" altLang="en-US" sz="2400" dirty="0"/>
              <a:t>sin </a:t>
            </a:r>
            <a:r>
              <a:rPr lang="en-US" altLang="en-US" sz="2400" i="1" dirty="0">
                <a:sym typeface="Symbol" charset="2"/>
              </a:rPr>
              <a:t>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98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WNAA5TKYMJS6-322-59</_dlc_DocId>
    <_dlc_DocIdUrl xmlns="e1f6cb1f-7c95-4a72-8369-b6b5464bd620">
      <Url>https://eis.usafa.edu/academics/math/DFMS_Course_Sites/Fall_2014_Courses/Math_152/_layouts/DocIdRedir.aspx?ID=WNAA5TKYMJS6-322-59</Url>
      <Description>WNAA5TKYMJS6-322-59</Description>
    </_dlc_DocIdUrl>
  </documentManagement>
</p:properties>
</file>

<file path=customXml/itemProps1.xml><?xml version="1.0" encoding="utf-8"?>
<ds:datastoreItem xmlns:ds="http://schemas.openxmlformats.org/officeDocument/2006/customXml" ds:itemID="{A3485E88-7375-4B38-9F48-3B59FDEE9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765A4D-D065-4723-99B6-4B0EDF82F1B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61125</TotalTime>
  <Words>285</Words>
  <Application>Microsoft Macintosh PowerPoint</Application>
  <PresentationFormat>On-screen Show (4:3)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Century Schoolbook</vt:lpstr>
      <vt:lpstr>Verdana</vt:lpstr>
      <vt:lpstr>Arial</vt:lpstr>
      <vt:lpstr>Symbol</vt:lpstr>
      <vt:lpstr>Wingdings 2</vt:lpstr>
      <vt:lpstr>Office Theme</vt:lpstr>
      <vt:lpstr>Math 152</vt:lpstr>
      <vt:lpstr>Cross Product</vt:lpstr>
      <vt:lpstr>Example</vt:lpstr>
      <vt:lpstr>Properties</vt:lpstr>
      <vt:lpstr>Properties</vt:lpstr>
      <vt:lpstr>Geometry</vt:lpstr>
      <vt:lpstr>Triple Product</vt:lpstr>
      <vt:lpstr>Example</vt:lpstr>
      <vt:lpstr>Torque</vt:lpstr>
      <vt:lpstr>Example</vt:lpstr>
      <vt:lpstr>Backups</vt:lpstr>
      <vt:lpstr>Example</vt:lpstr>
    </vt:vector>
  </TitlesOfParts>
  <Company>USAFA/DFMS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Microsoft Office User</cp:lastModifiedBy>
  <cp:revision>387</cp:revision>
  <dcterms:created xsi:type="dcterms:W3CDTF">2012-07-23T15:58:59Z</dcterms:created>
  <dcterms:modified xsi:type="dcterms:W3CDTF">2015-05-03T18:00:52Z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5a6287c9-a877-44e4-acf2-1ad0aa3aef7d</vt:lpwstr>
  </property>
</Properties>
</file>