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69" d="100"/>
          <a:sy n="69" d="100"/>
        </p:scale>
        <p:origin x="-356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8AA6D-322E-41D7-899D-E2530EADF38F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C3FEA-8415-42F4-BD99-AF31D15831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4657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1AA4E-40EF-42B3-A4D5-5E5F2F36C438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CFD35-6015-44A6-B2B6-1D3AAE17FE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06054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CFD35-6015-44A6-B2B6-1D3AAE17FE9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0702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FFEA-D784-4735-8115-607A6FD5DD79}" type="datetime1">
              <a:rPr lang="en-US" smtClean="0"/>
              <a:pPr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BEB-7654-43B8-91CC-45D04A907066}" type="slidenum">
              <a:rPr lang="en-US" smtClean="0"/>
              <a:pPr/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6754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96DAC-F92E-4EE8-A304-91F313F89BD9}" type="datetime1">
              <a:rPr lang="en-US" smtClean="0"/>
              <a:pPr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BEB-7654-43B8-91CC-45D04A907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942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5A0F-4848-4D38-811A-F11B50BA1298}" type="datetime1">
              <a:rPr lang="en-US" smtClean="0"/>
              <a:pPr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BEB-7654-43B8-91CC-45D04A907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099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9E8A0-BEBE-4C71-ABD9-80DC4D4321E4}" type="datetime1">
              <a:rPr lang="en-US" smtClean="0"/>
              <a:pPr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BEB-7654-43B8-91CC-45D04A907066}" type="slidenum">
              <a:rPr lang="en-US" smtClean="0"/>
              <a:pPr/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1655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380C-6B29-49BE-B0D9-70D6D4FBFA36}" type="datetime1">
              <a:rPr lang="en-US" smtClean="0"/>
              <a:pPr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BEB-7654-43B8-91CC-45D04A907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244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A2F6-727F-4CDD-978C-FCBE682CE854}" type="datetime1">
              <a:rPr lang="en-US" smtClean="0"/>
              <a:pPr/>
              <a:t>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BEB-7654-43B8-91CC-45D04A907066}" type="slidenum">
              <a:rPr lang="en-US" smtClean="0"/>
              <a:pPr/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167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42C9-5EA6-461F-864D-EE84F468C8B9}" type="datetime1">
              <a:rPr lang="en-US" smtClean="0"/>
              <a:pPr/>
              <a:t>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BEB-7654-43B8-91CC-45D04A907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168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0351-7A6C-4092-A1F5-0EA765F3F538}" type="datetime1">
              <a:rPr lang="en-US" smtClean="0"/>
              <a:pPr/>
              <a:t>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BEB-7654-43B8-91CC-45D04A907066}" type="slidenum">
              <a:rPr lang="en-US" smtClean="0"/>
              <a:pPr/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724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180F-0368-41A1-A875-A0C5032923AB}" type="datetime1">
              <a:rPr lang="en-US" smtClean="0"/>
              <a:pPr/>
              <a:t>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BEB-7654-43B8-91CC-45D04A907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612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E7B0-04B7-4047-A1AD-722B0A981899}" type="datetime1">
              <a:rPr lang="en-US" smtClean="0"/>
              <a:pPr/>
              <a:t>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BEB-7654-43B8-91CC-45D04A907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888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EE-4BAC-48C9-A0FE-3A1E71E17D35}" type="datetime1">
              <a:rPr lang="en-US" smtClean="0"/>
              <a:pPr/>
              <a:t>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BEB-7654-43B8-91CC-45D04A907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788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F272D-F9CA-4093-8F76-BAF7A7C67FDE}" type="datetime1">
              <a:rPr lang="en-US" smtClean="0"/>
              <a:pPr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3EBEB-7654-43B8-91CC-45D04A907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049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itpoms.ac.uk/tlplib/tensors/usage.php" TargetMode="External"/><Relationship Id="rId2" Type="http://schemas.openxmlformats.org/officeDocument/2006/relationships/hyperlink" Target="https://www.tensorflow.org/versions/master/tutorials/mnist/beginners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ome.etf.rs/~vm/os/vlsi/razno/maxcompiler-tutorial%20(3)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Image Recognition: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Hybrid CPU/DFE Implementation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0880" y="5405120"/>
            <a:ext cx="402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Student: Milana Prodanov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12/12/2015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41920" y="5405120"/>
            <a:ext cx="359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Advisor: Professor Veljko Milutinovic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132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Validation (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3/7):
DFE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3251"/>
            <a:ext cx="7023652" cy="30208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Increasing dependency distance </a:t>
            </a:r>
            <a:b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by changing the input order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Black arrows show data dependencies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Red arrows show input order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sz="24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Each input will be sent to Kernel C ticks </a:t>
            </a:r>
            <a:br>
              <a:rPr lang="en-US" sz="24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z="24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after its dependant input had been processed, </a:t>
            </a:r>
            <a:br>
              <a:rPr lang="en-US" sz="24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z="24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since calculation lasts at least C ticks (C &gt;= 13)</a:t>
            </a:r>
            <a:endParaRPr lang="en-US" sz="2400" dirty="0" smtClean="0"/>
          </a:p>
        </p:txBody>
      </p:sp>
      <p:pic>
        <p:nvPicPr>
          <p:cNvPr id="5" name="Picture 3"/>
          <p:cNvPicPr/>
          <p:nvPr/>
        </p:nvPicPr>
        <p:blipFill>
          <a:blip r:embed="rId2" cstate="print"/>
          <a:stretch/>
        </p:blipFill>
        <p:spPr>
          <a:xfrm>
            <a:off x="7700592" y="1251355"/>
            <a:ext cx="4146851" cy="3847835"/>
          </a:xfrm>
          <a:prstGeom prst="rect">
            <a:avLst/>
          </a:prstGeom>
          <a:ln>
            <a:noFill/>
          </a:ln>
        </p:spPr>
      </p:pic>
      <p:sp>
        <p:nvSpPr>
          <p:cNvPr id="7" name="CustomShape 5"/>
          <p:cNvSpPr/>
          <p:nvPr/>
        </p:nvSpPr>
        <p:spPr>
          <a:xfrm>
            <a:off x="8360340" y="5261836"/>
            <a:ext cx="4044096" cy="371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Solution: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</a:t>
            </a:r>
            <a:r>
              <a:rPr lang="en-U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 Loop </a:t>
            </a:r>
            <a:r>
              <a:rPr lang="en-U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Tiling Method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BEB-7654-43B8-91CC-45D04A907066}" type="slidenum">
              <a:rPr lang="en-US" smtClean="0"/>
              <a:pPr/>
              <a:t>10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145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Validation (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4/7): 
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Code</a:t>
            </a:r>
            <a:r>
              <a:rPr lang="en-U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// Init parameters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int picSize = X;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int romSize = picSize * REF_NUM;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int addrBits = MathUtils.bitsToAddress(romSize);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DFEVectorType&lt;DFEVar&gt; vectorType = new DFEVectorType&lt;DFEVar&gt;(floatType, REF_NUM);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// Input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DFEVar input = io.input("input", floatType);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CounterChain chain = control.count.makeCounterChain();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DFEVar x = chain.addCounter(X, 1);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// Set up counter for innermost, y loop, except we count 0..C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// instead of yy..yy+C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chain.addCounter(C, 1) // yy </a:t>
            </a: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		</a:t>
            </a: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// Fill the rom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Memory&lt;DFEVar&gt; mappedRom = mem.alloc(floatType, romSize);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mappedRom.mapToCPU("mappedRom");</a:t>
            </a:r>
            <a:endParaRPr lang="en-US" sz="14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// Loop itself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DFEVector&lt;DFEVar&gt; carriedSum =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vectorType.newInstance(this);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DFEVector&lt;DFEVar&gt; sum =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vectorType.newInstance(this);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DFEVector&lt;DFEVar&gt; newSum =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vectorType.newInstance(this);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// Address for accessing rom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DFEVar addr = x.cast(dfeUInt(addrBits));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for(int i=0; i &lt; REF_NUM; i++) {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  DFEVar romOut = mappedRom.read(picSize * i + addr);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  sum[i] &lt;== ((x === 0) ? 0.0 : carriedSum[i]);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  newSum[i] &lt;== input * romOut + sum[i];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  carriedSum[i] &lt;== stream.offset(newSum[i], -C);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}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// We have a controlled output to deliver the sum at the end of each row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io.output("output", newSum, vectorType, x === (X - 1));</a:t>
            </a:r>
            <a:endParaRPr lang="en-US" sz="1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BEB-7654-43B8-91CC-45D04A907066}" type="slidenum">
              <a:rPr lang="en-US" smtClean="0"/>
              <a:pPr/>
              <a:t>11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7024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Validation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(5/7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):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Kernel Code on CPU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void DigitRecognitionCPU(float *input, double *rom, float *output)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{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	int count = 0;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	for (int yy=0; count &lt; X*Y; yy += C) {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	  for (int x=0; x&lt;X; x += 1) {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	    for (int y=yy; y &lt; yy+C; y += 1) {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	      if (x == 0) {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	    	  for(int k=0; k&lt;REF_NUM; k++)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	    		  output[y * REF_NUM + k] = 0.0;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	      }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	      for(int k=0; k&lt;REF_NUM; k++){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	    	  output[y * REF_NUM + k] += input[count] * rom[k * X + x];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	      }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	      count++;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	    }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	  }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	}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	printf("DigitRecognitonCPU\n");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}</a:t>
            </a:r>
            <a:endParaRPr lang="en-US" sz="1400" dirty="0" smtClean="0"/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BEB-7654-43B8-91CC-45D04A907066}" type="slidenum">
              <a:rPr lang="en-US" smtClean="0"/>
              <a:pPr/>
              <a:t>12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642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Validation (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6/7):
Softmax Layer and Final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0968"/>
            <a:ext cx="11225193" cy="2436564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CPU invokes </a:t>
            </a:r>
            <a:r>
              <a:rPr lang="en-US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extractResults()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on DFE outputs</a:t>
            </a:r>
          </a:p>
          <a:p>
            <a:pPr>
              <a:lnSpc>
                <a:spcPct val="100000"/>
              </a:lnSpc>
            </a:pPr>
            <a:r>
              <a:rPr lang="en-US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extractResults()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pulls data through Softmax Layer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convertToSoftmax()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and classifies test pictures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according to the maximum probability calculated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1459080" y="4521103"/>
            <a:ext cx="5732280" cy="34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void convertToSoftmax(float* </a:t>
            </a:r>
            <a:r>
              <a:rPr lang="en-U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rawOutput);</a:t>
            </a:r>
            <a:endParaRPr dirty="0"/>
          </a:p>
        </p:txBody>
      </p:sp>
      <p:sp>
        <p:nvSpPr>
          <p:cNvPr id="5" name="CustomShape 3"/>
          <p:cNvSpPr/>
          <p:nvPr/>
        </p:nvSpPr>
        <p:spPr>
          <a:xfrm>
            <a:off x="1467720" y="5037703"/>
            <a:ext cx="6139080" cy="34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void extractResult(float* rawInput, int* </a:t>
            </a:r>
            <a:r>
              <a:rPr lang="en-U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output)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BEB-7654-43B8-91CC-45D04A907066}" type="slidenum">
              <a:rPr lang="en-US" smtClean="0"/>
              <a:pPr/>
              <a:t>13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284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Validation 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(7/7):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Final Kernel Graph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BEB-7654-43B8-91CC-45D04A907066}" type="slidenum">
              <a:rPr lang="en-US" smtClean="0"/>
              <a:pPr/>
              <a:t>14</a:t>
            </a:fld>
            <a:r>
              <a:rPr lang="en-US" smtClean="0"/>
              <a:t>/15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6406" y="1720586"/>
            <a:ext cx="7969660" cy="513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3339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273" y="1825625"/>
            <a:ext cx="11711709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TensorFlow Library</a:t>
            </a:r>
          </a:p>
          <a:p>
            <a:pPr lvl="1">
              <a:lnSpc>
                <a:spcPct val="100000"/>
              </a:lnSpc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  <a:hlinkClick r:id="rId2"/>
              </a:rPr>
              <a:t>https://www.tensorflow.org/versions/master/tutorials/mnist/beginners/index.html</a:t>
            </a:r>
            <a:endParaRPr lang="en-US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roid Sans Fallback"/>
            </a:endParaRP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The Tensor Theory</a:t>
            </a:r>
          </a:p>
          <a:p>
            <a:pPr lvl="1">
              <a:lnSpc>
                <a:spcPct val="100000"/>
              </a:lnSpc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  <a:hlinkClick r:id="rId3"/>
              </a:rPr>
              <a:t>http://www.doitpoms.ac.uk/tlplib/tensors/usage.php</a:t>
            </a:r>
            <a:endParaRPr lang="en-US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roid Sans Fallback"/>
            </a:endParaRP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Maxeler Tutorials</a:t>
            </a:r>
          </a:p>
          <a:p>
            <a:pPr lvl="1">
              <a:lnSpc>
                <a:spcPct val="100000"/>
              </a:lnSpc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  <a:hlinkClick r:id="rId4"/>
              </a:rPr>
              <a:t>http://home.etf.rs/~vm/os/vlsi/razno/maxcompiler-tutorial%20(3).pdf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AccelerationTutorial Loops and Pipelining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06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7041"/>
            <a:ext cx="10515600" cy="701731"/>
          </a:xfrm>
        </p:spPr>
        <p:txBody>
          <a:bodyPr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TensorFlow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TensorFlow™ is an open source software library 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for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numerical computation using data flow graphs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Nodes in the graph represent mathematical operations, 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while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the graph edges 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represent</a:t>
            </a:r>
            <a:b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multidimensional data arrays (tensors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b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communicated between them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The flexible architecture allows 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one to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deploy computation 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one or more CPUs or 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GPUs </a:t>
            </a:r>
            <a:b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in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a desktop, server, or mobile 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device, with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a single 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BEB-7654-43B8-91CC-45D04A907066}" type="slidenum">
              <a:rPr lang="en-US" smtClean="0"/>
              <a:pPr/>
              <a:t>2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841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7041"/>
            <a:ext cx="10515600" cy="701731"/>
          </a:xfrm>
        </p:spPr>
        <p:txBody>
          <a:bodyPr>
            <a:spAutoFit/>
          </a:bodyPr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Tensors in 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Mathematics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70920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Tensors are mathematical objects </a:t>
            </a:r>
            <a:b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that can be used to describe physical properties, </a:t>
            </a:r>
            <a:b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just like scalars and vectors</a:t>
            </a:r>
          </a:p>
          <a:p>
            <a:pPr>
              <a:lnSpc>
                <a:spcPct val="120000"/>
              </a:lnSpc>
            </a:pP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Tensors </a:t>
            </a: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are a </a:t>
            </a: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generalization of scalars and vectors; </a:t>
            </a:r>
            <a:b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a scalar is 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zero </a:t>
            </a: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rank tensor, and </a:t>
            </a: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vector is </a:t>
            </a: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first rank tensor</a:t>
            </a:r>
          </a:p>
          <a:p>
            <a:pPr>
              <a:lnSpc>
                <a:spcPct val="120000"/>
              </a:lnSpc>
            </a:pP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The rank (or order) of a tensor is defined by the number of directions </a:t>
            </a:r>
            <a:b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(and hence the dimensionality of the array) </a:t>
            </a:r>
            <a:b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required to describe it</a:t>
            </a:r>
          </a:p>
          <a:p>
            <a:pPr lvl="1">
              <a:lnSpc>
                <a:spcPct val="120000"/>
              </a:lnSpc>
            </a:pP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For example:</a:t>
            </a:r>
            <a:b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roperties </a:t>
            </a: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that require one direction (first rank) can be fully described by a 3×1 column vector, </a:t>
            </a:r>
            <a:b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and properties that require two directions (second rank)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can be described by 9 numbers, as a 3×3 matrix;</a:t>
            </a:r>
            <a:b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as such, in </a:t>
            </a: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general, </a:t>
            </a: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an n</a:t>
            </a:r>
            <a:r>
              <a:rPr lang="en-US" strike="noStrike" spc="-1" baseline="30000" dirty="0" smtClean="0">
                <a:uFill>
                  <a:solidFill>
                    <a:srgbClr val="FFFFFF"/>
                  </a:solidFill>
                </a:uFill>
                <a:latin typeface="Arial"/>
              </a:rPr>
              <a:t>th</a:t>
            </a: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 rank tensor can be described by 3</a:t>
            </a:r>
            <a:r>
              <a:rPr lang="en-US" strike="noStrike" spc="-1" baseline="30000" dirty="0" smtClean="0"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coefficients.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BEB-7654-43B8-91CC-45D04A907066}" type="slidenum">
              <a:rPr lang="en-US" smtClean="0"/>
              <a:pPr/>
              <a:t>3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685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7041"/>
            <a:ext cx="10515600" cy="701731"/>
          </a:xfrm>
        </p:spPr>
        <p:txBody>
          <a:bodyPr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Hybrid: Computing Host + Accelerator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8620" y="1782934"/>
            <a:ext cx="11034760" cy="387184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BEB-7654-43B8-91CC-45D04A907066}" type="slidenum">
              <a:rPr lang="en-US" smtClean="0"/>
              <a:pPr/>
              <a:t>4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567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7041"/>
            <a:ext cx="10515600" cy="701731"/>
          </a:xfrm>
        </p:spPr>
        <p:txBody>
          <a:bodyPr>
            <a:spAutoFit/>
          </a:bodyPr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Intel 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Xeon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The </a:t>
            </a:r>
            <a:r>
              <a:rPr lang="en-US" b="1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Xeon </a:t>
            </a: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is a brand of x86 microprocessors </a:t>
            </a:r>
            <a:b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designed and manufactured by Intel Corporation,</a:t>
            </a:r>
            <a:b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targeted at the non-consumer workstation, </a:t>
            </a:r>
            <a:b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server and embedded system markets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Intel Xeon processor used here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has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next properties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7 generation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2.3GHz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16GB RAM</a:t>
            </a:r>
          </a:p>
        </p:txBody>
      </p:sp>
      <p:pic>
        <p:nvPicPr>
          <p:cNvPr id="4" name="Picture 6"/>
          <p:cNvPicPr/>
          <p:nvPr/>
        </p:nvPicPr>
        <p:blipFill>
          <a:blip r:embed="rId2" cstate="print"/>
          <a:stretch/>
        </p:blipFill>
        <p:spPr>
          <a:xfrm>
            <a:off x="9586156" y="276037"/>
            <a:ext cx="2401720" cy="1810226"/>
          </a:xfrm>
          <a:prstGeom prst="rect">
            <a:avLst/>
          </a:prstGeom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BEB-7654-43B8-91CC-45D04A907066}" type="slidenum">
              <a:rPr lang="en-US" smtClean="0"/>
              <a:pPr/>
              <a:t>5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501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7041"/>
            <a:ext cx="10515600" cy="701731"/>
          </a:xfrm>
        </p:spPr>
        <p:txBody>
          <a:bodyPr>
            <a:spAutoFit/>
          </a:bodyPr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Maxeler 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DFE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Maxeler is a dataflow 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engine</a:t>
            </a:r>
            <a:b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designed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and manufactured by Maxeler Corporation 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targeted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at solving intense computational problems 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at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high 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speed</a:t>
            </a:r>
          </a:p>
          <a:p>
            <a:pPr>
              <a:lnSpc>
                <a:spcPct val="100000"/>
              </a:lnSpc>
            </a:pP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In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order 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for Maxeler code to run,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two units 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are needed</a:t>
            </a:r>
          </a:p>
          <a:p>
            <a:pPr lvl="1">
              <a:lnSpc>
                <a:spcPct val="100000"/>
              </a:lnSpc>
            </a:pP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CPU for sending and receiving data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FPGA chip for computation </a:t>
            </a: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</p:txBody>
      </p:sp>
      <p:pic>
        <p:nvPicPr>
          <p:cNvPr id="4" name="Picture 4"/>
          <p:cNvPicPr/>
          <p:nvPr/>
        </p:nvPicPr>
        <p:blipFill>
          <a:blip r:embed="rId2" cstate="print"/>
          <a:stretch/>
        </p:blipFill>
        <p:spPr>
          <a:xfrm>
            <a:off x="9559636" y="55751"/>
            <a:ext cx="2590801" cy="2876163"/>
          </a:xfrm>
          <a:prstGeom prst="rect">
            <a:avLst/>
          </a:prstGeom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BEB-7654-43B8-91CC-45D04A907066}" type="slidenum">
              <a:rPr lang="en-US" smtClean="0"/>
              <a:pPr/>
              <a:t>6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721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408" y="797313"/>
            <a:ext cx="11078817" cy="1421928"/>
          </a:xfrm>
        </p:spPr>
        <p:txBody>
          <a:bodyPr wrap="square">
            <a:spAutoFit/>
          </a:bodyPr>
          <a:lstStyle/>
          <a:p>
            <a:r>
              <a:rPr lang="en-US" sz="3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The hybrid approach: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TensorFlow on CPU for training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Weighted sums on DFE for validation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/>
          <p:cNvPicPr/>
          <p:nvPr/>
        </p:nvPicPr>
        <p:blipFill>
          <a:blip r:embed="rId2" cstate="print"/>
          <a:stretch/>
        </p:blipFill>
        <p:spPr>
          <a:xfrm>
            <a:off x="1596000" y="2955854"/>
            <a:ext cx="2601000" cy="2090880"/>
          </a:xfrm>
          <a:prstGeom prst="rect">
            <a:avLst/>
          </a:prstGeom>
          <a:ln>
            <a:noFill/>
          </a:ln>
        </p:spPr>
      </p:pic>
      <p:pic>
        <p:nvPicPr>
          <p:cNvPr id="5" name="Picture 3"/>
          <p:cNvPicPr/>
          <p:nvPr/>
        </p:nvPicPr>
        <p:blipFill>
          <a:blip r:embed="rId3" cstate="print"/>
          <a:stretch/>
        </p:blipFill>
        <p:spPr>
          <a:xfrm>
            <a:off x="6391760" y="2955854"/>
            <a:ext cx="4426560" cy="1829520"/>
          </a:xfrm>
          <a:prstGeom prst="rect">
            <a:avLst/>
          </a:prstGeom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BEB-7654-43B8-91CC-45D04A907066}" type="slidenum">
              <a:rPr lang="en-US" smtClean="0"/>
              <a:pPr/>
              <a:t>7</a:t>
            </a:fld>
            <a:r>
              <a:rPr lang="en-US" smtClean="0"/>
              <a:t>/15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5070" y="5287617"/>
            <a:ext cx="10426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details of the DFE implementation are described next.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26281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Validation (1/7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):
Implementation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53007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DFE performs </a:t>
            </a:r>
            <a:r>
              <a:rPr lang="en-US" sz="3200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calculation </a:t>
            </a:r>
            <a:r>
              <a:rPr lang="en-US" sz="3200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of weighted sums </a:t>
            </a:r>
            <a:r>
              <a:rPr lang="en-US" sz="3200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which </a:t>
            </a:r>
            <a:r>
              <a:rPr lang="en-US" sz="3200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is based on matrix </a:t>
            </a:r>
            <a:r>
              <a:rPr lang="en-US" sz="3200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multiplication</a:t>
            </a:r>
          </a:p>
          <a:p>
            <a:pPr lvl="1">
              <a:lnSpc>
                <a:spcPct val="100000"/>
              </a:lnSpc>
            </a:pP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The first matrix contains pixels of all test pictures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00000"/>
              </a:lnSpc>
            </a:pP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Each row corresponds to one test picture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The second matrix contains weights of all classes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00000"/>
              </a:lnSpc>
            </a:pP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Each row corresponds to one class; classes are 0,1,…,</a:t>
            </a: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9, </a:t>
            </a:r>
            <a:r>
              <a:rPr lang="en-US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respectively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3">
              <a:lnSpc>
                <a:spcPct val="100000"/>
              </a:lnSpc>
              <a:spcBef>
                <a:spcPts val="1000"/>
              </a:spcBef>
            </a:pPr>
            <a:r>
              <a:rPr lang="en-US" sz="3200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CPU performs </a:t>
            </a:r>
            <a:r>
              <a:rPr lang="en-US" sz="3200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sz="3200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regression over DFE outputs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BEB-7654-43B8-91CC-45D04A907066}" type="slidenum">
              <a:rPr lang="en-US" smtClean="0"/>
              <a:pPr/>
              <a:t>8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109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Validation(2/7):
DFE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3483"/>
            <a:ext cx="7232374" cy="366499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Weighted sum performed in DFE</a:t>
            </a:r>
            <a:br>
              <a:rPr lang="en-US" sz="20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z="20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encounters a performance issue since the current sum </a:t>
            </a:r>
            <a:br>
              <a:rPr lang="en-US" sz="20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z="20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is dependant on results in the previous iteration</a:t>
            </a:r>
          </a:p>
          <a:p>
            <a:pPr>
              <a:lnSpc>
                <a:spcPct val="110000"/>
              </a:lnSpc>
            </a:pPr>
            <a:r>
              <a:rPr lang="en-US" sz="20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This produces a need to stall DFE Kernel for about 13 ticks, </a:t>
            </a:r>
            <a:br>
              <a:rPr lang="en-US" sz="20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z="20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which is necessary for the last sum </a:t>
            </a:r>
            <a:br>
              <a:rPr lang="en-US" sz="20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z="20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to pass through the computation pipeline</a:t>
            </a:r>
          </a:p>
          <a:p>
            <a:pPr>
              <a:lnSpc>
                <a:spcPct val="110000"/>
              </a:lnSpc>
            </a:pPr>
            <a:r>
              <a:rPr lang="en-US" sz="20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Solution is to modify the order of input data </a:t>
            </a:r>
            <a:br>
              <a:rPr lang="en-US" sz="20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z="20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so that the next sum </a:t>
            </a:r>
            <a:r>
              <a:rPr lang="en-US" sz="20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does not </a:t>
            </a:r>
            <a:r>
              <a:rPr lang="en-US" sz="20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depend </a:t>
            </a:r>
            <a:br>
              <a:rPr lang="en-US" sz="20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z="20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on results from the previous iteration </a:t>
            </a:r>
            <a:r>
              <a:rPr lang="en-US" sz="20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(the loop </a:t>
            </a:r>
            <a:r>
              <a:rPr lang="en-US" sz="20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tiling method)</a:t>
            </a:r>
            <a:endParaRPr lang="en-US" sz="2000" dirty="0" smtClean="0"/>
          </a:p>
        </p:txBody>
      </p:sp>
      <p:pic>
        <p:nvPicPr>
          <p:cNvPr id="4" name="Picture 4"/>
          <p:cNvPicPr/>
          <p:nvPr/>
        </p:nvPicPr>
        <p:blipFill>
          <a:blip r:embed="rId2" cstate="print"/>
          <a:stretch/>
        </p:blipFill>
        <p:spPr>
          <a:xfrm>
            <a:off x="8196485" y="1616903"/>
            <a:ext cx="3491932" cy="3363084"/>
          </a:xfrm>
          <a:prstGeom prst="rect">
            <a:avLst/>
          </a:prstGeom>
          <a:ln w="2556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8564697" y="5213795"/>
            <a:ext cx="31237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Problem: Cycles in Kernel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BEB-7654-43B8-91CC-45D04A907066}" type="slidenum">
              <a:rPr lang="en-US" smtClean="0"/>
              <a:pPr/>
              <a:t>9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38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401</Words>
  <Application>Microsoft Office PowerPoint</Application>
  <PresentationFormat>Custom</PresentationFormat>
  <Paragraphs>133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Image Recognition: A Hybrid CPU/DFE Implementation</vt:lpstr>
      <vt:lpstr>TensorFlow Library</vt:lpstr>
      <vt:lpstr>Tensors in Mathematics</vt:lpstr>
      <vt:lpstr>Hybrid: Computing Host + Accelerator</vt:lpstr>
      <vt:lpstr>Intel Xeon</vt:lpstr>
      <vt:lpstr>Maxeler DFE</vt:lpstr>
      <vt:lpstr>The hybrid approach: TensorFlow on CPU for training Weighted sums on DFE for validation</vt:lpstr>
      <vt:lpstr>Model Validation (1/7):
Implementation steps</vt:lpstr>
      <vt:lpstr>Model Validation(2/7):
DFE Problem</vt:lpstr>
      <vt:lpstr>Model Validation (3/7):
DFE Solution</vt:lpstr>
      <vt:lpstr>Model Validation (4/7): 
Kernel Code
</vt:lpstr>
      <vt:lpstr>Model Validation (5/7):
Kernel Code on CPU</vt:lpstr>
      <vt:lpstr>Model Validation (6/7):
Softmax Layer and Final Step</vt:lpstr>
      <vt:lpstr>Model Validation (7/7): Final Kernel Graph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Recognition: A Hybrid CPU/DFE Implementation</dc:title>
  <dc:creator>Milana</dc:creator>
  <cp:lastModifiedBy>Veljko Milutinovic</cp:lastModifiedBy>
  <cp:revision>16</cp:revision>
  <dcterms:created xsi:type="dcterms:W3CDTF">2016-01-01T15:40:35Z</dcterms:created>
  <dcterms:modified xsi:type="dcterms:W3CDTF">2016-01-08T12:55:02Z</dcterms:modified>
</cp:coreProperties>
</file>