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 autoAdjust="0"/>
  </p:normalViewPr>
  <p:slideViewPr>
    <p:cSldViewPr snapToGrid="0">
      <p:cViewPr varScale="1">
        <p:scale>
          <a:sx n="49" d="100"/>
          <a:sy n="49" d="100"/>
        </p:scale>
        <p:origin x="24" y="7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8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DFE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1600</c:v>
                </c:pt>
                <c:pt idx="1">
                  <c:v>16000</c:v>
                </c:pt>
                <c:pt idx="2">
                  <c:v>32000</c:v>
                </c:pt>
                <c:pt idx="3">
                  <c:v>60000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</c:v>
                </c:pt>
                <c:pt idx="1">
                  <c:v>0.05</c:v>
                </c:pt>
                <c:pt idx="2">
                  <c:v>7.0000000000000007E-2</c:v>
                </c:pt>
                <c:pt idx="3">
                  <c:v>7.0000000000000007E-2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1600</c:v>
                </c:pt>
                <c:pt idx="1">
                  <c:v>16000</c:v>
                </c:pt>
                <c:pt idx="2">
                  <c:v>32000</c:v>
                </c:pt>
                <c:pt idx="3">
                  <c:v>60000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0.04</c:v>
                </c:pt>
                <c:pt idx="1">
                  <c:v>0.24</c:v>
                </c:pt>
                <c:pt idx="2">
                  <c:v>0.37</c:v>
                </c:pt>
                <c:pt idx="3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66280"/>
        <c:axId val="151563144"/>
      </c:barChart>
      <c:catAx>
        <c:axId val="151566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63144"/>
        <c:crosses val="autoZero"/>
        <c:auto val="1"/>
        <c:lblAlgn val="ctr"/>
        <c:lblOffset val="100"/>
        <c:noMultiLvlLbl val="0"/>
      </c:catAx>
      <c:valAx>
        <c:axId val="15156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6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AE301-06AB-4F10-847A-F4B32D3A7EBD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3F4C8-1099-450E-B7A9-A9D0553E8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9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7943-0423-4588-888F-1ADDD99A541B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EC456-51B2-431E-B22D-B8A15F026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94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EC456-51B2-431E-B22D-B8A15F0262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EC456-51B2-431E-B22D-B8A15F0262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EC456-51B2-431E-B22D-B8A15F02629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5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3C2D-4AF2-464A-8AC6-B5BEED2EAD45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F3FE-3AB6-4387-98B2-E76174E9D729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3E-7DEC-48A3-8406-D515BAA64D65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5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346-3C66-4686-B0E9-1A32ABDEDD80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3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D57B-50FE-49B4-93A2-49992D9A05DA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977-D01E-4579-8A3D-06BFB2635E32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2916-5ED1-4B96-B8CA-3797BD54AD43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7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A1CE-D4EE-4515-B2AB-41A2E2C1E4E6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7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0B56-252F-4F9D-B399-3961C39D3F75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C746-D706-4B7B-BFC6-BF91757DC82E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5F6A-099B-4D78-AA06-42CEF31ABE64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67AB-372E-4D30-9E3F-9D851A2FE81B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A1F37-9396-4BF4-8144-8CDDB2DDCB8E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2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versions/master/tutorials/mnist/beginners/index.html" TargetMode="External"/><Relationship Id="rId3" Type="http://schemas.openxmlformats.org/officeDocument/2006/relationships/hyperlink" Target="http://colah.github.io/posts/2015-09-Visual-Information/" TargetMode="External"/><Relationship Id="rId7" Type="http://schemas.openxmlformats.org/officeDocument/2006/relationships/hyperlink" Target="https://en.wikipedia.org/wiki/Computer_vision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ayscale" TargetMode="External"/><Relationship Id="rId5" Type="http://schemas.openxmlformats.org/officeDocument/2006/relationships/hyperlink" Target="https://www.youtube.com/watch?v=ZgXjKa0ChDw" TargetMode="External"/><Relationship Id="rId4" Type="http://schemas.openxmlformats.org/officeDocument/2006/relationships/hyperlink" Target="http://colah.github.io/posts/2015-08-Backprop/" TargetMode="External"/><Relationship Id="rId9" Type="http://schemas.openxmlformats.org/officeDocument/2006/relationships/hyperlink" Target="http://home.etf.rs/~vm/os/vlsi/razno/maxcompiler-tutorial%20(3)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Image Recognition: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Theory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Shape 4"/>
          <p:cNvSpPr txBox="1"/>
          <p:nvPr/>
        </p:nvSpPr>
        <p:spPr>
          <a:xfrm>
            <a:off x="1524000" y="6102930"/>
            <a:ext cx="4057200" cy="35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Student: Milana Prodanov 12/12/2015</a:t>
            </a:r>
            <a:endParaRPr dirty="0"/>
          </a:p>
        </p:txBody>
      </p:sp>
      <p:sp>
        <p:nvSpPr>
          <p:cNvPr id="7" name="TextShape 5"/>
          <p:cNvSpPr txBox="1"/>
          <p:nvPr/>
        </p:nvSpPr>
        <p:spPr>
          <a:xfrm>
            <a:off x="6714840" y="6102930"/>
            <a:ext cx="3953160" cy="35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Advisor: Professor Veljko Milutinović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9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on the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(2/4):
The Process Summary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838200" y="2591643"/>
            <a:ext cx="9792720" cy="2563920"/>
          </a:xfrm>
          <a:prstGeom prst="rect">
            <a:avLst/>
          </a:prstGeom>
          <a:ln w="25560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10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on the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3/4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
The Weigthed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0617"/>
          </a:xfr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Hypothesies that test picture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belongs to class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equal to given equition</a:t>
            </a:r>
          </a:p>
          <a:p>
            <a:pPr lvl="0">
              <a:lnSpc>
                <a:spcPct val="100000"/>
              </a:lnSpc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is an index for summing over the pixels of test picture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lvl="0">
              <a:lnSpc>
                <a:spcPct val="100000"/>
              </a:lnSpc>
            </a:pP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the bias, or classification tolerance on the given inputs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1877940" y="2849613"/>
            <a:ext cx="4889880" cy="1142640"/>
          </a:xfrm>
          <a:prstGeom prst="rect">
            <a:avLst/>
          </a:prstGeom>
          <a:ln w="25560"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11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on the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4/4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
The Softmax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6709" cy="435133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Softmax regression is used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an object has more then 2 hypothesis, which is the case here</a:t>
            </a:r>
          </a:p>
          <a:p>
            <a:pPr lvl="0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Softmax regression turns hypothesies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into values ranging [0, 1];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other words, hypothesies turn into probabilties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1059030" y="4350452"/>
            <a:ext cx="4735800" cy="743040"/>
          </a:xfrm>
          <a:prstGeom prst="rect">
            <a:avLst/>
          </a:prstGeom>
          <a:ln w="25560"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tretch/>
        </p:blipFill>
        <p:spPr>
          <a:xfrm>
            <a:off x="1059030" y="5093492"/>
            <a:ext cx="5826962" cy="1288647"/>
          </a:xfrm>
          <a:prstGeom prst="rect">
            <a:avLst/>
          </a:prstGeom>
          <a:ln w="25560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12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3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Speed DFE vs CPU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716578"/>
              </p:ext>
            </p:extLst>
          </p:nvPr>
        </p:nvGraphicFramePr>
        <p:xfrm>
          <a:off x="1267496" y="2861457"/>
          <a:ext cx="9035603" cy="34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13</a:t>
            </a:fld>
            <a:r>
              <a:rPr lang="en-US" smtClean="0"/>
              <a:t>/15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68190"/>
            <a:ext cx="11448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chart below describes validation speed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differences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DFE and CPU,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 the number of input data increases </a:t>
            </a:r>
          </a:p>
        </p:txBody>
      </p:sp>
    </p:spTree>
    <p:extLst>
      <p:ext uri="{BB962C8B-B14F-4D97-AF65-F5344CB8AC3E}">
        <p14:creationId xmlns:p14="http://schemas.microsoft.com/office/powerpoint/2010/main" val="386559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2031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About Possible Applications of the Algorithm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640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 of applications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algorithm as part 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include systems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Controlling processes,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 industrial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Navigation,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by an autonomous vehicle or mobile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Detecting events,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for visual surveillance or people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Organizing information,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for indexing databases of images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image sequences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objects or environments,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medical image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Interaction,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as the input to a device for computer-human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inspection,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in manufacturing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14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3772"/>
            <a:ext cx="10515600" cy="4732578"/>
          </a:xfrm>
        </p:spPr>
        <p:txBody>
          <a:bodyPr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MNIST Data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http://yann.lecun.com/exdb/mnist/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Cross Entropy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http://colah.github.io/posts/2015-09-Visual-Information/</a:t>
            </a:r>
          </a:p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Backpropagation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http://colah.github.io/posts/2015-08-Backprop/</a:t>
            </a:r>
          </a:p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Gradient Descent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https://www.youtube.com/watch?v=ZgXjKa0ChDw</a:t>
            </a:r>
          </a:p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the Color Models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https://en.wikipedia.org/wiki/Grayscale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Vision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https://en.wikipedia.org/wiki/Computer_vision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TensorFlow Theory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https://www.tensorflow.org/versions/master/tutorials/mnist/beginners/index.html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Maxeler Tutorials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http://home.etf.rs/~vm/os/vlsi/razno/maxcompiler-tutorial%20(3).pdf</a:t>
            </a:r>
          </a:p>
          <a:p>
            <a:pPr lvl="1" hangingPunct="0">
              <a:lnSpc>
                <a:spcPct val="110000"/>
              </a:lnSpc>
              <a:tabLst>
                <a:tab pos="355680" algn="l"/>
                <a:tab pos="711360" algn="l"/>
                <a:tab pos="1066680" algn="l"/>
                <a:tab pos="1422360" algn="l"/>
                <a:tab pos="1778039" algn="l"/>
                <a:tab pos="2133720" algn="l"/>
                <a:tab pos="2489039" algn="l"/>
                <a:tab pos="2844720" algn="l"/>
                <a:tab pos="3200400" algn="l"/>
                <a:tab pos="3556080" algn="l"/>
                <a:tab pos="3911760" algn="l"/>
                <a:tab pos="4267080" algn="l"/>
              </a:tabLst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AccelerationTutorial Loops and Pipelining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0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Discription of the Algorithm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0699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Selection of images for training and test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Training of the model </a:t>
            </a:r>
            <a:b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with a large enough training set (60000)</a:t>
            </a:r>
          </a:p>
          <a:p>
            <a:pPr>
              <a:lnSpc>
                <a:spcPct val="100000"/>
              </a:lnSpc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Testing the model with the test images (10000)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above setting does correct recognition </a:t>
            </a:r>
            <a:b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 about 91% of the cases chosen here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and Test Images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44675"/>
            <a:ext cx="11170300" cy="33178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Each image contains a single digit</a:t>
            </a:r>
          </a:p>
          <a:p>
            <a:pPr>
              <a:lnSpc>
                <a:spcPct val="120000"/>
              </a:lnSpc>
            </a:pPr>
            <a:r>
              <a:rPr lang="en-US" sz="2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Each image is of the size 28*28 pixels</a:t>
            </a: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Each digit is described with only one parameter: The intensity</a:t>
            </a: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 the general case: </a:t>
            </a:r>
            <a:b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Intensity related calculations are based on the standard RGB, using the conversion into the CIE XYZ model,</a:t>
            </a:r>
            <a:b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with only the Y component extracted</a:t>
            </a:r>
          </a:p>
          <a:p>
            <a:pPr lvl="1">
              <a:lnSpc>
                <a:spcPct val="120000"/>
              </a:lnSpc>
            </a:pP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 the specific case of this app: </a:t>
            </a:r>
            <a:b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There was no need for the extraction of the Y component, since it was already extracted in the training and test sets used</a:t>
            </a:r>
            <a:b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(the inherent characteristic of the MNIST base utilized)</a:t>
            </a:r>
          </a:p>
          <a:p>
            <a:pPr lvl="1">
              <a:lnSpc>
                <a:spcPct val="120000"/>
              </a:lnSpc>
            </a:pP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Digit intensity is represented with eight bits, ranging from white (0), over the entire gray range, tillI black(255)</a:t>
            </a:r>
          </a:p>
          <a:p>
            <a:pPr>
              <a:lnSpc>
                <a:spcPct val="120000"/>
              </a:lnSpc>
            </a:pPr>
            <a:r>
              <a:rPr lang="en-US" sz="2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Each image has a label attached; labels </a:t>
            </a:r>
            <a:r>
              <a:rPr lang="en-US" sz="2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</a:t>
            </a:r>
            <a:r>
              <a:rPr lang="en-US" sz="2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the example below are 5, 0, 4, 1</a:t>
            </a: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2016091" y="5316537"/>
            <a:ext cx="4785840" cy="1196280"/>
          </a:xfrm>
          <a:prstGeom prst="rect">
            <a:avLst/>
          </a:prstGeom>
          <a:ln w="25560"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phases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The used algorithm implies two basic phases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lvl="1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s.jpg"/>
          <p:cNvPicPr/>
          <p:nvPr/>
        </p:nvPicPr>
        <p:blipFill>
          <a:blip r:embed="rId2" cstate="print"/>
          <a:stretch/>
        </p:blipFill>
        <p:spPr>
          <a:xfrm>
            <a:off x="2771216" y="3586163"/>
            <a:ext cx="2743200" cy="2590800"/>
          </a:xfrm>
          <a:prstGeom prst="rect">
            <a:avLst/>
          </a:prstGeom>
          <a:ln w="25560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4</a:t>
            </a:fld>
            <a:r>
              <a:rPr lang="en-US" smtClean="0"/>
              <a:t>/15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37" y="3586163"/>
            <a:ext cx="2858468" cy="20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of the Model (1/4):
The Cross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17002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first step: Defining the accuracy of the model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An alternative issue is the inaccuracy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/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cost of the model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inaccuracy/cost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of the model is measured by the </a:t>
            </a: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Cross Entropy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Introduced for data compression (Huffman code); Used in machine learning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(in a wide plethora of applications from quantum physics, all the way till popular gambling)</a:t>
            </a:r>
          </a:p>
          <a:p>
            <a:pPr lvl="2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generalized formula:</a:t>
            </a:r>
          </a:p>
          <a:p>
            <a:pPr lvl="2">
              <a:lnSpc>
                <a:spcPct val="12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y is the predicted probably distribution of the model used; y‘ is the actual probability distribution, which is the training target</a:t>
            </a:r>
          </a:p>
          <a:p>
            <a:pPr lvl="2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goal is to create the minimal reasonable difference between y and y‘ 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 order to achieve the minimal cost of the Cross Entropy</a:t>
            </a:r>
          </a:p>
          <a:p>
            <a:pPr lvl="2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end result of the training process are parameters of the output y (they form a distribution)</a:t>
            </a:r>
          </a:p>
          <a:p>
            <a:pPr lvl="2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Generation and tuning of the parameters to create the output y is the goal of the steps to follow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4557901" y="3787165"/>
            <a:ext cx="2577600" cy="634320"/>
          </a:xfrm>
          <a:prstGeom prst="rect">
            <a:avLst/>
          </a:prstGeom>
          <a:ln w="25560"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of the Model (2/4):
The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1727" cy="26567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Distribution y is the only output of the computation graph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Parameters are generated using the 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b</a:t>
            </a: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ackpropagation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a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lgorithm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(an alternative is the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orward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p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ropagation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a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lgorithm, 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which is considered the less effective)</a:t>
            </a:r>
          </a:p>
          <a:p>
            <a:pPr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An example of a computation graph: </a:t>
            </a: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(a + b)*(b + 1) (picture 1)</a:t>
            </a:r>
          </a:p>
          <a:p>
            <a:pPr lvl="1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ontribution of each input given the values a = 2 and b = 1 (picture 2)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2574300" y="4661640"/>
            <a:ext cx="3011760" cy="1740960"/>
          </a:xfrm>
          <a:prstGeom prst="rect">
            <a:avLst/>
          </a:prstGeom>
          <a:ln w="25560"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tretch/>
        </p:blipFill>
        <p:spPr>
          <a:xfrm>
            <a:off x="6363210" y="4482360"/>
            <a:ext cx="3402360" cy="1920240"/>
          </a:xfrm>
          <a:prstGeom prst="rect">
            <a:avLst/>
          </a:prstGeom>
          <a:ln w="25560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6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of the Model (3/4):
The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626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third step is tuning of the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parameters (this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minimizes the cross entropy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);</a:t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this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is done using the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gradient descent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algorithm</a:t>
            </a:r>
          </a:p>
          <a:p>
            <a:pPr>
              <a:lnSpc>
                <a:spcPct val="12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 other words,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gradient descent algorithm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searches for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local minimum, step by step,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using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steepest direction of multidimensional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function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tretch/>
        </p:blipFill>
        <p:spPr>
          <a:xfrm>
            <a:off x="1123830" y="4152390"/>
            <a:ext cx="4968720" cy="2400120"/>
          </a:xfrm>
          <a:prstGeom prst="rect">
            <a:avLst/>
          </a:prstGeom>
          <a:ln w="25560">
            <a:noFill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tretch/>
        </p:blipFill>
        <p:spPr>
          <a:xfrm>
            <a:off x="6378180" y="4152390"/>
            <a:ext cx="3891204" cy="2372162"/>
          </a:xfrm>
          <a:prstGeom prst="rect">
            <a:avLst/>
          </a:prstGeom>
          <a:ln w="25560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7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of the Model (4/4):
The Training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294"/>
            <a:ext cx="10339874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Results of the training include: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Weights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Blue pixels represent positive weights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more of those, the higher the likelihood that the image belongs to a given class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Red pixels represent negative weights:</a:t>
            </a:r>
            <a:b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more of those, the lower the likelihood that the image belongs to a given class</a:t>
            </a:r>
          </a:p>
          <a:p>
            <a:pPr lvl="1">
              <a:lnSpc>
                <a:spcPct val="11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roid Sans Fallback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en-US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roid Sans Fallback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roid Sans Fallback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roid Sans Fallback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roid Sans Fallback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Biases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2035651" y="4006341"/>
            <a:ext cx="3032449" cy="1503767"/>
          </a:xfrm>
          <a:prstGeom prst="rect">
            <a:avLst/>
          </a:prstGeom>
          <a:ln w="25560"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8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on the Model (1/4):
The Process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7982"/>
            <a:ext cx="10731759" cy="435133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Steps in determing the class of a test picture</a:t>
            </a:r>
          </a:p>
          <a:p>
            <a:pPr lvl="1" hangingPunct="0">
              <a:lnSpc>
                <a:spcPct val="100000"/>
              </a:lnSpc>
              <a:buSzPct val="100000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weighted sum of pixel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intensities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hangingPunct="0">
              <a:lnSpc>
                <a:spcPct val="100000"/>
              </a:lnSpc>
              <a:buSzPct val="10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Applying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softmax regresion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order to convert weighted sums into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</a:p>
          <a:p>
            <a:pPr lvl="1" hangingPunct="0">
              <a:lnSpc>
                <a:spcPct val="100000"/>
              </a:lnSpc>
              <a:buSzPct val="10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Classification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by choosing the greatest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9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357</Words>
  <Application>Microsoft Office PowerPoint</Application>
  <PresentationFormat>Widescreen</PresentationFormat>
  <Paragraphs>113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Droid Sans Fallback</vt:lpstr>
      <vt:lpstr>Office Theme</vt:lpstr>
      <vt:lpstr>Image Recognition: The Theory</vt:lpstr>
      <vt:lpstr>Discription of the Algorithm Used</vt:lpstr>
      <vt:lpstr>Training and Test Images Used</vt:lpstr>
      <vt:lpstr>Algorithm phases</vt:lpstr>
      <vt:lpstr>Training of the Model (1/4):
The Cross Entropy</vt:lpstr>
      <vt:lpstr>Training of the Model (2/4):
The Backpropagation</vt:lpstr>
      <vt:lpstr>Training of the Model (3/4):
The Gradient Descent</vt:lpstr>
      <vt:lpstr>Training of the Model (4/4):
The Training Outcome</vt:lpstr>
      <vt:lpstr>Validation on the Model (1/4):
The Process Phases</vt:lpstr>
      <vt:lpstr>Validation on the Model (2/4):
The Process Summary</vt:lpstr>
      <vt:lpstr>Validation on the Model (3/4):
The Weigthed Sum</vt:lpstr>
      <vt:lpstr>Validation on the Model (4/4):
The Softmax Regression</vt:lpstr>
      <vt:lpstr>Results: Speed DFE vs CPU</vt:lpstr>
      <vt:lpstr>About Possible Applications of the Algorithm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Recognition: The Theory</dc:title>
  <dc:creator>Milana</dc:creator>
  <cp:lastModifiedBy>Milana</cp:lastModifiedBy>
  <cp:revision>16</cp:revision>
  <dcterms:created xsi:type="dcterms:W3CDTF">2016-01-01T17:07:45Z</dcterms:created>
  <dcterms:modified xsi:type="dcterms:W3CDTF">2016-02-09T19:59:27Z</dcterms:modified>
</cp:coreProperties>
</file>