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>
        <p:scale>
          <a:sx n="121" d="100"/>
          <a:sy n="121" d="100"/>
        </p:scale>
        <p:origin x="3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29994-DAEF-A64B-8AFB-F8C28C4982E6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C9874-3F81-2B4A-9028-3D727F25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82E8A1-B9A3-BD2A-2DC0-E3D817C6F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04155"/>
              </p:ext>
            </p:extLst>
          </p:nvPr>
        </p:nvGraphicFramePr>
        <p:xfrm>
          <a:off x="0" y="0"/>
          <a:ext cx="5943600" cy="82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555">
                  <a:extLst>
                    <a:ext uri="{9D8B030D-6E8A-4147-A177-3AD203B41FA5}">
                      <a16:colId xmlns:a16="http://schemas.microsoft.com/office/drawing/2014/main" val="1869252460"/>
                    </a:ext>
                  </a:extLst>
                </a:gridCol>
                <a:gridCol w="1620981">
                  <a:extLst>
                    <a:ext uri="{9D8B030D-6E8A-4147-A177-3AD203B41FA5}">
                      <a16:colId xmlns:a16="http://schemas.microsoft.com/office/drawing/2014/main" val="714984462"/>
                    </a:ext>
                  </a:extLst>
                </a:gridCol>
                <a:gridCol w="2899064">
                  <a:extLst>
                    <a:ext uri="{9D8B030D-6E8A-4147-A177-3AD203B41FA5}">
                      <a16:colId xmlns:a16="http://schemas.microsoft.com/office/drawing/2014/main" val="213199034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</a:p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 sequencing depth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Examine distributions of sequencing depth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rarefaction curves to estimate saturation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samples with too few reads (this will be dependent on richness)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8557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</a:p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Rarefy to lowest sample </a:t>
                      </a:r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reads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(many iterations)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Repeatedly subsample ASV abundance matrix to an even sequencing depth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100-1000 iterations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76037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</a:p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to relative abundance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 the abundance of each ASV by the normalized sequencing depth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09963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</a:p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to absolute abundance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the relative abundance of each ASV by the total cell count or 16S copy number of each sample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930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</a:t>
                      </a:r>
                    </a:p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distance or dissimilarity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Repeatedly calculate distance or dissimilarity metric across all iterations of rarefied ASV abundance matrices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395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</a:p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distances or dissimilarities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distance/dissimilarity matrices across all iterations of rarefaction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57895"/>
                  </a:ext>
                </a:extLst>
              </a:tr>
            </a:tbl>
          </a:graphicData>
        </a:graphic>
      </p:graphicFrame>
      <p:pic>
        <p:nvPicPr>
          <p:cNvPr id="10" name="Picture 9" descr="A collection of different types of graphs&#10;&#10;AI-generated content may be incorrect.">
            <a:extLst>
              <a:ext uri="{FF2B5EF4-FFF2-40B4-BE49-F238E27FC236}">
                <a16:creationId xmlns:a16="http://schemas.microsoft.com/office/drawing/2014/main" id="{A084EF38-BC1D-5C62-7BCA-0D6871B2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280" t="10241" b="55265"/>
          <a:stretch>
            <a:fillRect/>
          </a:stretch>
        </p:blipFill>
        <p:spPr>
          <a:xfrm>
            <a:off x="1455592" y="22803"/>
            <a:ext cx="1135208" cy="700978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11129329-54E1-C985-7292-1B1BCE31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27" t="15891" r="7548" b="21888"/>
          <a:stretch>
            <a:fillRect/>
          </a:stretch>
        </p:blipFill>
        <p:spPr>
          <a:xfrm>
            <a:off x="1908332" y="746584"/>
            <a:ext cx="1063468" cy="59961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8384A9-93DA-1C8E-7FD5-B2536F59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0990"/>
              </p:ext>
            </p:extLst>
          </p:nvPr>
        </p:nvGraphicFramePr>
        <p:xfrm>
          <a:off x="1470902" y="1436244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7FFF71-501D-009E-4A57-FFE926DC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70107"/>
              </p:ext>
            </p:extLst>
          </p:nvPr>
        </p:nvGraphicFramePr>
        <p:xfrm>
          <a:off x="1715941" y="1648969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9F768B5-C128-174E-7883-5C5C6A2C1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52637"/>
              </p:ext>
            </p:extLst>
          </p:nvPr>
        </p:nvGraphicFramePr>
        <p:xfrm>
          <a:off x="1960980" y="1861694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883571C-393F-55F6-B192-7E0B0548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77494"/>
              </p:ext>
            </p:extLst>
          </p:nvPr>
        </p:nvGraphicFramePr>
        <p:xfrm>
          <a:off x="1470901" y="2805247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A7B1AD7-A215-1649-EDC4-07B7BD1D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99521"/>
              </p:ext>
            </p:extLst>
          </p:nvPr>
        </p:nvGraphicFramePr>
        <p:xfrm>
          <a:off x="1715941" y="3017972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F19AC76-A67D-AFF6-96DF-6C774844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67877"/>
              </p:ext>
            </p:extLst>
          </p:nvPr>
        </p:nvGraphicFramePr>
        <p:xfrm>
          <a:off x="1960980" y="3230697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629EDC7-73C7-637C-9EE3-6D945A346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48162"/>
              </p:ext>
            </p:extLst>
          </p:nvPr>
        </p:nvGraphicFramePr>
        <p:xfrm>
          <a:off x="1470901" y="4174250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FD54426-7351-2487-607A-ABD361B19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72664"/>
              </p:ext>
            </p:extLst>
          </p:nvPr>
        </p:nvGraphicFramePr>
        <p:xfrm>
          <a:off x="1715941" y="4386975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B00B1F4-1B2F-BAFD-DB13-F60C39B0F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97992"/>
              </p:ext>
            </p:extLst>
          </p:nvPr>
        </p:nvGraphicFramePr>
        <p:xfrm>
          <a:off x="1960979" y="4599700"/>
          <a:ext cx="874859" cy="65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  <a:gridCol w="218715">
                  <a:extLst>
                    <a:ext uri="{9D8B030D-6E8A-4147-A177-3AD203B41FA5}">
                      <a16:colId xmlns:a16="http://schemas.microsoft.com/office/drawing/2014/main" val="1828406677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18000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ASV3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3000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20000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7934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9DA5B6B-341F-E94D-29AA-BC0EECA7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85664"/>
              </p:ext>
            </p:extLst>
          </p:nvPr>
        </p:nvGraphicFramePr>
        <p:xfrm>
          <a:off x="1470901" y="5545385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DB3E39-6930-8706-5D83-28F0409AE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30006"/>
              </p:ext>
            </p:extLst>
          </p:nvPr>
        </p:nvGraphicFramePr>
        <p:xfrm>
          <a:off x="1715940" y="5758110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BE20B5D-942D-20EF-3D0C-B54A66C1D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64586"/>
              </p:ext>
            </p:extLst>
          </p:nvPr>
        </p:nvGraphicFramePr>
        <p:xfrm>
          <a:off x="1960979" y="5970835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FE5E55C-ADEA-3690-760D-846C8A34C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47678"/>
              </p:ext>
            </p:extLst>
          </p:nvPr>
        </p:nvGraphicFramePr>
        <p:xfrm>
          <a:off x="1852903" y="6965110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0BE909A-E4CB-5F1A-AB61-F303736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92409"/>
              </p:ext>
            </p:extLst>
          </p:nvPr>
        </p:nvGraphicFramePr>
        <p:xfrm>
          <a:off x="1922794" y="7018322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A838B65-FFD4-6609-5343-DA8BC5D0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0009"/>
              </p:ext>
            </p:extLst>
          </p:nvPr>
        </p:nvGraphicFramePr>
        <p:xfrm>
          <a:off x="1985272" y="7071535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1863093-A034-7D6C-DB96-F8C878392931}"/>
              </a:ext>
            </a:extLst>
          </p:cNvPr>
          <p:cNvSpPr txBox="1"/>
          <p:nvPr/>
        </p:nvSpPr>
        <p:spPr>
          <a:xfrm>
            <a:off x="1358900" y="7109252"/>
            <a:ext cx="534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mean</a:t>
            </a:r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ABF3D46E-6228-97B4-5E1C-24F8861A537B}"/>
              </a:ext>
            </a:extLst>
          </p:cNvPr>
          <p:cNvSpPr/>
          <p:nvPr/>
        </p:nvSpPr>
        <p:spPr>
          <a:xfrm>
            <a:off x="1804278" y="6921636"/>
            <a:ext cx="969546" cy="656540"/>
          </a:xfrm>
          <a:prstGeom prst="bracketPair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548519-671D-B274-AEA7-9068679A3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39603"/>
              </p:ext>
            </p:extLst>
          </p:nvPr>
        </p:nvGraphicFramePr>
        <p:xfrm>
          <a:off x="2339410" y="7674862"/>
          <a:ext cx="656144" cy="49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5">
                  <a:extLst>
                    <a:ext uri="{9D8B030D-6E8A-4147-A177-3AD203B41FA5}">
                      <a16:colId xmlns:a16="http://schemas.microsoft.com/office/drawing/2014/main" val="3068708621"/>
                    </a:ext>
                  </a:extLst>
                </a:gridCol>
                <a:gridCol w="194079">
                  <a:extLst>
                    <a:ext uri="{9D8B030D-6E8A-4147-A177-3AD203B41FA5}">
                      <a16:colId xmlns:a16="http://schemas.microsoft.com/office/drawing/2014/main" val="3378459023"/>
                    </a:ext>
                  </a:extLst>
                </a:gridCol>
                <a:gridCol w="243350">
                  <a:extLst>
                    <a:ext uri="{9D8B030D-6E8A-4147-A177-3AD203B41FA5}">
                      <a16:colId xmlns:a16="http://schemas.microsoft.com/office/drawing/2014/main" val="1765258686"/>
                    </a:ext>
                  </a:extLst>
                </a:gridCol>
              </a:tblGrid>
              <a:tr h="164135"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34258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77652"/>
                  </a:ext>
                </a:extLst>
              </a:tr>
              <a:tr h="164135"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" b="0" dirty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8373"/>
                  </a:ext>
                </a:extLst>
              </a:tr>
            </a:tbl>
          </a:graphicData>
        </a:graphic>
      </p:graphicFrame>
      <p:sp>
        <p:nvSpPr>
          <p:cNvPr id="32" name="Bent Arrow 31">
            <a:extLst>
              <a:ext uri="{FF2B5EF4-FFF2-40B4-BE49-F238E27FC236}">
                <a16:creationId xmlns:a16="http://schemas.microsoft.com/office/drawing/2014/main" id="{249F9EE9-0DCE-963B-FE12-D242D0F7D8D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922794" y="7723178"/>
            <a:ext cx="328142" cy="360098"/>
          </a:xfrm>
          <a:prstGeom prst="ben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323</Words>
  <Application>Microsoft Macintosh PowerPoint</Application>
  <PresentationFormat>Custom</PresentationFormat>
  <Paragraphs>212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Augustus Raymond Pendleton</dc:creator>
  <cp:lastModifiedBy>Augustus Raymond Pendleton</cp:lastModifiedBy>
  <cp:revision>1</cp:revision>
  <dcterms:created xsi:type="dcterms:W3CDTF">2025-09-26T18:43:22Z</dcterms:created>
  <dcterms:modified xsi:type="dcterms:W3CDTF">2025-09-26T19:31:17Z</dcterms:modified>
</cp:coreProperties>
</file>