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438912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D6"/>
    <a:srgbClr val="FF98C3"/>
    <a:srgbClr val="FF76B7"/>
    <a:srgbClr val="FF489D"/>
    <a:srgbClr val="FF1695"/>
    <a:srgbClr val="758D93"/>
    <a:srgbClr val="F5347F"/>
    <a:srgbClr val="F08FC4"/>
    <a:srgbClr val="FF83C1"/>
    <a:srgbClr val="FF3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/>
    <p:restoredTop sz="94526"/>
  </p:normalViewPr>
  <p:slideViewPr>
    <p:cSldViewPr snapToGrid="0">
      <p:cViewPr>
        <p:scale>
          <a:sx n="20" d="100"/>
          <a:sy n="20" d="100"/>
        </p:scale>
        <p:origin x="28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BC613-8345-AE4D-9893-9A4C3ED6CA3E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1F58D-6FC1-0A45-B746-92683BB5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should mention 346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1F58D-6FC1-0A45-B746-92683BB50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2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2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4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5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3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77D785-CF0D-7D40-BA41-25D2FC95277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993386-25D7-804C-9C10-E78DDC20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3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38/s41587-023-01953-y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doi.org/10.1093/femsec/fiaa029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doi.org/10.1098/rstb.2021.02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79220B-43A9-821C-606C-53D8ADF666C1}"/>
              </a:ext>
            </a:extLst>
          </p:cNvPr>
          <p:cNvSpPr txBox="1"/>
          <p:nvPr/>
        </p:nvSpPr>
        <p:spPr>
          <a:xfrm>
            <a:off x="60597" y="5572778"/>
            <a:ext cx="13410807" cy="11919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Aquatic bacteria have distinct, dynamic lifestyles that can be categorized into three lifestyles: truly free-living (FL), particle-attached (PA), and bacteria that alternate between the two lifestyles (generalists). Particles are hotspots of microbial activity whereas the surrounding water column has less nutrient availability. </a:t>
            </a:r>
          </a:p>
          <a:p>
            <a:pPr fontAlgn="base">
              <a:lnSpc>
                <a:spcPct val="150000"/>
              </a:lnSpc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Mobile genetic elements (MGEs) such as plasmids and bacteriophages are significant drivers of horizontal gene transfer (HGT) within microbial communities.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Yet the role of MGEs in the environment is not well understood, especially within bacterial lifestyles.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C3C07-4996-DECC-ABC8-9C6FEAA4ABE7}"/>
              </a:ext>
            </a:extLst>
          </p:cNvPr>
          <p:cNvSpPr txBox="1"/>
          <p:nvPr/>
        </p:nvSpPr>
        <p:spPr>
          <a:xfrm>
            <a:off x="14333365" y="5366651"/>
            <a:ext cx="12717081" cy="10134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If particles serve as hotspots of microbial activity and help to facilitate direct cell-to-cell contact, we hypothesize that PA and generalist microbes have enhanced opportunities to engage in HGT and will have higher rates of MGEs.</a:t>
            </a:r>
          </a:p>
          <a:p>
            <a:pPr rtl="0" fontAlgn="base">
              <a:lnSpc>
                <a:spcPct val="150000"/>
              </a:lnSpc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lnSpc>
                <a:spcPct val="15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Analyze both the assembled contigs and 346 MAGs to explore mobile genetic elements between each bacterial lifestyle bioinformatically.</a:t>
            </a:r>
          </a:p>
          <a:p>
            <a:pPr marL="514337" indent="-514337" fontAlgn="base">
              <a:lnSpc>
                <a:spcPct val="150000"/>
              </a:lnSpc>
              <a:buAutoNum type="arabicParenR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90;p1">
            <a:extLst>
              <a:ext uri="{FF2B5EF4-FFF2-40B4-BE49-F238E27FC236}">
                <a16:creationId xmlns:a16="http://schemas.microsoft.com/office/drawing/2014/main" id="{993092FB-7A25-5DCE-771B-B7D53D2FE43E}"/>
              </a:ext>
            </a:extLst>
          </p:cNvPr>
          <p:cNvSpPr txBox="1"/>
          <p:nvPr/>
        </p:nvSpPr>
        <p:spPr>
          <a:xfrm>
            <a:off x="-23378" y="-47222"/>
            <a:ext cx="43914578" cy="3404744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Bacterial Lifestyles Influence Mobile Genetic Elements in Aquatic Ecosystems</a:t>
            </a:r>
            <a:endParaRPr lang="en-US" sz="6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Sophia Aredas; Marian Schmidt, Ph.D.</a:t>
            </a:r>
          </a:p>
          <a:p>
            <a:pPr algn="ctr">
              <a:lnSpc>
                <a:spcPct val="150000"/>
              </a:lnSpc>
              <a:buClr>
                <a:schemeClr val="lt1"/>
              </a:buClr>
              <a:buSzPts val="54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Department of Microbiology, Cornell University, Ithaca, New York 14853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8AB1E55B-82B9-77A8-505A-9E7E516EC2C3}"/>
              </a:ext>
            </a:extLst>
          </p:cNvPr>
          <p:cNvSpPr txBox="1"/>
          <p:nvPr/>
        </p:nvSpPr>
        <p:spPr>
          <a:xfrm rot="10800000" flipV="1">
            <a:off x="-23378" y="3838327"/>
            <a:ext cx="13573352" cy="1511918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EXPLORING MOBILE GENETIC ELEMENTS IN FRESHWATER BACTERIA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91;p1">
            <a:extLst>
              <a:ext uri="{FF2B5EF4-FFF2-40B4-BE49-F238E27FC236}">
                <a16:creationId xmlns:a16="http://schemas.microsoft.com/office/drawing/2014/main" id="{752403E7-C19E-4F05-71A6-0B896E6133A5}"/>
              </a:ext>
            </a:extLst>
          </p:cNvPr>
          <p:cNvSpPr txBox="1"/>
          <p:nvPr/>
        </p:nvSpPr>
        <p:spPr>
          <a:xfrm rot="10800000" flipV="1">
            <a:off x="13943797" y="3817303"/>
            <a:ext cx="13573353" cy="1511918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HYPOTHESIS AND</a:t>
            </a:r>
          </a:p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91;p1">
            <a:extLst>
              <a:ext uri="{FF2B5EF4-FFF2-40B4-BE49-F238E27FC236}">
                <a16:creationId xmlns:a16="http://schemas.microsoft.com/office/drawing/2014/main" id="{B25F1869-4B4F-A7B3-056B-248523340E14}"/>
              </a:ext>
            </a:extLst>
          </p:cNvPr>
          <p:cNvSpPr txBox="1"/>
          <p:nvPr/>
        </p:nvSpPr>
        <p:spPr>
          <a:xfrm rot="10800000" flipV="1">
            <a:off x="27938806" y="3833235"/>
            <a:ext cx="15952394" cy="1511918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MATERIALS AND </a:t>
            </a:r>
          </a:p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91;p1">
            <a:extLst>
              <a:ext uri="{FF2B5EF4-FFF2-40B4-BE49-F238E27FC236}">
                <a16:creationId xmlns:a16="http://schemas.microsoft.com/office/drawing/2014/main" id="{73776701-3F80-C0FD-331E-D7D5AF679865}"/>
              </a:ext>
            </a:extLst>
          </p:cNvPr>
          <p:cNvSpPr txBox="1"/>
          <p:nvPr/>
        </p:nvSpPr>
        <p:spPr>
          <a:xfrm rot="10800000" flipV="1">
            <a:off x="-23378" y="17012142"/>
            <a:ext cx="23886344" cy="1511918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CONJUGATION GENES DIFFER AT THE </a:t>
            </a:r>
          </a:p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ASSEMBLY AND MAG VIEW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91;p1">
            <a:extLst>
              <a:ext uri="{FF2B5EF4-FFF2-40B4-BE49-F238E27FC236}">
                <a16:creationId xmlns:a16="http://schemas.microsoft.com/office/drawing/2014/main" id="{5DF9815F-7809-7F37-002E-8CF608369B50}"/>
              </a:ext>
            </a:extLst>
          </p:cNvPr>
          <p:cNvSpPr txBox="1"/>
          <p:nvPr/>
        </p:nvSpPr>
        <p:spPr>
          <a:xfrm rot="10800000" flipV="1">
            <a:off x="-23379" y="32793542"/>
            <a:ext cx="13522141" cy="773254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125" name="Google Shape;91;p1">
            <a:extLst>
              <a:ext uri="{FF2B5EF4-FFF2-40B4-BE49-F238E27FC236}">
                <a16:creationId xmlns:a16="http://schemas.microsoft.com/office/drawing/2014/main" id="{6A28DC82-55B9-85BF-8215-D436E9BBCE7F}"/>
              </a:ext>
            </a:extLst>
          </p:cNvPr>
          <p:cNvSpPr txBox="1"/>
          <p:nvPr/>
        </p:nvSpPr>
        <p:spPr>
          <a:xfrm rot="10800000" flipV="1">
            <a:off x="15096020" y="32768536"/>
            <a:ext cx="13573354" cy="773254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</a:p>
        </p:txBody>
      </p:sp>
      <p:sp>
        <p:nvSpPr>
          <p:cNvPr id="126" name="Google Shape;91;p1">
            <a:extLst>
              <a:ext uri="{FF2B5EF4-FFF2-40B4-BE49-F238E27FC236}">
                <a16:creationId xmlns:a16="http://schemas.microsoft.com/office/drawing/2014/main" id="{F599770E-E764-EF49-58B8-398C07A4ED69}"/>
              </a:ext>
            </a:extLst>
          </p:cNvPr>
          <p:cNvSpPr txBox="1"/>
          <p:nvPr/>
        </p:nvSpPr>
        <p:spPr>
          <a:xfrm rot="10800000" flipV="1">
            <a:off x="30290013" y="39021583"/>
            <a:ext cx="13573354" cy="773254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27" name="Google Shape;91;p1">
            <a:extLst>
              <a:ext uri="{FF2B5EF4-FFF2-40B4-BE49-F238E27FC236}">
                <a16:creationId xmlns:a16="http://schemas.microsoft.com/office/drawing/2014/main" id="{4D2F4D2D-6B86-53EC-DD6E-C42DDAD949AF}"/>
              </a:ext>
            </a:extLst>
          </p:cNvPr>
          <p:cNvSpPr txBox="1"/>
          <p:nvPr/>
        </p:nvSpPr>
        <p:spPr>
          <a:xfrm rot="10800000" flipV="1">
            <a:off x="30365214" y="32768536"/>
            <a:ext cx="13573354" cy="773254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 </a:t>
            </a:r>
          </a:p>
        </p:txBody>
      </p:sp>
      <p:pic>
        <p:nvPicPr>
          <p:cNvPr id="253" name="Picture 4" descr="Cornell University Logo · Cornell University Brand Center">
            <a:extLst>
              <a:ext uri="{FF2B5EF4-FFF2-40B4-BE49-F238E27FC236}">
                <a16:creationId xmlns:a16="http://schemas.microsoft.com/office/drawing/2014/main" id="{4F63B531-7A31-B120-16BF-AAD70099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77" y="2113"/>
            <a:ext cx="3192378" cy="319237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E7284382-925D-BFD0-52D2-B9D4FD1CA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6042" y="7345497"/>
            <a:ext cx="15924561" cy="8463968"/>
          </a:xfrm>
          <a:prstGeom prst="rect">
            <a:avLst/>
          </a:prstGeom>
        </p:spPr>
      </p:pic>
      <p:pic>
        <p:nvPicPr>
          <p:cNvPr id="1050" name="Picture 1049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602386AD-7A1B-DEE2-D6D0-C0DFD47C2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9410" y="18895052"/>
            <a:ext cx="13410807" cy="10728645"/>
          </a:xfrm>
          <a:prstGeom prst="rect">
            <a:avLst/>
          </a:prstGeom>
        </p:spPr>
      </p:pic>
      <p:pic>
        <p:nvPicPr>
          <p:cNvPr id="1052" name="Picture 105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D4C0B40-8977-0739-17BC-7CB6A1E033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5495"/>
          <a:stretch/>
        </p:blipFill>
        <p:spPr>
          <a:xfrm>
            <a:off x="658734" y="18963718"/>
            <a:ext cx="8650677" cy="10728646"/>
          </a:xfrm>
          <a:prstGeom prst="rect">
            <a:avLst/>
          </a:prstGeom>
        </p:spPr>
      </p:pic>
      <p:sp>
        <p:nvSpPr>
          <p:cNvPr id="14" name="Google Shape;91;p1">
            <a:extLst>
              <a:ext uri="{FF2B5EF4-FFF2-40B4-BE49-F238E27FC236}">
                <a16:creationId xmlns:a16="http://schemas.microsoft.com/office/drawing/2014/main" id="{947AE680-0136-AEBB-1AC2-36F5FEAC0358}"/>
              </a:ext>
            </a:extLst>
          </p:cNvPr>
          <p:cNvSpPr txBox="1"/>
          <p:nvPr/>
        </p:nvSpPr>
        <p:spPr>
          <a:xfrm rot="10800000" flipV="1">
            <a:off x="29221595" y="4956234"/>
            <a:ext cx="13386816" cy="2490005"/>
          </a:xfrm>
          <a:prstGeom prst="roundRect">
            <a:avLst/>
          </a:prstGeom>
          <a:solidFill>
            <a:srgbClr val="FFA5D6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Rough draft of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biorender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I will make it higher resolution and fit better</a:t>
            </a: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 am also going to add more highlight the difference in filtration size and change colors!</a:t>
            </a:r>
          </a:p>
        </p:txBody>
      </p:sp>
      <p:pic>
        <p:nvPicPr>
          <p:cNvPr id="1057" name="Picture 1056" descr="A diagram of a number of cells&#10;&#10;Description automatically generated">
            <a:extLst>
              <a:ext uri="{FF2B5EF4-FFF2-40B4-BE49-F238E27FC236}">
                <a16:creationId xmlns:a16="http://schemas.microsoft.com/office/drawing/2014/main" id="{3EF966A1-C682-1743-3FB2-659DEF55C2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595"/>
          <a:stretch/>
        </p:blipFill>
        <p:spPr>
          <a:xfrm>
            <a:off x="39439005" y="18586346"/>
            <a:ext cx="4534995" cy="10860456"/>
          </a:xfrm>
          <a:prstGeom prst="rect">
            <a:avLst/>
          </a:prstGeom>
        </p:spPr>
      </p:pic>
      <p:pic>
        <p:nvPicPr>
          <p:cNvPr id="1058" name="Picture 1057" descr="A diagram of a number of cells&#10;&#10;Description automatically generated">
            <a:extLst>
              <a:ext uri="{FF2B5EF4-FFF2-40B4-BE49-F238E27FC236}">
                <a16:creationId xmlns:a16="http://schemas.microsoft.com/office/drawing/2014/main" id="{7A5387CB-A191-D01B-96F5-1E6F4D4A30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356" t="19132" r="38368" b="20573"/>
          <a:stretch/>
        </p:blipFill>
        <p:spPr>
          <a:xfrm>
            <a:off x="27430623" y="18605479"/>
            <a:ext cx="12388559" cy="11885645"/>
          </a:xfrm>
          <a:prstGeom prst="rect">
            <a:avLst/>
          </a:prstGeom>
        </p:spPr>
      </p:pic>
      <p:sp>
        <p:nvSpPr>
          <p:cNvPr id="13" name="Google Shape;91;p1">
            <a:extLst>
              <a:ext uri="{FF2B5EF4-FFF2-40B4-BE49-F238E27FC236}">
                <a16:creationId xmlns:a16="http://schemas.microsoft.com/office/drawing/2014/main" id="{410F00C2-0819-CE22-F68E-11ACE69F5ABB}"/>
              </a:ext>
            </a:extLst>
          </p:cNvPr>
          <p:cNvSpPr txBox="1"/>
          <p:nvPr/>
        </p:nvSpPr>
        <p:spPr>
          <a:xfrm rot="10800000" flipV="1">
            <a:off x="3197446" y="21044287"/>
            <a:ext cx="11898573" cy="1264138"/>
          </a:xfrm>
          <a:prstGeom prst="roundRect">
            <a:avLst/>
          </a:prstGeom>
          <a:solidFill>
            <a:srgbClr val="FFA5D6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Or maybe another title option is how do conjugation genes vary between lifestyle?</a:t>
            </a:r>
          </a:p>
        </p:txBody>
      </p:sp>
      <p:sp>
        <p:nvSpPr>
          <p:cNvPr id="1055" name="Google Shape;91;p1">
            <a:extLst>
              <a:ext uri="{FF2B5EF4-FFF2-40B4-BE49-F238E27FC236}">
                <a16:creationId xmlns:a16="http://schemas.microsoft.com/office/drawing/2014/main" id="{36524B7B-3415-2596-FF2A-3AE444C6E080}"/>
              </a:ext>
            </a:extLst>
          </p:cNvPr>
          <p:cNvSpPr txBox="1"/>
          <p:nvPr/>
        </p:nvSpPr>
        <p:spPr>
          <a:xfrm rot="10800000" flipV="1">
            <a:off x="24217498" y="17012142"/>
            <a:ext cx="19673702" cy="1511918"/>
          </a:xfrm>
          <a:prstGeom prst="rect">
            <a:avLst/>
          </a:prstGeom>
          <a:solidFill>
            <a:srgbClr val="FF76B7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PHYLOGENETIC PHAGE ENCODED GENE </a:t>
            </a:r>
          </a:p>
          <a:p>
            <a:pPr algn="ctr">
              <a:buClr>
                <a:schemeClr val="lt1"/>
              </a:buClr>
              <a:buSzPts val="3600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ABUNDANCE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9" name="Google Shape;91;p1">
            <a:extLst>
              <a:ext uri="{FF2B5EF4-FFF2-40B4-BE49-F238E27FC236}">
                <a16:creationId xmlns:a16="http://schemas.microsoft.com/office/drawing/2014/main" id="{CEF2E2FB-EE15-EE01-4918-2FBA42B662C2}"/>
              </a:ext>
            </a:extLst>
          </p:cNvPr>
          <p:cNvSpPr txBox="1"/>
          <p:nvPr/>
        </p:nvSpPr>
        <p:spPr>
          <a:xfrm rot="10800000" flipV="1">
            <a:off x="26551316" y="20464916"/>
            <a:ext cx="13386818" cy="1264138"/>
          </a:xfrm>
          <a:prstGeom prst="roundRect">
            <a:avLst/>
          </a:prstGeom>
          <a:solidFill>
            <a:srgbClr val="FFA5D6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 am thinking of a more active title but I just wanted to lay out my poster !!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67A9362-E264-82DB-FEFE-5E204E5368C3}"/>
              </a:ext>
            </a:extLst>
          </p:cNvPr>
          <p:cNvSpPr txBox="1"/>
          <p:nvPr/>
        </p:nvSpPr>
        <p:spPr>
          <a:xfrm>
            <a:off x="139167" y="33541790"/>
            <a:ext cx="13410807" cy="126576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MGEs such as plasmids and phages play important roles in microbial evolution by providing fundamental sources of diversity.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At the assembly level, we find the same distribution of conjugation genes, which facilitates the dissemination of plasmids.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At the MAG level, the generalists have the greatest number of conjugation genes and phage-encoded genes.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 antibiotic resistance genes were found by geNomad.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F78A0CF4-926B-2A7F-E884-08228533C768}"/>
              </a:ext>
            </a:extLst>
          </p:cNvPr>
          <p:cNvSpPr txBox="1"/>
          <p:nvPr/>
        </p:nvSpPr>
        <p:spPr>
          <a:xfrm>
            <a:off x="30480393" y="33693488"/>
            <a:ext cx="13410807" cy="36900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Special thanks to Dr. Marian Schmidt, Gus Pendleton, and Sophia Richter</a:t>
            </a:r>
          </a:p>
          <a:p>
            <a:pPr fontAlgn="base">
              <a:lnSpc>
                <a:spcPct val="150000"/>
              </a:lnSpc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Thank you to BBM for the travel scholarship!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7C55419-8249-F04E-C882-F3B0E1577DDA}"/>
              </a:ext>
            </a:extLst>
          </p:cNvPr>
          <p:cNvSpPr txBox="1"/>
          <p:nvPr/>
        </p:nvSpPr>
        <p:spPr>
          <a:xfrm>
            <a:off x="15258567" y="33649944"/>
            <a:ext cx="13410807" cy="71177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Conduct further bioinformatic analysis with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bakta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MetaMobilePicker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to annotate MAGs to find specific antibiotic resistance genes and transposable elements to understand ecology and community dynamics.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3" name="Google Shape;91;p1">
            <a:extLst>
              <a:ext uri="{FF2B5EF4-FFF2-40B4-BE49-F238E27FC236}">
                <a16:creationId xmlns:a16="http://schemas.microsoft.com/office/drawing/2014/main" id="{C1B24406-DD2F-5FDF-663E-9C95F2F31C30}"/>
              </a:ext>
            </a:extLst>
          </p:cNvPr>
          <p:cNvSpPr txBox="1"/>
          <p:nvPr/>
        </p:nvSpPr>
        <p:spPr>
          <a:xfrm rot="10800000" flipV="1">
            <a:off x="30365215" y="35541093"/>
            <a:ext cx="13386818" cy="651204"/>
          </a:xfrm>
          <a:prstGeom prst="roundRect">
            <a:avLst/>
          </a:prstGeom>
          <a:solidFill>
            <a:srgbClr val="FFA5D6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 will word this better but this is the essence!!</a:t>
            </a:r>
          </a:p>
        </p:txBody>
      </p:sp>
      <p:sp>
        <p:nvSpPr>
          <p:cNvPr id="1065" name="Google Shape;91;p1">
            <a:extLst>
              <a:ext uri="{FF2B5EF4-FFF2-40B4-BE49-F238E27FC236}">
                <a16:creationId xmlns:a16="http://schemas.microsoft.com/office/drawing/2014/main" id="{2F7E92CB-4F39-7414-4F0C-9A7240624304}"/>
              </a:ext>
            </a:extLst>
          </p:cNvPr>
          <p:cNvSpPr txBox="1"/>
          <p:nvPr/>
        </p:nvSpPr>
        <p:spPr>
          <a:xfrm rot="10800000" flipV="1">
            <a:off x="-23379" y="42941756"/>
            <a:ext cx="13386818" cy="651204"/>
          </a:xfrm>
          <a:prstGeom prst="roundRect">
            <a:avLst/>
          </a:prstGeom>
          <a:solidFill>
            <a:srgbClr val="FFA5D6"/>
          </a:solidFill>
          <a:ln>
            <a:noFill/>
          </a:ln>
        </p:spPr>
        <p:txBody>
          <a:bodyPr spcFirstLastPara="1" wrap="square" lIns="34256" tIns="17128" rIns="34256" bIns="17128" anchor="t" anchorCtr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 will word this better  but this is the gist^!!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4095B38-62BB-B9AF-6C0B-73067279E8D5}"/>
              </a:ext>
            </a:extLst>
          </p:cNvPr>
          <p:cNvSpPr txBox="1"/>
          <p:nvPr/>
        </p:nvSpPr>
        <p:spPr>
          <a:xfrm>
            <a:off x="30480393" y="40013279"/>
            <a:ext cx="13410807" cy="3798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>
              <a:lnSpc>
                <a:spcPct val="150000"/>
              </a:lnSpc>
            </a:pPr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Camargo, Antonio Pedro, Simon Roux, Frederik Schulz, Michal Babinski, Yan Xu, Bin Hu, Patrick S. G. Chain, Stephen </a:t>
            </a:r>
            <a:r>
              <a:rPr lang="en-US" sz="18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Nayfach</a:t>
            </a:r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	and Nikos C. </a:t>
            </a:r>
            <a:r>
              <a:rPr lang="en-US" sz="18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Kyrpides</a:t>
            </a:r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2023. “Identification of Mobile Genetic Elements with geNomad.” </a:t>
            </a:r>
            <a:r>
              <a:rPr lang="en-US" sz="1800" i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Biotechnology</a:t>
            </a:r>
            <a:r>
              <a:rPr lang="en-US" sz="1800" i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	September. </a:t>
            </a:r>
            <a:r>
              <a:rPr lang="en-US" sz="1800" i="0" dirty="0">
                <a:solidFill>
                  <a:srgbClr val="2965A8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https://doi.org/10.1038/s41587-023-01953-y</a:t>
            </a:r>
            <a:r>
              <a:rPr lang="en-US" sz="1800" i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.</a:t>
            </a:r>
            <a:endParaRPr lang="en-US" sz="18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</a:pPr>
            <a:r>
              <a:rPr lang="en-US" sz="18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Haudiquet</a:t>
            </a:r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Matthieu, Jorge Moura De Sousa, Marie </a:t>
            </a:r>
            <a:r>
              <a:rPr lang="en-US" sz="18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Touchon</a:t>
            </a:r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Eduardo P. C. Rocha. 2022. “Selfish, Promiscuous and 	Sometimes Useful: How Mobile Genetic Elements Drive Horizontal Gene Transfer in Microbial Populations.” </a:t>
            </a:r>
            <a:r>
              <a:rPr lang="en-US" sz="1800" i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Philosophical 	Transactions of the Royal Society B: Biological Sciences</a:t>
            </a:r>
            <a:r>
              <a:rPr lang="en-US" sz="1800" i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377 (1861): 20210234. </a:t>
            </a:r>
            <a:r>
              <a:rPr lang="en-US" sz="1800" i="0" dirty="0">
                <a:solidFill>
                  <a:srgbClr val="2965A8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https://doi.org/10.1098/rstb.2021.0234</a:t>
            </a:r>
            <a:r>
              <a:rPr lang="en-US" sz="1800" i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.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</a:pP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Schmidt, Marian L, 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Bopaiah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Biddanda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Anthony D 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Weinke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	Edna Chiang, Fallon 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Januska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Ruben Props, and Vincent J 	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Denef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2020. “Microhabitats Are Associated with Diversity–	Productivity Relationships in Freshwater Bacterial 	Communities.” </a:t>
            </a:r>
            <a:r>
              <a:rPr lang="en-US" i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FEMS Microbiology Ecology</a:t>
            </a:r>
            <a:r>
              <a:rPr lang="en-US" i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96 (4): 	fiaa029. </a:t>
            </a:r>
            <a:r>
              <a:rPr lang="en-US" i="0" dirty="0">
                <a:solidFill>
                  <a:srgbClr val="2965A8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https://doi.org/10.1093/femsec/fiaa029</a:t>
            </a:r>
            <a:r>
              <a:rPr lang="en-US" i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D847614F-E725-EE93-1808-EC1A001F6868}"/>
              </a:ext>
            </a:extLst>
          </p:cNvPr>
          <p:cNvSpPr txBox="1"/>
          <p:nvPr/>
        </p:nvSpPr>
        <p:spPr>
          <a:xfrm>
            <a:off x="178126" y="29557096"/>
            <a:ext cx="24713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Figure 1: </a:t>
            </a:r>
          </a:p>
          <a:p>
            <a:pPr marL="742950" indent="-742950">
              <a:buAutoNum type="alphaU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Number of conjugation genes per Mb found on the filter paper size at the assembly level. Conjugation genes are roughly equally distributed in each fraction. </a:t>
            </a:r>
          </a:p>
          <a:p>
            <a:pPr marL="742950" indent="-742950">
              <a:buAutoNum type="alphaU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B) At the MAG level, 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MOB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vir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genes were found in all lifestyles. 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Tra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genes were only found in particle and generalist fractions. 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CB65C668-36A3-D333-395C-8FADD93DEE5B}"/>
              </a:ext>
            </a:extLst>
          </p:cNvPr>
          <p:cNvSpPr txBox="1"/>
          <p:nvPr/>
        </p:nvSpPr>
        <p:spPr>
          <a:xfrm>
            <a:off x="178126" y="18672693"/>
            <a:ext cx="20951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52FD8C1E-02D1-B525-3554-07BA8926EE7A}"/>
              </a:ext>
            </a:extLst>
          </p:cNvPr>
          <p:cNvSpPr txBox="1"/>
          <p:nvPr/>
        </p:nvSpPr>
        <p:spPr>
          <a:xfrm>
            <a:off x="32570057" y="8325158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 Associated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BC6C7BCB-9EC3-75DB-9862-794864BA77E0}"/>
              </a:ext>
            </a:extLst>
          </p:cNvPr>
          <p:cNvSpPr txBox="1"/>
          <p:nvPr/>
        </p:nvSpPr>
        <p:spPr>
          <a:xfrm>
            <a:off x="32570057" y="10524350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living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08CC365C-FD10-8324-A24B-0805F32758B4}"/>
              </a:ext>
            </a:extLst>
          </p:cNvPr>
          <p:cNvSpPr txBox="1"/>
          <p:nvPr/>
        </p:nvSpPr>
        <p:spPr>
          <a:xfrm>
            <a:off x="10128582" y="18563995"/>
            <a:ext cx="20951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4BAA8A36-2DD6-75AE-1571-F323F218623A}"/>
              </a:ext>
            </a:extLst>
          </p:cNvPr>
          <p:cNvSpPr txBox="1"/>
          <p:nvPr/>
        </p:nvSpPr>
        <p:spPr>
          <a:xfrm>
            <a:off x="26185710" y="29898620"/>
            <a:ext cx="17752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Figure 2: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Phage genes have a relatively low phylogenetic signal but much less variable under Brownian Motion due to conservatism in evolution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5554A45F-B304-2F6A-8864-9F8161A7F4C6}"/>
              </a:ext>
            </a:extLst>
          </p:cNvPr>
          <p:cNvSpPr txBox="1"/>
          <p:nvPr/>
        </p:nvSpPr>
        <p:spPr>
          <a:xfrm>
            <a:off x="24695892" y="18716467"/>
            <a:ext cx="282125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Pagel’s</a:t>
            </a:r>
            <a:r>
              <a:rPr lang="en-US" sz="2800" dirty="0"/>
              <a:t> Lambda: 0.242194 </a:t>
            </a:r>
          </a:p>
          <a:p>
            <a:r>
              <a:rPr lang="en-US" sz="2800" dirty="0"/>
              <a:t>(p-value = 0.00922661)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Bloomberg’s K : 0.00182091 </a:t>
            </a:r>
          </a:p>
          <a:p>
            <a:r>
              <a:rPr lang="en-US" sz="2800" dirty="0"/>
              <a:t>(p-value : 0.906907)</a:t>
            </a:r>
          </a:p>
          <a:p>
            <a:r>
              <a:rPr lang="en-US" dirty="0"/>
              <a:t> (based on 999 randomizations) </a:t>
            </a:r>
          </a:p>
        </p:txBody>
      </p:sp>
    </p:spTree>
    <p:extLst>
      <p:ext uri="{BB962C8B-B14F-4D97-AF65-F5344CB8AC3E}">
        <p14:creationId xmlns:p14="http://schemas.microsoft.com/office/powerpoint/2010/main" val="113827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2549</TotalTime>
  <Words>742</Words>
  <Application>Microsoft Macintosh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aredas</dc:creator>
  <cp:lastModifiedBy>sophia aredas</cp:lastModifiedBy>
  <cp:revision>4</cp:revision>
  <dcterms:created xsi:type="dcterms:W3CDTF">2024-05-06T22:59:10Z</dcterms:created>
  <dcterms:modified xsi:type="dcterms:W3CDTF">2024-05-08T17:28:24Z</dcterms:modified>
</cp:coreProperties>
</file>