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8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87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93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0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627010-419B-4FD4-AAE1-317EBC2325A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06DB9F-FC64-4A3B-B2BD-34B7D5AC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5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sas/faq/how-can-i-estimate-relative-risk-in-sas-using-proc-genmod-for-common-outcomes-in-cohort-studies/" TargetMode="External"/><Relationship Id="rId2" Type="http://schemas.openxmlformats.org/officeDocument/2006/relationships/hyperlink" Target="https://stats.idre.ucla.edu/stata/faq/how-can-i-estimate-relative-risk-using-glm-for-common-outcomes-in-cohort-stud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ilman.columbia.edu/research/population-health-methods/relative-risk-regressio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sdenDavidG/RelativeRiskRegress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05E3-8B53-4C68-97B3-87D67CDE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16597"/>
            <a:ext cx="9440034" cy="943064"/>
          </a:xfrm>
        </p:spPr>
        <p:txBody>
          <a:bodyPr/>
          <a:lstStyle/>
          <a:p>
            <a:r>
              <a:rPr lang="en-US" dirty="0"/>
              <a:t>Relative Risk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7C98A-603C-4A66-AE5E-FB05DB3CC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259661"/>
            <a:ext cx="9440034" cy="1049867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Python Implementation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David Marsden</a:t>
            </a:r>
          </a:p>
        </p:txBody>
      </p:sp>
    </p:spTree>
    <p:extLst>
      <p:ext uri="{BB962C8B-B14F-4D97-AF65-F5344CB8AC3E}">
        <p14:creationId xmlns:p14="http://schemas.microsoft.com/office/powerpoint/2010/main" val="284267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1BFD-3D33-4137-AD7C-DF12741A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EA355-C643-4FFA-BE98-4F32F317C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2"/>
          </a:xfrm>
        </p:spPr>
      </p:pic>
    </p:spTree>
    <p:extLst>
      <p:ext uri="{BB962C8B-B14F-4D97-AF65-F5344CB8AC3E}">
        <p14:creationId xmlns:p14="http://schemas.microsoft.com/office/powerpoint/2010/main" val="337395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F48E-BBA3-4DB8-BF4E-612AEB0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with Carrot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7F60-5003-4D2B-8FAE-5F9E2B7FE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Fictional data set with risk factors for needing glasses</a:t>
            </a:r>
          </a:p>
          <a:p>
            <a:r>
              <a:rPr lang="en-US" sz="2400" dirty="0"/>
              <a:t>Used to illustrate relative risk regression in SAS and Stata</a:t>
            </a:r>
          </a:p>
          <a:p>
            <a:r>
              <a:rPr lang="en-US" sz="2400" dirty="0"/>
              <a:t>Successfully replicated this analysis with my python implementation</a:t>
            </a:r>
          </a:p>
          <a:p>
            <a:r>
              <a:rPr lang="en-US" sz="2400" dirty="0"/>
              <a:t>Example function call:</a:t>
            </a:r>
          </a:p>
          <a:p>
            <a:pPr marL="36900" indent="0">
              <a:buNone/>
            </a:pPr>
            <a:r>
              <a:rPr lang="en-US" sz="2400" dirty="0" err="1"/>
              <a:t>RelativeRisk.RR</a:t>
            </a:r>
            <a:r>
              <a:rPr lang="en-US" sz="2400" dirty="0"/>
              <a:t>("lenses ~ carrot0ref + gender2ref + latitude", "id", carrot)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48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54B3-A935-4AF0-85C7-83CBEB1A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from Carrot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E63C-56FE-421D-AACB-647BD477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 			   </a:t>
            </a:r>
            <a:r>
              <a:rPr lang="en-US" dirty="0" err="1"/>
              <a:t>coef</a:t>
            </a:r>
            <a:r>
              <a:rPr lang="en-US" dirty="0"/>
              <a:t>          std err	    z      	  P&gt;|z|    [0.025      0.975]</a:t>
            </a:r>
          </a:p>
          <a:p>
            <a:pPr marL="36900" indent="0">
              <a:buNone/>
            </a:pPr>
            <a:r>
              <a:rPr lang="en-US" dirty="0"/>
              <a:t>------------------------------------------------------------------------------</a:t>
            </a:r>
          </a:p>
          <a:p>
            <a:pPr marL="36900" indent="0">
              <a:buNone/>
            </a:pPr>
            <a:r>
              <a:rPr lang="en-US" dirty="0"/>
              <a:t>Intercept  	-0.6521		0.490     -1.330      0.184      -1.613       0.309</a:t>
            </a:r>
          </a:p>
          <a:p>
            <a:pPr marL="36900" indent="0">
              <a:buNone/>
            </a:pPr>
            <a:r>
              <a:rPr lang="en-US" dirty="0"/>
              <a:t>carrot0ref	0.4832		0.195      2.473      0.013       0.100       0.866</a:t>
            </a:r>
          </a:p>
          <a:p>
            <a:pPr marL="36900" indent="0">
              <a:buNone/>
            </a:pPr>
            <a:r>
              <a:rPr lang="en-US" dirty="0"/>
              <a:t>gender2ref	0.2052      	0.185      1.110      0.267      -0.157       0.567</a:t>
            </a:r>
          </a:p>
          <a:p>
            <a:pPr marL="36900" indent="0">
              <a:buNone/>
            </a:pPr>
            <a:r>
              <a:rPr lang="en-US" dirty="0"/>
              <a:t>latitude   	-0.0100      	0.013     -0.785      0.432      -0.035       0.015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4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0DAE-CDB1-44E8-8121-F4F88CCA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BD9D-A021-4057-9968-74295186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Additional diagnostics:</a:t>
            </a:r>
          </a:p>
          <a:p>
            <a:pPr marL="36900" indent="0">
              <a:buNone/>
            </a:pPr>
            <a:r>
              <a:rPr lang="en-US" dirty="0"/>
              <a:t>0 observations have fitted probabilities greater than one</a:t>
            </a:r>
          </a:p>
          <a:p>
            <a:pPr marL="36900" indent="0">
              <a:buNone/>
            </a:pPr>
            <a:r>
              <a:rPr lang="en-US" dirty="0"/>
              <a:t>0.0 % of observations have fitted probabilities greater than one</a:t>
            </a:r>
          </a:p>
        </p:txBody>
      </p:sp>
    </p:spTree>
    <p:extLst>
      <p:ext uri="{BB962C8B-B14F-4D97-AF65-F5344CB8AC3E}">
        <p14:creationId xmlns:p14="http://schemas.microsoft.com/office/powerpoint/2010/main" val="381799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9151-B862-4D9A-8487-F598AE64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2F5C-2510-4F21-A558-F2A6161B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/>
              <a:t>Relative Risk:</a:t>
            </a:r>
          </a:p>
          <a:p>
            <a:pPr marL="36900" indent="0">
              <a:buNone/>
            </a:pPr>
            <a:r>
              <a:rPr lang="en-US" dirty="0"/>
              <a:t>                  	RR</a:t>
            </a:r>
          </a:p>
          <a:p>
            <a:pPr marL="36900" indent="0">
              <a:buNone/>
            </a:pPr>
            <a:r>
              <a:rPr lang="en-US" dirty="0"/>
              <a:t>carrot0ref  	1.621287</a:t>
            </a:r>
          </a:p>
          <a:p>
            <a:pPr marL="36900" indent="0">
              <a:buNone/>
            </a:pPr>
            <a:r>
              <a:rPr lang="en-US" dirty="0"/>
              <a:t>gender2ref  	1.227772</a:t>
            </a:r>
          </a:p>
          <a:p>
            <a:pPr marL="36900" indent="0">
              <a:buNone/>
            </a:pPr>
            <a:r>
              <a:rPr lang="en-US" dirty="0"/>
              <a:t>latitude    	0.990041</a:t>
            </a:r>
          </a:p>
          <a:p>
            <a:pPr marL="36900" indent="0">
              <a:buNone/>
            </a:pPr>
            <a:r>
              <a:rPr lang="en-US" dirty="0"/>
              <a:t>------------------------------------------------------------------------------</a:t>
            </a:r>
          </a:p>
          <a:p>
            <a:pPr marL="36900" indent="0">
              <a:buNone/>
            </a:pPr>
            <a:r>
              <a:rPr lang="en-US" dirty="0"/>
              <a:t>95% Confidence Intervals for Relative Risk:</a:t>
            </a:r>
          </a:p>
          <a:p>
            <a:pPr marL="36900" indent="0">
              <a:buNone/>
            </a:pPr>
            <a:r>
              <a:rPr lang="en-US" dirty="0"/>
              <a:t>                 	LCL       	UCL</a:t>
            </a:r>
          </a:p>
          <a:p>
            <a:pPr marL="36900" indent="0">
              <a:buNone/>
            </a:pPr>
            <a:r>
              <a:rPr lang="en-US" dirty="0"/>
              <a:t>carrot0ref  	1.105489  	2.377746</a:t>
            </a:r>
          </a:p>
          <a:p>
            <a:pPr marL="36900" indent="0">
              <a:buNone/>
            </a:pPr>
            <a:r>
              <a:rPr lang="en-US" dirty="0"/>
              <a:t>gender2ref  	0.854686  	1.763715</a:t>
            </a:r>
          </a:p>
          <a:p>
            <a:pPr marL="36900" indent="0">
              <a:buNone/>
            </a:pPr>
            <a:r>
              <a:rPr lang="en-US" dirty="0"/>
              <a:t>latitude    	0.965607  	1.015093</a:t>
            </a:r>
          </a:p>
        </p:txBody>
      </p:sp>
    </p:spTree>
    <p:extLst>
      <p:ext uri="{BB962C8B-B14F-4D97-AF65-F5344CB8AC3E}">
        <p14:creationId xmlns:p14="http://schemas.microsoft.com/office/powerpoint/2010/main" val="302131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67F5-DF80-4D75-8DE7-D379041A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Carrot Analysis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81F00-7DF5-406D-BC99-8045519EC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570708"/>
              </p:ext>
            </p:extLst>
          </p:nvPr>
        </p:nvGraphicFramePr>
        <p:xfrm>
          <a:off x="914400" y="1731963"/>
          <a:ext cx="103536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248626503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7513907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4554647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4657439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53085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5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Carrot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1.11 to 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36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0.85 to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6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0.97 to 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1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6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90C-946C-4FFC-8FFD-7B296759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CB3B-F547-4954-A86F-2776DF7D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2 independent variables, 1 error term and 1 binary dependent variable</a:t>
            </a:r>
          </a:p>
          <a:p>
            <a:pPr lvl="1"/>
            <a:r>
              <a:rPr lang="en-US" sz="2400" dirty="0">
                <a:effectLst/>
              </a:rPr>
              <a:t>1 dichotomous IV: X</a:t>
            </a:r>
            <a:r>
              <a:rPr lang="en-US" sz="2400" baseline="-25000" dirty="0">
                <a:effectLst/>
              </a:rPr>
              <a:t>1</a:t>
            </a:r>
            <a:r>
              <a:rPr lang="en-US" sz="2400" dirty="0"/>
              <a:t> ~ Bernoulli (0.25). True RR = 1.75</a:t>
            </a:r>
          </a:p>
          <a:p>
            <a:pPr lvl="1"/>
            <a:r>
              <a:rPr lang="en-US" sz="2400" dirty="0">
                <a:effectLst/>
              </a:rPr>
              <a:t>1 continuous IV: X</a:t>
            </a:r>
            <a:r>
              <a:rPr lang="en-US" sz="2400" baseline="-25000" dirty="0">
                <a:effectLst/>
              </a:rPr>
              <a:t>2</a:t>
            </a:r>
            <a:r>
              <a:rPr lang="en-US" sz="2400" dirty="0"/>
              <a:t> ~ Normal (0, 1). True RR = 1.25</a:t>
            </a:r>
          </a:p>
          <a:p>
            <a:pPr lvl="1"/>
            <a:r>
              <a:rPr lang="en-US" sz="2400" dirty="0">
                <a:effectLst/>
              </a:rPr>
              <a:t>Error term: ε ~ Normal (0,1). True RR = 1.75</a:t>
            </a:r>
            <a:endParaRPr lang="en-US" sz="1200" dirty="0">
              <a:effectLst/>
            </a:endParaRPr>
          </a:p>
          <a:p>
            <a:r>
              <a:rPr lang="en-US" sz="2400" dirty="0">
                <a:effectLst/>
              </a:rPr>
              <a:t>Set maximum risk per individual to be 1</a:t>
            </a:r>
          </a:p>
          <a:p>
            <a:r>
              <a:rPr lang="en-US" sz="2400" dirty="0">
                <a:effectLst/>
              </a:rPr>
              <a:t>Checked for quasi-complete separation</a:t>
            </a:r>
          </a:p>
          <a:p>
            <a:r>
              <a:rPr lang="en-US" sz="2400" dirty="0">
                <a:effectLst/>
              </a:rPr>
              <a:t>Different unexposed risks (i.e. risk when IVs and ε = 0) and sample sizes</a:t>
            </a:r>
          </a:p>
          <a:p>
            <a:r>
              <a:rPr lang="en-US" sz="2400" dirty="0">
                <a:effectLst/>
              </a:rPr>
              <a:t>Generated 10,000 data sets for each scenario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84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00AD-0801-445B-82C8-171991F3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– Categorical Coefficient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810578-FC85-40C4-AA8E-1733EA344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994032"/>
              </p:ext>
            </p:extLst>
          </p:nvPr>
        </p:nvGraphicFramePr>
        <p:xfrm>
          <a:off x="913885" y="1580050"/>
          <a:ext cx="10353672" cy="284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6">
                  <a:extLst>
                    <a:ext uri="{9D8B030D-6E8A-4147-A177-3AD203B41FA5}">
                      <a16:colId xmlns:a16="http://schemas.microsoft.com/office/drawing/2014/main" val="846733967"/>
                    </a:ext>
                  </a:extLst>
                </a:gridCol>
                <a:gridCol w="1504000">
                  <a:extLst>
                    <a:ext uri="{9D8B030D-6E8A-4147-A177-3AD203B41FA5}">
                      <a16:colId xmlns:a16="http://schemas.microsoft.com/office/drawing/2014/main" val="1820108208"/>
                    </a:ext>
                  </a:extLst>
                </a:gridCol>
                <a:gridCol w="1951892">
                  <a:extLst>
                    <a:ext uri="{9D8B030D-6E8A-4147-A177-3AD203B41FA5}">
                      <a16:colId xmlns:a16="http://schemas.microsoft.com/office/drawing/2014/main" val="2391168171"/>
                    </a:ext>
                  </a:extLst>
                </a:gridCol>
                <a:gridCol w="1099039">
                  <a:extLst>
                    <a:ext uri="{9D8B030D-6E8A-4147-A177-3AD203B41FA5}">
                      <a16:colId xmlns:a16="http://schemas.microsoft.com/office/drawing/2014/main" val="873846757"/>
                    </a:ext>
                  </a:extLst>
                </a:gridCol>
                <a:gridCol w="1521069">
                  <a:extLst>
                    <a:ext uri="{9D8B030D-6E8A-4147-A177-3AD203B41FA5}">
                      <a16:colId xmlns:a16="http://schemas.microsoft.com/office/drawing/2014/main" val="1110473999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3776040696"/>
                    </a:ext>
                  </a:extLst>
                </a:gridCol>
                <a:gridCol w="1446549">
                  <a:extLst>
                    <a:ext uri="{9D8B030D-6E8A-4147-A177-3AD203B41FA5}">
                      <a16:colId xmlns:a16="http://schemas.microsoft.com/office/drawing/2014/main" val="241100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Sample Size (n)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Unexposed Risk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Mean Exposed Cases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RMSE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95%  CI</a:t>
                      </a:r>
                    </a:p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Coverage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Bias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</a:t>
                      </a:r>
                      <a:r>
                        <a:rPr lang="en-US" sz="1800" b="1" kern="1200" baseline="300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7130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536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15%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373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332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39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773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04012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6D929-B7FD-4511-9599-4F1292A8FDA8}"/>
              </a:ext>
            </a:extLst>
          </p:cNvPr>
          <p:cNvSpPr txBox="1"/>
          <p:nvPr/>
        </p:nvSpPr>
        <p:spPr>
          <a:xfrm>
            <a:off x="684099" y="4554195"/>
            <a:ext cx="108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The bias from using the OR as an estimate of the RR, or the mean difference between log OR and log RR</a:t>
            </a:r>
          </a:p>
          <a:p>
            <a:pPr marL="342900" indent="-342900">
              <a:buAutoNum type="alphaLcPeriod"/>
            </a:pPr>
            <a:r>
              <a:rPr lang="en-US" dirty="0"/>
              <a:t>Estimates depicted in the following figure </a:t>
            </a:r>
          </a:p>
        </p:txBody>
      </p:sp>
    </p:spTree>
    <p:extLst>
      <p:ext uri="{BB962C8B-B14F-4D97-AF65-F5344CB8AC3E}">
        <p14:creationId xmlns:p14="http://schemas.microsoft.com/office/powerpoint/2010/main" val="39446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00AD-0801-445B-82C8-171991F3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– Continuous Coefficient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810578-FC85-40C4-AA8E-1733EA344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488228"/>
              </p:ext>
            </p:extLst>
          </p:nvPr>
        </p:nvGraphicFramePr>
        <p:xfrm>
          <a:off x="913795" y="1580050"/>
          <a:ext cx="10353672" cy="284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6">
                  <a:extLst>
                    <a:ext uri="{9D8B030D-6E8A-4147-A177-3AD203B41FA5}">
                      <a16:colId xmlns:a16="http://schemas.microsoft.com/office/drawing/2014/main" val="846733967"/>
                    </a:ext>
                  </a:extLst>
                </a:gridCol>
                <a:gridCol w="1477623">
                  <a:extLst>
                    <a:ext uri="{9D8B030D-6E8A-4147-A177-3AD203B41FA5}">
                      <a16:colId xmlns:a16="http://schemas.microsoft.com/office/drawing/2014/main" val="1820108208"/>
                    </a:ext>
                  </a:extLst>
                </a:gridCol>
                <a:gridCol w="1855177">
                  <a:extLst>
                    <a:ext uri="{9D8B030D-6E8A-4147-A177-3AD203B41FA5}">
                      <a16:colId xmlns:a16="http://schemas.microsoft.com/office/drawing/2014/main" val="2391168171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873846757"/>
                    </a:ext>
                  </a:extLst>
                </a:gridCol>
                <a:gridCol w="1767253">
                  <a:extLst>
                    <a:ext uri="{9D8B030D-6E8A-4147-A177-3AD203B41FA5}">
                      <a16:colId xmlns:a16="http://schemas.microsoft.com/office/drawing/2014/main" val="1110473999"/>
                    </a:ext>
                  </a:extLst>
                </a:gridCol>
                <a:gridCol w="1213339">
                  <a:extLst>
                    <a:ext uri="{9D8B030D-6E8A-4147-A177-3AD203B41FA5}">
                      <a16:colId xmlns:a16="http://schemas.microsoft.com/office/drawing/2014/main" val="3776040696"/>
                    </a:ext>
                  </a:extLst>
                </a:gridCol>
                <a:gridCol w="1385003">
                  <a:extLst>
                    <a:ext uri="{9D8B030D-6E8A-4147-A177-3AD203B41FA5}">
                      <a16:colId xmlns:a16="http://schemas.microsoft.com/office/drawing/2014/main" val="241100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Sample Size (n)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Unexposed Risk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Mean Exposed Cases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RMSE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95%  CI</a:t>
                      </a:r>
                    </a:p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Coverage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Bias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</a:t>
                      </a:r>
                      <a:r>
                        <a:rPr lang="en-US" sz="1800" b="1" kern="1200" baseline="300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7130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536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436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373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332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39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93.8%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77367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6D929-B7FD-4511-9599-4F1292A8FDA8}"/>
              </a:ext>
            </a:extLst>
          </p:cNvPr>
          <p:cNvSpPr txBox="1"/>
          <p:nvPr/>
        </p:nvSpPr>
        <p:spPr>
          <a:xfrm>
            <a:off x="704893" y="4606949"/>
            <a:ext cx="107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The bias from using the OR as an estimate of the RR, or the mean difference between log OR and log RR</a:t>
            </a:r>
          </a:p>
        </p:txBody>
      </p:sp>
    </p:spTree>
    <p:extLst>
      <p:ext uri="{BB962C8B-B14F-4D97-AF65-F5344CB8AC3E}">
        <p14:creationId xmlns:p14="http://schemas.microsoft.com/office/powerpoint/2010/main" val="147784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5CC-A715-4AD1-A64D-F8FE99E9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simulationGraph_final.pdf - Adobe Acrobat Reader DC">
            <a:extLst>
              <a:ext uri="{FF2B5EF4-FFF2-40B4-BE49-F238E27FC236}">
                <a16:creationId xmlns:a16="http://schemas.microsoft.com/office/drawing/2014/main" id="{A93A7D13-EB5D-4FFE-879E-F4D8DE3B3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7716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BC66-8067-4335-A493-65AAF0D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BE31-F5DF-4F9F-956E-A2E34F25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Advantages and Methods</a:t>
            </a:r>
          </a:p>
          <a:p>
            <a:r>
              <a:rPr lang="en-US" sz="2400" dirty="0"/>
              <a:t>Python Implementation</a:t>
            </a:r>
          </a:p>
          <a:p>
            <a:r>
              <a:rPr lang="en-US" sz="2400" dirty="0"/>
              <a:t>Illustration with External Dataset</a:t>
            </a:r>
          </a:p>
          <a:p>
            <a:r>
              <a:rPr lang="en-US" sz="2400" dirty="0"/>
              <a:t>Monte Carlo Simulations of Relative Risk Regression</a:t>
            </a:r>
          </a:p>
        </p:txBody>
      </p:sp>
    </p:spTree>
    <p:extLst>
      <p:ext uri="{BB962C8B-B14F-4D97-AF65-F5344CB8AC3E}">
        <p14:creationId xmlns:p14="http://schemas.microsoft.com/office/powerpoint/2010/main" val="37003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3ADD-5E5E-4E42-A248-E8D9F153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467A-9DBB-4C34-8D5F-7C2B39BD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95% CI coverage probabilities are very close to 95% (range: 93.5% to 95.6%)</a:t>
            </a:r>
          </a:p>
          <a:p>
            <a:r>
              <a:rPr lang="en-US" sz="2400" dirty="0"/>
              <a:t>Relative risk regression is approximately unbiased in almost all cases</a:t>
            </a:r>
          </a:p>
          <a:p>
            <a:r>
              <a:rPr lang="en-US" sz="2400" dirty="0"/>
              <a:t>Relative risk regression bias is always smaller than “OR bias”</a:t>
            </a:r>
          </a:p>
          <a:p>
            <a:pPr lvl="1"/>
            <a:r>
              <a:rPr lang="en-US" sz="2400" dirty="0"/>
              <a:t>I.e. unsurprisingly, the OR is not an unbiased estimator of the RR</a:t>
            </a:r>
          </a:p>
          <a:p>
            <a:r>
              <a:rPr lang="en-US" sz="2400" dirty="0"/>
              <a:t>Estimates for the continuous IV are better than for the categorical IV</a:t>
            </a:r>
          </a:p>
          <a:p>
            <a:pPr lvl="1"/>
            <a:r>
              <a:rPr lang="en-US" sz="2400" dirty="0"/>
              <a:t>Smaller bias and RMSE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7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EE6D-5C5B-4A17-B2EB-09DEE669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68D7-6D6E-4F2E-9758-3C571094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Relative risk regression is a capable and feasible statistical method </a:t>
            </a:r>
          </a:p>
          <a:p>
            <a:r>
              <a:rPr lang="en-US" sz="2400" dirty="0"/>
              <a:t>Relative risk regression is already possible in standard statistical packages</a:t>
            </a:r>
          </a:p>
          <a:p>
            <a:r>
              <a:rPr lang="en-US" sz="2400" dirty="0"/>
              <a:t>Made even more accessible with convenient software implementations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B89C-6792-4266-A344-4D0B72C2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F479-B8FA-4272-ACAD-35A59E21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sz="2400" b="1" dirty="0"/>
              <a:t>Stata tutorial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https://stats.idre.ucla.edu/stata/faq/how-can-i-estimate-relative-risk-using-glm-for-common-outcomes-in-cohort-studies/</a:t>
            </a:r>
            <a:r>
              <a:rPr lang="en-US" sz="2400" dirty="0"/>
              <a:t> </a:t>
            </a:r>
          </a:p>
          <a:p>
            <a:pPr marL="36900" indent="0">
              <a:buNone/>
            </a:pPr>
            <a:endParaRPr lang="en-US" sz="1000" dirty="0"/>
          </a:p>
          <a:p>
            <a:pPr marL="36900" indent="0">
              <a:buNone/>
            </a:pPr>
            <a:r>
              <a:rPr lang="en-US" sz="2400" b="1" dirty="0"/>
              <a:t>SAS tutorial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https://stats.idre.ucla.edu/sas/faq/how-can-i-estimate-relative-risk-in-sas-using-proc-genmod-for-common-outcomes-in-cohort-studies/</a:t>
            </a:r>
            <a:r>
              <a:rPr lang="en-US" sz="2400" dirty="0"/>
              <a:t> </a:t>
            </a:r>
          </a:p>
          <a:p>
            <a:pPr marL="36900" indent="0">
              <a:buNone/>
            </a:pPr>
            <a:endParaRPr lang="en-US" sz="1000" dirty="0"/>
          </a:p>
          <a:p>
            <a:pPr marL="36900" indent="0">
              <a:buNone/>
            </a:pPr>
            <a:r>
              <a:rPr lang="en-US" sz="2400" b="1" dirty="0"/>
              <a:t>Detailed statistical discussion</a:t>
            </a:r>
            <a:r>
              <a:rPr lang="en-US" sz="2400" dirty="0"/>
              <a:t>: Lumley, T., </a:t>
            </a:r>
            <a:r>
              <a:rPr lang="en-US" sz="2400" dirty="0" err="1"/>
              <a:t>Kronmal</a:t>
            </a:r>
            <a:r>
              <a:rPr lang="en-US" sz="2400" dirty="0"/>
              <a:t>, R., &amp; Ma, S. (2006). Relative risk regression in medical research: models, contrasts, estimators, and algorithms.</a:t>
            </a:r>
          </a:p>
          <a:p>
            <a:pPr marL="36900" indent="0">
              <a:buNone/>
            </a:pPr>
            <a:endParaRPr lang="en-US" sz="1000" dirty="0"/>
          </a:p>
          <a:p>
            <a:pPr marL="36900" indent="0">
              <a:buNone/>
            </a:pPr>
            <a:r>
              <a:rPr lang="en-US" sz="2400" b="1" dirty="0"/>
              <a:t>Intro and bibliography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https://www.mailman.columbia.edu/research/population-health-methods/relative-risk-regression</a:t>
            </a:r>
            <a:r>
              <a:rPr lang="en-US" sz="2400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BCF3-571D-4C31-AC62-2AD8317D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7282-5FA7-481F-8C03-988F4BB5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/>
              <a:t>Available online:</a:t>
            </a:r>
          </a:p>
          <a:p>
            <a:pPr marL="36900" indent="0">
              <a:buNone/>
            </a:pPr>
            <a:r>
              <a:rPr lang="en-US" sz="2400" dirty="0">
                <a:hlinkClick r:id="rId2"/>
              </a:rPr>
              <a:t>https://github.com/MarsdenDavidG/RelativeRiskRegression</a:t>
            </a:r>
            <a:r>
              <a:rPr lang="en-US" sz="2400" dirty="0"/>
              <a:t> 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Any questions?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3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DD12-164C-4F40-8B0E-A6DA17E6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Risk &amp; 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EE56-7C52-49F5-90F5-82640300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Both measure associations with binary outcomes</a:t>
            </a:r>
          </a:p>
          <a:p>
            <a:r>
              <a:rPr lang="en-US" sz="2400" dirty="0"/>
              <a:t>Relative risk (RR) is preferred for many epidemiological analyses</a:t>
            </a:r>
          </a:p>
          <a:p>
            <a:r>
              <a:rPr lang="en-US" sz="2400" dirty="0"/>
              <a:t>But logistic regression is commonly used</a:t>
            </a:r>
          </a:p>
          <a:p>
            <a:r>
              <a:rPr lang="en-US" sz="2400" dirty="0"/>
              <a:t>Logistic regression estimates the odds ratio (OR)</a:t>
            </a:r>
          </a:p>
        </p:txBody>
      </p:sp>
    </p:spTree>
    <p:extLst>
      <p:ext uri="{BB962C8B-B14F-4D97-AF65-F5344CB8AC3E}">
        <p14:creationId xmlns:p14="http://schemas.microsoft.com/office/powerpoint/2010/main" val="40566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AF92-FF0E-4F73-9F01-A6CCB93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Relative Risk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4601-74A5-4793-8D7E-B2C148D2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Easy to understand</a:t>
            </a:r>
          </a:p>
          <a:p>
            <a:r>
              <a:rPr lang="en-US" sz="2400" dirty="0"/>
              <a:t>Increase in probability of outcome vs. increase in odds</a:t>
            </a:r>
          </a:p>
          <a:p>
            <a:r>
              <a:rPr lang="en-US" sz="2400" dirty="0"/>
              <a:t>ORs frequently mis-interpreted as RR (by journalists, the general public and sometimes academics who should know better!)</a:t>
            </a:r>
          </a:p>
          <a:p>
            <a:r>
              <a:rPr lang="en-US" sz="2400" dirty="0"/>
              <a:t>ORs exaggerate the RR</a:t>
            </a:r>
          </a:p>
        </p:txBody>
      </p:sp>
    </p:spTree>
    <p:extLst>
      <p:ext uri="{BB962C8B-B14F-4D97-AF65-F5344CB8AC3E}">
        <p14:creationId xmlns:p14="http://schemas.microsoft.com/office/powerpoint/2010/main" val="32009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F0EC-9090-4970-89A9-D74151E8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Risk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81CD-EB4A-4477-906D-1C17B034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good statistical methods:</a:t>
            </a:r>
          </a:p>
          <a:p>
            <a:pPr lvl="1"/>
            <a:r>
              <a:rPr lang="en-US" sz="2400" dirty="0"/>
              <a:t>Log-binomial model</a:t>
            </a:r>
          </a:p>
          <a:p>
            <a:pPr lvl="1"/>
            <a:r>
              <a:rPr lang="en-US" sz="2400" dirty="0"/>
              <a:t>Poisson model with empirical variance (aka “robust” or “sandwich”) </a:t>
            </a:r>
          </a:p>
          <a:p>
            <a:pPr marL="450000" lvl="1" indent="0">
              <a:buNone/>
            </a:pPr>
            <a:endParaRPr lang="en-US" sz="2400" dirty="0"/>
          </a:p>
          <a:p>
            <a:r>
              <a:rPr lang="en-US" sz="2400" dirty="0"/>
              <a:t>Potential problems with the log-binomial method:</a:t>
            </a:r>
          </a:p>
          <a:p>
            <a:pPr lvl="1"/>
            <a:r>
              <a:rPr lang="en-US" sz="2400" dirty="0"/>
              <a:t>May not converge properly</a:t>
            </a:r>
          </a:p>
          <a:p>
            <a:pPr lvl="1"/>
            <a:r>
              <a:rPr lang="en-US" sz="2400" dirty="0"/>
              <a:t>Confidence intervals may be too narrow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6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B60A-9B7A-43A3-B9D7-249348C9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RR 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69E7-FD25-4592-884D-097A5677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Generalized Linear Model (GLM)</a:t>
            </a:r>
          </a:p>
          <a:p>
            <a:pPr lvl="1"/>
            <a:r>
              <a:rPr lang="en-US" sz="2400" dirty="0"/>
              <a:t>Log link function</a:t>
            </a:r>
          </a:p>
          <a:p>
            <a:pPr lvl="1"/>
            <a:r>
              <a:rPr lang="en-US" sz="2400" dirty="0"/>
              <a:t>Poisson random component</a:t>
            </a:r>
          </a:p>
          <a:p>
            <a:pPr marL="450000" lvl="1" indent="0">
              <a:buNone/>
            </a:pPr>
            <a:endParaRPr lang="en-US" sz="2400" dirty="0"/>
          </a:p>
          <a:p>
            <a:r>
              <a:rPr lang="en-US" sz="2400" dirty="0"/>
              <a:t> Empirical variance estimation</a:t>
            </a:r>
          </a:p>
          <a:p>
            <a:pPr lvl="1"/>
            <a:r>
              <a:rPr lang="en-US" sz="2400" dirty="0"/>
              <a:t>Can use software for generalized estimating equations (GEEs)</a:t>
            </a:r>
          </a:p>
        </p:txBody>
      </p:sp>
    </p:spTree>
    <p:extLst>
      <p:ext uri="{BB962C8B-B14F-4D97-AF65-F5344CB8AC3E}">
        <p14:creationId xmlns:p14="http://schemas.microsoft.com/office/powerpoint/2010/main" val="96771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AA98-1EAB-4DF2-89AA-9466170B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RR 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A570-AEAF-4189-80F4-6732B8C8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generate predicted probabilities greater than one</a:t>
            </a:r>
          </a:p>
          <a:p>
            <a:r>
              <a:rPr lang="en-US" sz="2400" dirty="0"/>
              <a:t>Otherwise diagnostics are similar to other GLMs (e.g. outliers)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2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5783-2832-4837-A3B2-0D23C635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CFB6-1D07-4FCB-AFB0-1735DCA1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RR models can be fit with GEE software</a:t>
            </a:r>
          </a:p>
          <a:p>
            <a:r>
              <a:rPr lang="en-US" sz="2400" dirty="0"/>
              <a:t>Many researchers are unfamiliar with GEEs and relative risk regression</a:t>
            </a:r>
          </a:p>
          <a:p>
            <a:r>
              <a:rPr lang="en-US" sz="2400" dirty="0"/>
              <a:t>Convenient software encourages lesser-known 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94880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571-147A-4008-87AC-1C1C37A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5550-DF53-457A-BC1F-C21348DE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Made a wrapper for the gee function from the </a:t>
            </a:r>
            <a:r>
              <a:rPr lang="en-US" sz="2400" dirty="0" err="1"/>
              <a:t>statsmodel</a:t>
            </a:r>
            <a:r>
              <a:rPr lang="en-US" sz="2400" dirty="0"/>
              <a:t> package</a:t>
            </a:r>
          </a:p>
          <a:p>
            <a:pPr lvl="1"/>
            <a:r>
              <a:rPr lang="en-US" sz="2200" dirty="0"/>
              <a:t>Designed to be easy to use</a:t>
            </a:r>
          </a:p>
          <a:p>
            <a:r>
              <a:rPr lang="en-US" sz="2400" dirty="0"/>
              <a:t>Prints diagnostic info unique to the Poisson RR model </a:t>
            </a:r>
          </a:p>
          <a:p>
            <a:pPr lvl="1"/>
            <a:r>
              <a:rPr lang="en-US" sz="2200" dirty="0"/>
              <a:t>I.e. regarding observations with predicted probabilities greater than one</a:t>
            </a:r>
          </a:p>
          <a:p>
            <a:r>
              <a:rPr lang="en-US" sz="2400" dirty="0"/>
              <a:t>Prints RRs and 95% confidence intervals for RR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47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423</TotalTime>
  <Words>940</Words>
  <Application>Microsoft Office PowerPoint</Application>
  <PresentationFormat>Widescreen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Calisto MT</vt:lpstr>
      <vt:lpstr>Lucida Console</vt:lpstr>
      <vt:lpstr>Trebuchet MS</vt:lpstr>
      <vt:lpstr>Wingdings 2</vt:lpstr>
      <vt:lpstr>Slate</vt:lpstr>
      <vt:lpstr>Relative Risk Regression</vt:lpstr>
      <vt:lpstr>Presentation Outline</vt:lpstr>
      <vt:lpstr>Relative Risk &amp; Odds Ratio</vt:lpstr>
      <vt:lpstr>Why is Relative Risk Better?</vt:lpstr>
      <vt:lpstr>Relative Risk Regression</vt:lpstr>
      <vt:lpstr>Poisson RR Model Details</vt:lpstr>
      <vt:lpstr>Poisson RR Model Diagnostics</vt:lpstr>
      <vt:lpstr>Software Considerations</vt:lpstr>
      <vt:lpstr>Python Implementation</vt:lpstr>
      <vt:lpstr>Screenshot</vt:lpstr>
      <vt:lpstr>Illustration with Carrot Data</vt:lpstr>
      <vt:lpstr>Sample Output from Carrot Analysis</vt:lpstr>
      <vt:lpstr>Sample Output (cont.)</vt:lpstr>
      <vt:lpstr>Sample Output (cont.)</vt:lpstr>
      <vt:lpstr>Carrot Analysis Results</vt:lpstr>
      <vt:lpstr>Simulation Methods</vt:lpstr>
      <vt:lpstr>Simulation Results – Categorical Coefficient</vt:lpstr>
      <vt:lpstr>Simulation Results – Continuous Coefficient</vt:lpstr>
      <vt:lpstr>PowerPoint Presentation</vt:lpstr>
      <vt:lpstr>Simulation Discussion</vt:lpstr>
      <vt:lpstr>Concluding Remarks</vt:lpstr>
      <vt:lpstr>Recommended Resources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Risk Regression</dc:title>
  <dc:creator>Work</dc:creator>
  <cp:lastModifiedBy>Work</cp:lastModifiedBy>
  <cp:revision>35</cp:revision>
  <dcterms:created xsi:type="dcterms:W3CDTF">2018-06-21T16:48:12Z</dcterms:created>
  <dcterms:modified xsi:type="dcterms:W3CDTF">2018-06-25T22:34:27Z</dcterms:modified>
</cp:coreProperties>
</file>