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AB98B-4373-44CC-8BBA-7A29EA39F43A}" v="3654" dt="2021-04-15T20:25:43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5T20:27:20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13494 3919 16383 0 0,'8'0'0'0'0,"11"-8"0"0"0,10-3 0 0 0,9 0 0 0 0,-2-5 0 0 0,0-9 0 0 0,3 0 0 0 0,3 4 0 0 0,2 6 0 0 0,3 5 0 0 0,0 5 0 0 0,1-5 0 0 0,1-2 0 0 0,-9-5 0 0 0,-2-2 0 0 0,8-4 0 0 0,5-7 0 0 0,2 1 0 0 0,-8-2 0 0 0,-4 4 0 0 0,-1-1 0 0 0,2 3 0 0 0,-7-1 0 0 0,-1 3 0 0 0,-6-2 0 0 0,0 2 0 0 0,3-2 0 0 0,6 3 0 0 0,-5-4 0 0 0,-7-4 0 0 0,0-7 0 0 0,-4-4 0 0 0,-6-4 0 0 0,-5-2 0 0 0,-4-1 0 0 0,-4-1 0 0 0,-10 0 0 0 0,-11-1 0 0 0,-12 2 0 0 0,0-1 0 0 0,-2 1 0 0 0,-5 7 0 0 0,4 4 0 0 0,1 8 0 0 0,-3 8 0 0 0,4 16 0 0 0,9 18 0 0 0,-1 14 0 0 0,4 11 0 0 0,5 7 0 0 0,6 4 0 0 0,3 2 0 0 0,12 9 0 0 0,13-6 0 0 0,11-4 0 0 0,9-3 0 0 0,-3 0 0 0 0,2-9 0 0 0,2-2 0 0 0,2 8 0 0 0,10 6 0 0 0,6-6 0 0 0,-1-11 0 0 0,0-10 0 0 0,-3-2 0 0 0,-1-3 0 0 0,-3-6 0 0 0,-1-4 0 0 0,0-4 0 0 0,-1-3 0 0 0,0-1 0 0 0,-1-1 0 0 0,1 1 0 0 0,8-1 0 0 0,3 0 0 0 0,-1 0 0 0 0,-1 1 0 0 0,-3 0 0 0 0,-3 0 0 0 0,-1 0 0 0 0,8 0 0 0 0,1 0 0 0 0,-1 0 0 0 0,-2 0 0 0 0,14 0 0 0 0,11 0 0 0 0,1 0 0 0 0,-7 0 0 0 0,-6 0 0 0 0,-8 0 0 0 0,2 0 0 0 0,-1 0 0 0 0,-3 0 0 0 0,-3 8 0 0 0,5 11 0 0 0,8 11 0 0 0,-7 7 0 0 0,-6-1 0 0 0,-13 0 0 0 0,-5-5 0 0 0,-1 0 0 0 0,-7 3 0 0 0,0 4 0 0 0,-6 3 0 0 0,-6 4 0 0 0,-7 1 0 0 0,-4 2 0 0 0,-5 1 0 0 0,7 0 0 0 0,1 0 0 0 0,7-1 0 0 0,1-7-16383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5T20:27:2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14446 3076 16383 0 0,'8'0'0'0'0,"11"-16"0"0"0,3-14 0 0 0,5-10 0 0 0,-2-6 0 0 0,-5-4 0 0 0,-6-1 0 0 0,-5 0 0 0 0,3 0 0 0 0,1 1 0 0 0,-3 0 0 0 0,-2 1 0 0 0,5 9 0 0 0,8 3 0 0 0,10 7 0 0 0,-2 1 0 0 0,4 6 0 0 0,3 6 0 0 0,-3 15 0 0 0,0 15 0 0 0,-6 14 0 0 0,2 11 0 0 0,-5 6 0 0 0,-6 5 0 0 0,1 10 0 0 0,7 3 0 0 0,-2-1 0 0 0,-5-2 0 0 0,-5 5 0 0 0,-6-1 0 0 0,-3-2 0 0 0,-3-3 0 0 0,-2-4 0 0 0,-1-3 0 0 0,-9-2 0 0 0,-2-8-16383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5T20:27:20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14473 2663 16383 0 0,'0'-8'0'0'0,"8"-3"0"0"0,11 0 0 0 0,19 3 0 0 0,10 10 0 0 0,6 5 0 0 0,2 2 0 0 0,-1-2 0 0 0,-1-1 0 0 0,-1-2 0 0 0,-3-1 0 0 0,-9-2-16383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5T20:27:20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14870 2646 16383 0 0,'0'8'0'0'0,"0"3"-16383"0"0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Префиксное дерево</a:t>
            </a:r>
            <a:br>
              <a:rPr lang="ru-RU" dirty="0">
                <a:latin typeface="Times New Roman"/>
              </a:rPr>
            </a:br>
            <a:r>
              <a:rPr lang="ru-RU" dirty="0">
                <a:latin typeface="Times New Roman"/>
                <a:cs typeface="Times New Roman"/>
              </a:rPr>
              <a:t>(Бор)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9752" y="5084314"/>
            <a:ext cx="3151517" cy="7001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Выполнил:Юсупов</a:t>
            </a:r>
            <a:r>
              <a:rPr lang="ru-RU" dirty="0">
                <a:latin typeface="Times New Roman"/>
                <a:cs typeface="Times New Roman"/>
              </a:rPr>
              <a:t> М.Р. </a:t>
            </a:r>
          </a:p>
          <a:p>
            <a:r>
              <a:rPr lang="ru-RU" dirty="0">
                <a:latin typeface="Times New Roman"/>
                <a:cs typeface="Times New Roman"/>
              </a:rPr>
              <a:t>Группа: 11-002</a:t>
            </a:r>
          </a:p>
        </p:txBody>
      </p:sp>
    </p:spTree>
    <p:extLst>
      <p:ext uri="{BB962C8B-B14F-4D97-AF65-F5344CB8AC3E}">
        <p14:creationId xmlns:p14="http://schemas.microsoft.com/office/powerpoint/2010/main" val="3175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FF2C0-A2E6-45B1-B1F8-DF160613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131774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Add(Добавление строки(слова))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DE0E1-BCC2-4C89-893B-8FD44E11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581" y="3074887"/>
            <a:ext cx="4452079" cy="26245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Пусть</a:t>
            </a:r>
            <a:r>
              <a:rPr lang="en-US" sz="2000" dirty="0"/>
              <a:t> у </a:t>
            </a:r>
            <a:r>
              <a:rPr lang="en-US" sz="2000" dirty="0" err="1"/>
              <a:t>нас</a:t>
            </a:r>
            <a:r>
              <a:rPr lang="en-US" sz="2000" dirty="0"/>
              <a:t> </a:t>
            </a:r>
            <a:r>
              <a:rPr lang="en-US" sz="2000" dirty="0" err="1"/>
              <a:t>уже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 </a:t>
            </a:r>
            <a:r>
              <a:rPr lang="en-US" sz="2000" dirty="0" err="1"/>
              <a:t>некоторое</a:t>
            </a:r>
            <a:r>
              <a:rPr lang="en-US" sz="2000" dirty="0"/>
              <a:t> </a:t>
            </a:r>
            <a:r>
              <a:rPr lang="en-US" sz="2000" dirty="0" err="1"/>
              <a:t>количество</a:t>
            </a:r>
            <a:r>
              <a:rPr lang="en-US" sz="2000" dirty="0"/>
              <a:t> </a:t>
            </a:r>
            <a:r>
              <a:rPr lang="en-US" sz="2000" dirty="0" err="1"/>
              <a:t>ключей</a:t>
            </a:r>
            <a:r>
              <a:rPr lang="en-US" sz="2000" dirty="0"/>
              <a:t>(</a:t>
            </a:r>
            <a:r>
              <a:rPr lang="en-US" sz="2000" dirty="0" err="1"/>
              <a:t>слов</a:t>
            </a:r>
            <a:r>
              <a:rPr lang="en-US" sz="2000" dirty="0"/>
              <a:t>).</a:t>
            </a:r>
            <a:r>
              <a:rPr lang="en-US" sz="2000" dirty="0" err="1"/>
              <a:t>Добавим</a:t>
            </a:r>
            <a:r>
              <a:rPr lang="en-US" sz="2000" dirty="0"/>
              <a:t> </a:t>
            </a:r>
            <a:r>
              <a:rPr lang="en-US" sz="2000" dirty="0" err="1"/>
              <a:t>слово</a:t>
            </a:r>
            <a:r>
              <a:rPr lang="en-US" sz="2000" dirty="0"/>
              <a:t> "struct".</a:t>
            </a:r>
            <a:endParaRPr lang="ru-RU" dirty="0"/>
          </a:p>
          <a:p>
            <a:pPr marL="0" indent="0" algn="r">
              <a:buNone/>
            </a:pPr>
            <a:endParaRPr lang="en-US" sz="2000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A0946DA-D2FA-414E-B4A1-85F39D800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57720" y="941122"/>
            <a:ext cx="4555802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1425DD4-FF3D-460A-B654-4B7906570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073126"/>
            <a:ext cx="4753466" cy="5145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С </a:t>
            </a:r>
            <a:r>
              <a:rPr lang="en-US" dirty="0" err="1"/>
              <a:t>корневой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двигаемся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ссылкам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те</a:t>
            </a:r>
            <a:r>
              <a:rPr lang="en-US" dirty="0"/>
              <a:t> </a:t>
            </a:r>
            <a:r>
              <a:rPr lang="en-US" dirty="0" err="1"/>
              <a:t>буквы</a:t>
            </a:r>
            <a:r>
              <a:rPr lang="en-US" dirty="0"/>
              <a:t>,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состоит</a:t>
            </a:r>
            <a:r>
              <a:rPr lang="en-US" dirty="0"/>
              <a:t> </a:t>
            </a:r>
            <a:r>
              <a:rPr lang="en-US" dirty="0" err="1"/>
              <a:t>наше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. </a:t>
            </a:r>
            <a:r>
              <a:rPr lang="en-US" dirty="0" err="1"/>
              <a:t>Дойдя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, у </a:t>
            </a:r>
            <a:r>
              <a:rPr lang="en-US" dirty="0" err="1"/>
              <a:t>которой</a:t>
            </a:r>
            <a:r>
              <a:rPr lang="en-US" dirty="0"/>
              <a:t> </a:t>
            </a:r>
            <a:r>
              <a:rPr lang="en-US" dirty="0" err="1"/>
              <a:t>ссылка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следующую</a:t>
            </a:r>
            <a:r>
              <a:rPr lang="en-US" dirty="0"/>
              <a:t> </a:t>
            </a:r>
            <a:r>
              <a:rPr lang="en-US" dirty="0" err="1"/>
              <a:t>букву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нашего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null,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добавляем</a:t>
            </a:r>
            <a:r>
              <a:rPr lang="en-US" dirty="0"/>
              <a:t> </a:t>
            </a:r>
            <a:r>
              <a:rPr lang="en-US" dirty="0" err="1"/>
              <a:t>данную</a:t>
            </a:r>
            <a:r>
              <a:rPr lang="en-US" dirty="0"/>
              <a:t> </a:t>
            </a:r>
            <a:r>
              <a:rPr lang="en-US" dirty="0" err="1"/>
              <a:t>вершину</a:t>
            </a:r>
            <a:r>
              <a:rPr lang="en-US" dirty="0"/>
              <a:t> и </a:t>
            </a:r>
            <a:r>
              <a:rPr lang="en-US" dirty="0" err="1"/>
              <a:t>создаем</a:t>
            </a:r>
            <a:r>
              <a:rPr lang="en-US" dirty="0"/>
              <a:t>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нее</a:t>
            </a:r>
            <a:r>
              <a:rPr lang="en-US" dirty="0"/>
              <a:t> n </a:t>
            </a:r>
            <a:r>
              <a:rPr lang="en-US" dirty="0" err="1"/>
              <a:t>ссылок</a:t>
            </a:r>
            <a:r>
              <a:rPr lang="en-US" dirty="0"/>
              <a:t> </a:t>
            </a:r>
            <a:r>
              <a:rPr lang="en-US" dirty="0" err="1"/>
              <a:t>null,где</a:t>
            </a:r>
            <a:r>
              <a:rPr lang="en-US" dirty="0"/>
              <a:t> n-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алфавита.Дойдя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последней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 </a:t>
            </a:r>
            <a:r>
              <a:rPr lang="en-US" dirty="0" err="1"/>
              <a:t>нашего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</a:t>
            </a:r>
            <a:r>
              <a:rPr lang="en-US" dirty="0" err="1"/>
              <a:t>ставим</a:t>
            </a:r>
            <a:r>
              <a:rPr lang="en-US" dirty="0"/>
              <a:t> </a:t>
            </a:r>
            <a:r>
              <a:rPr lang="en-US" dirty="0" err="1"/>
              <a:t>метку,что</a:t>
            </a:r>
            <a:r>
              <a:rPr lang="en-US" dirty="0"/>
              <a:t> </a:t>
            </a:r>
            <a:r>
              <a:rPr lang="en-US" dirty="0" err="1"/>
              <a:t>данное</a:t>
            </a:r>
            <a:r>
              <a:rPr lang="en-US" dirty="0"/>
              <a:t> </a:t>
            </a:r>
            <a:r>
              <a:rPr lang="en-US" dirty="0" err="1"/>
              <a:t>вершина</a:t>
            </a:r>
            <a:r>
              <a:rPr lang="en-US" dirty="0"/>
              <a:t> </a:t>
            </a:r>
            <a:r>
              <a:rPr lang="en-US" dirty="0" err="1"/>
              <a:t>терминальная</a:t>
            </a:r>
            <a:r>
              <a:rPr lang="en-US" dirty="0"/>
              <a:t>.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E38C2AA-A06F-4FE9-9CC0-F3355A25F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61" r="-3" b="-3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CBE67-E9F8-4F80-AAB0-C0A216C8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Метод COntain/Remove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49836-D2D1-491A-89E6-EF9203EA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Пусть</a:t>
            </a:r>
            <a:r>
              <a:rPr lang="en-US" dirty="0"/>
              <a:t> у </a:t>
            </a:r>
            <a:r>
              <a:rPr lang="en-US" dirty="0" err="1"/>
              <a:t>нас</a:t>
            </a:r>
            <a:r>
              <a:rPr lang="en-US" dirty="0"/>
              <a:t> </a:t>
            </a:r>
            <a:r>
              <a:rPr lang="en-US" dirty="0" err="1"/>
              <a:t>уже</a:t>
            </a:r>
            <a:r>
              <a:rPr lang="en-US" dirty="0"/>
              <a:t> </a:t>
            </a:r>
            <a:r>
              <a:rPr lang="en-US" dirty="0" err="1"/>
              <a:t>есть</a:t>
            </a:r>
            <a:r>
              <a:rPr lang="en-US" dirty="0"/>
              <a:t> </a:t>
            </a:r>
            <a:r>
              <a:rPr lang="en-US" dirty="0" err="1"/>
              <a:t>некоторое</a:t>
            </a:r>
            <a:r>
              <a:rPr lang="en-US" dirty="0"/>
              <a:t> </a:t>
            </a:r>
            <a:r>
              <a:rPr lang="en-US" dirty="0" err="1"/>
              <a:t>количество</a:t>
            </a:r>
            <a:r>
              <a:rPr lang="en-US" dirty="0"/>
              <a:t> </a:t>
            </a:r>
            <a:r>
              <a:rPr lang="en-US" dirty="0" err="1"/>
              <a:t>ключей</a:t>
            </a:r>
            <a:r>
              <a:rPr lang="en-US" dirty="0"/>
              <a:t>(</a:t>
            </a:r>
            <a:r>
              <a:rPr lang="en-US" dirty="0" err="1"/>
              <a:t>слов</a:t>
            </a:r>
            <a:r>
              <a:rPr lang="en-US" dirty="0"/>
              <a:t>). </a:t>
            </a:r>
            <a:r>
              <a:rPr lang="en-US" dirty="0" err="1"/>
              <a:t>Проверим</a:t>
            </a:r>
            <a:r>
              <a:rPr lang="en-US" dirty="0"/>
              <a:t>, </a:t>
            </a:r>
            <a:r>
              <a:rPr lang="en-US" dirty="0" err="1"/>
              <a:t>содержится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в </a:t>
            </a:r>
            <a:r>
              <a:rPr lang="en-US" dirty="0" err="1"/>
              <a:t>дереве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 "tree" и </a:t>
            </a:r>
            <a:r>
              <a:rPr lang="en-US" dirty="0" err="1"/>
              <a:t>удалим</a:t>
            </a:r>
            <a:r>
              <a:rPr lang="en-US" dirty="0"/>
              <a:t> 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.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обоих</a:t>
            </a:r>
            <a:r>
              <a:rPr lang="en-US" dirty="0"/>
              <a:t> </a:t>
            </a:r>
            <a:r>
              <a:rPr lang="en-US" dirty="0" err="1"/>
              <a:t>методов</a:t>
            </a:r>
            <a:r>
              <a:rPr lang="en-US" dirty="0"/>
              <a:t>,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двигаемся</a:t>
            </a:r>
            <a:r>
              <a:rPr lang="en-US" dirty="0"/>
              <a:t> с </a:t>
            </a:r>
            <a:r>
              <a:rPr lang="en-US" dirty="0" err="1"/>
              <a:t>корневой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 </a:t>
            </a:r>
            <a:r>
              <a:rPr lang="en-US" dirty="0" err="1"/>
              <a:t>вниз,пока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дойдем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 </a:t>
            </a:r>
            <a:r>
              <a:rPr lang="en-US" dirty="0" err="1"/>
              <a:t>конечной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 </a:t>
            </a:r>
            <a:r>
              <a:rPr lang="en-US" dirty="0" err="1"/>
              <a:t>обозначающей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некотором</a:t>
            </a:r>
            <a:r>
              <a:rPr lang="en-US" dirty="0"/>
              <a:t> </a:t>
            </a:r>
            <a:r>
              <a:rPr lang="en-US" dirty="0" err="1"/>
              <a:t>спуске</a:t>
            </a:r>
            <a:r>
              <a:rPr lang="en-US" dirty="0"/>
              <a:t>, </a:t>
            </a:r>
            <a:r>
              <a:rPr lang="en-US" dirty="0" err="1"/>
              <a:t>нету</a:t>
            </a:r>
            <a:r>
              <a:rPr lang="en-US" dirty="0"/>
              <a:t> </a:t>
            </a:r>
            <a:r>
              <a:rPr lang="en-US" dirty="0" err="1"/>
              <a:t>ссылок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следующую</a:t>
            </a:r>
            <a:r>
              <a:rPr lang="en-US" dirty="0"/>
              <a:t> </a:t>
            </a:r>
            <a:r>
              <a:rPr lang="en-US" dirty="0" err="1"/>
              <a:t>буквы</a:t>
            </a:r>
            <a:r>
              <a:rPr lang="en-US" dirty="0"/>
              <a:t>, </a:t>
            </a:r>
            <a:r>
              <a:rPr lang="en-US" dirty="0" err="1"/>
              <a:t>значит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 </a:t>
            </a:r>
            <a:r>
              <a:rPr lang="en-US" dirty="0" err="1"/>
              <a:t>нет</a:t>
            </a:r>
            <a:r>
              <a:rPr lang="en-US" dirty="0"/>
              <a:t>. В </a:t>
            </a:r>
            <a:r>
              <a:rPr lang="en-US" dirty="0" err="1"/>
              <a:t>ином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</a:t>
            </a:r>
            <a:r>
              <a:rPr lang="en-US" dirty="0" err="1"/>
              <a:t>дойдя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конечной</a:t>
            </a:r>
            <a:r>
              <a:rPr lang="en-US" dirty="0"/>
              <a:t> </a:t>
            </a:r>
            <a:r>
              <a:rPr lang="en-US" dirty="0" err="1"/>
              <a:t>вершины</a:t>
            </a:r>
            <a:r>
              <a:rPr lang="en-US" dirty="0"/>
              <a:t> </a:t>
            </a:r>
            <a:r>
              <a:rPr lang="en-US" dirty="0" err="1"/>
              <a:t>проверяем</a:t>
            </a:r>
            <a:r>
              <a:rPr lang="en-US" dirty="0"/>
              <a:t> </a:t>
            </a:r>
            <a:r>
              <a:rPr lang="en-US" dirty="0" err="1"/>
              <a:t>терминальная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она</a:t>
            </a:r>
            <a:r>
              <a:rPr lang="en-US" dirty="0"/>
              <a:t>.  </a:t>
            </a:r>
            <a:endParaRPr lang="ru-RU"/>
          </a:p>
          <a:p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FF6F838-C46C-4CCE-BA7C-897DF0337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61" r="-3" b="-3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481EE-5CA6-4834-BE1A-B7BE9B9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118834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Remove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3D669-E3FD-44B8-A0D1-0D38D81A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922" y="3046133"/>
            <a:ext cx="3905738" cy="317090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Дойдя до конечной вершины, убираем метку, что данная вершина терминальная. 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B6E9557-67E7-458C-9333-D62880D7B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24816" y="941122"/>
            <a:ext cx="5221611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4D643-251F-4F02-A912-3F55E28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Временная сложность-O(|</a:t>
            </a:r>
            <a:r>
              <a:rPr lang="ru-RU" dirty="0" err="1">
                <a:latin typeface="Times New Roman"/>
                <a:cs typeface="Times New Roman"/>
              </a:rPr>
              <a:t>Key</a:t>
            </a:r>
            <a:r>
              <a:rPr lang="ru-RU" dirty="0">
                <a:latin typeface="Times New Roman"/>
                <a:cs typeface="Times New Roman"/>
              </a:rPr>
              <a:t>|)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24AF7-E15C-48C2-897B-35F53F8F2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ea typeface="+mn-lt"/>
                <a:cs typeface="+mn-lt"/>
              </a:rPr>
              <a:t>Временная сложность всех трех операций: добавление, удаление и поиск выполняются за </a:t>
            </a:r>
            <a:r>
              <a:rPr lang="en-US" dirty="0">
                <a:ea typeface="+mn-lt"/>
                <a:cs typeface="+mn-lt"/>
              </a:rPr>
              <a:t>O</a:t>
            </a:r>
            <a:r>
              <a:rPr lang="ru-RU" dirty="0">
                <a:ea typeface="+mn-lt"/>
                <a:cs typeface="+mn-lt"/>
              </a:rPr>
              <a:t>(|</a:t>
            </a:r>
            <a:r>
              <a:rPr lang="en-US" dirty="0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|), где |</a:t>
            </a:r>
            <a:r>
              <a:rPr lang="en-US" dirty="0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| - это длинна слова. Так как мы переходим каждый раз на нижней уровень по ключу за константное время O(1) и совершаем спусков равное длине ключа. Но если реализовывать данную структуру через связный список сложность будет O(|KEY|*d),где d-размер алфавита, так как чтобы дойти до некоторой буквы на уровне придется пройти по всему алфавиту.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06A896F-3708-4DF6-A494-241F9B5E1CB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0726788"/>
              </p:ext>
            </p:extLst>
          </p:nvPr>
        </p:nvGraphicFramePr>
        <p:xfrm>
          <a:off x="5966603" y="2760452"/>
          <a:ext cx="6063497" cy="249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749">
                  <a:extLst>
                    <a:ext uri="{9D8B030D-6E8A-4147-A177-3AD203B41FA5}">
                      <a16:colId xmlns:a16="http://schemas.microsoft.com/office/drawing/2014/main" val="1711473851"/>
                    </a:ext>
                  </a:extLst>
                </a:gridCol>
                <a:gridCol w="1515874">
                  <a:extLst>
                    <a:ext uri="{9D8B030D-6E8A-4147-A177-3AD203B41FA5}">
                      <a16:colId xmlns:a16="http://schemas.microsoft.com/office/drawing/2014/main" val="1154430763"/>
                    </a:ext>
                  </a:extLst>
                </a:gridCol>
                <a:gridCol w="1515874">
                  <a:extLst>
                    <a:ext uri="{9D8B030D-6E8A-4147-A177-3AD203B41FA5}">
                      <a16:colId xmlns:a16="http://schemas.microsoft.com/office/drawing/2014/main" val="3805554999"/>
                    </a:ext>
                  </a:extLst>
                </a:gridCol>
              </a:tblGrid>
              <a:tr h="43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entury Gothic"/>
                        </a:rPr>
                        <a:t>Сложность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16972"/>
                  </a:ext>
                </a:extLst>
              </a:tr>
              <a:tr h="762573">
                <a:tc>
                  <a:txBody>
                    <a:bodyPr/>
                    <a:lstStyle/>
                    <a:p>
                      <a:r>
                        <a:rPr lang="ru-RU" dirty="0"/>
                        <a:t>Операции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/>
                        <a:t>Связный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93973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r>
                        <a:rPr lang="ru-RU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O(|KEY|)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entury Gothic"/>
                        </a:rPr>
                        <a:t>O(|KEY|*d)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37914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/>
                        <a:t>O(|KEY|)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entury Gothic"/>
                        </a:rPr>
                        <a:t>O(|KEY|*d)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72243"/>
                  </a:ext>
                </a:extLst>
              </a:tr>
              <a:tr h="432810">
                <a:tc>
                  <a:txBody>
                    <a:bodyPr/>
                    <a:lstStyle/>
                    <a:p>
                      <a:r>
                        <a:rPr lang="ru-RU" dirty="0"/>
                        <a:t>CONTAIN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O(|KEY|)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entury Gothic"/>
                        </a:rPr>
                        <a:t>O(|KEY|*d)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4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0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77282-D588-4646-AD51-7597740B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242" y="606222"/>
            <a:ext cx="8610600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Графики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7AE044A-C81B-4223-8947-FCCE043DF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2" y="1708826"/>
            <a:ext cx="6105525" cy="4161705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091A794-7D52-4330-B62E-D962FE4E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1" y="1713503"/>
            <a:ext cx="6107500" cy="41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3F2EA-EE7D-4583-837E-FA260BB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543" y="706864"/>
            <a:ext cx="8610600" cy="1293028"/>
          </a:xfrm>
        </p:spPr>
        <p:txBody>
          <a:bodyPr/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Графики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3DCC2EA-06A6-40D6-8622-71701C65E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05" y="1924486"/>
            <a:ext cx="8405900" cy="4219214"/>
          </a:xfrm>
        </p:spPr>
      </p:pic>
    </p:spTree>
    <p:extLst>
      <p:ext uri="{BB962C8B-B14F-4D97-AF65-F5344CB8AC3E}">
        <p14:creationId xmlns:p14="http://schemas.microsoft.com/office/powerpoint/2010/main" val="706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D38B4-EEE3-4CAA-A023-82B7A742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47" y="692486"/>
            <a:ext cx="8610600" cy="1293028"/>
          </a:xfrm>
        </p:spPr>
        <p:txBody>
          <a:bodyPr/>
          <a:lstStyle/>
          <a:p>
            <a:pPr algn="ctr"/>
            <a:r>
              <a:rPr lang="ru-RU" dirty="0" err="1">
                <a:latin typeface="Times New Roman"/>
                <a:cs typeface="Times New Roman"/>
              </a:rPr>
              <a:t>ГРафики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84BFE97-945F-4777-A30E-117107E2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7" y="1795090"/>
            <a:ext cx="6048015" cy="3701630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5137A5C-6DB2-40E8-A3F5-89B67694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1799767"/>
            <a:ext cx="6121879" cy="37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7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45DC9-0EAE-4C0D-AB37-FD69F90D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694" y="663731"/>
            <a:ext cx="8610600" cy="1293028"/>
          </a:xfrm>
        </p:spPr>
        <p:txBody>
          <a:bodyPr/>
          <a:lstStyle/>
          <a:p>
            <a:pPr algn="ctr"/>
            <a:r>
              <a:rPr lang="ru-RU" dirty="0" err="1">
                <a:latin typeface="Times New Roman"/>
                <a:cs typeface="Times New Roman"/>
              </a:rPr>
              <a:t>ВЫвод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C989C-1DF0-4C6F-870A-6DE1CCE8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687" y="1964522"/>
            <a:ext cx="10826150" cy="4024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Префиксное дерево – это эффективный способ хранить словарь и искать в нем слова. Его преимуществом является то, что все операции с любой данной строкой длины (поиск, вставка, удаление) выполняются за время O(|</a:t>
            </a:r>
            <a:r>
              <a:rPr lang="en-US" dirty="0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|), не зависящее от числа элементов в хранимом множестве. А также для хранения ключей (строк) не используется дополнительной памяти (ключи не хранятся в узлах).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         Недостатками является то, что Бор хранит строки, символы, либо числа, представленные как строки, и поэтому неприменим к другим типам данных. Если реализовывать ассоциативный массив на обычном боре, а ключами будут являться строки, то будет использоваться слишком много памяти. А также много памяти будет затрачиваться, если алфавит имеет большое значение, тогда даже если слова, хранимые в префиксном дереве, покрывают только часть алфавита, то все равно будет создаваться под каждый узел количество ссылок, равное значению алфавита.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78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DA7-472E-4394-9AEF-B1464E1E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17" y="72124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0A85B-A104-4679-9241-916B7D9D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Область применения префиксных деревьев огромна – их можно использовать для хранения словарей, для исправлений орфографических ошибок в слове, для предложения дальнейших запросов в поисковиках, для решения задач, связанных с построением автоматов  — то есть в задачах, где необходимо быстро получать наборы ключей с заданным префиксом.   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8D8188D-03CE-4AD2-80F8-8BB963DC1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6170" y="2201111"/>
            <a:ext cx="5700142" cy="29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2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EEFBC-EA91-4BB7-82BE-3C28A4E8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C3C22-44FC-4EAC-9640-550C0678C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Бор, или префиксное дерево, - структура данных для эффективного хранения и обработки строк, представляющая из себя корневое дерево с символами на рёбрах.Вершины в боре соответствуют отдельным символам. Строки получаются последовательной записью всех символов, хранящихся на рёбрах между корнем бора и терминальной вершиной.  </a:t>
            </a:r>
          </a:p>
        </p:txBody>
      </p:sp>
      <p:pic>
        <p:nvPicPr>
          <p:cNvPr id="15" name="Рисунок 16">
            <a:extLst>
              <a:ext uri="{FF2B5EF4-FFF2-40B4-BE49-F238E27FC236}">
                <a16:creationId xmlns:a16="http://schemas.microsoft.com/office/drawing/2014/main" id="{D8DCD2AA-144E-47F5-9618-45CB21F78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61238" y="1357062"/>
            <a:ext cx="3990018" cy="46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дерево, внешний, трава, лес&#10;&#10;Автоматически созданное описание">
            <a:extLst>
              <a:ext uri="{FF2B5EF4-FFF2-40B4-BE49-F238E27FC236}">
                <a16:creationId xmlns:a16="http://schemas.microsoft.com/office/drawing/2014/main" id="{C33DAC2A-8A6B-4C79-B1D2-394F494C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A6B2A-515C-4537-A33A-22D7303D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36" y="778750"/>
            <a:ext cx="8610600" cy="129302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Спасибо за внимание!</a:t>
            </a:r>
            <a:endParaRPr lang="ru-RU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5803355-B0D4-4E90-A9C8-09E2255E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1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74677-F3F0-4D46-B14E-8C2CD093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1241"/>
            <a:ext cx="3249235" cy="1422424"/>
          </a:xfrm>
        </p:spPr>
        <p:txBody>
          <a:bodyPr>
            <a:normAutofit/>
          </a:bodyPr>
          <a:lstStyle/>
          <a:p>
            <a:r>
              <a:rPr lang="ru-RU" sz="2700">
                <a:latin typeface="Times New Roman"/>
                <a:ea typeface="+mj-lt"/>
                <a:cs typeface="+mj-lt"/>
              </a:rPr>
              <a:t>Принцип устройства. Особенности</a:t>
            </a:r>
            <a:endParaRPr lang="ru-RU" sz="2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62109F-C35D-4E7C-801A-880DE95F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устройство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93F2B493-EE1E-4A55-8C82-C0505CAA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586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B381B-81B1-444E-B901-542CF77E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3D1D2-8C42-4627-8A19-FED2F1A1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Префиксное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дерево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Бор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содержит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n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ключей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строк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). 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Ключ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(key)–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это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набор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символов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(c1, c2, …, cm)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из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алфавита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A= {a1, a2, …, ad}.</a:t>
            </a:r>
            <a:endParaRPr lang="ru-RU" dirty="0">
              <a:solidFill>
                <a:schemeClr val="bg1"/>
              </a:solidFill>
            </a:endParaRPr>
          </a:p>
          <a:p>
            <a:pPr marL="0"/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  <a:p>
            <a:pPr marL="0"/>
            <a:endParaRPr lang="en-US" sz="180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A33002-97B4-49CE-A791-A16D0CA3D2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1519" y="2053522"/>
            <a:ext cx="5155360" cy="285408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52D4CE4F-54AD-433E-BEBA-CBE480B5AFD5}"/>
                  </a:ext>
                </a:extLst>
              </p14:cNvPr>
              <p14:cNvContentPartPr/>
              <p14:nvPr/>
            </p14:nvContentPartPr>
            <p14:xfrm>
              <a:off x="8139544" y="1544707"/>
              <a:ext cx="1285875" cy="55245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52D4CE4F-54AD-433E-BEBA-CBE480B5A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905" y="1526594"/>
                <a:ext cx="1321514" cy="588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D014558-BDDC-4096-8946-66819F10ECCC}"/>
                  </a:ext>
                </a:extLst>
              </p14:cNvPr>
              <p14:cNvContentPartPr/>
              <p14:nvPr/>
            </p14:nvContentPartPr>
            <p14:xfrm>
              <a:off x="8762999" y="1372002"/>
              <a:ext cx="228600" cy="30480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D014558-BDDC-4096-8946-66819F10EC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4885" y="1354513"/>
                <a:ext cx="264466" cy="34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AF1F6724-ED9F-470D-B8A1-650362DA9415}"/>
                  </a:ext>
                </a:extLst>
              </p14:cNvPr>
              <p14:cNvContentPartPr/>
              <p14:nvPr/>
            </p14:nvContentPartPr>
            <p14:xfrm>
              <a:off x="8780318" y="1510393"/>
              <a:ext cx="171450" cy="1905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AF1F6724-ED9F-470D-B8A1-650362DA94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2743" y="1486580"/>
                <a:ext cx="206960" cy="6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9432EF1-C9D8-4B09-990D-BD890AC77990}"/>
                  </a:ext>
                </a:extLst>
              </p14:cNvPr>
              <p14:cNvContentPartPr/>
              <p14:nvPr/>
            </p14:nvContentPartPr>
            <p14:xfrm>
              <a:off x="9040090" y="1524000"/>
              <a:ext cx="19050" cy="1905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9432EF1-C9D8-4B09-990D-BD890AC779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06640" y="1477327"/>
                <a:ext cx="1905000" cy="1133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2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AE1C3B8-DF06-4954-8CD6-82F70F77D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271" y="1548175"/>
            <a:ext cx="10368891" cy="2890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Самая верхняя вершина в префиксном дереве называется корнем. Корень Бора представляет собой пустую строку, от него исходят количество вершин равное значению алфавита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B002169-BB11-4110-8CF7-A0A899768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8026" y="3185668"/>
            <a:ext cx="8112364" cy="3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E2C47-FCCD-49A4-A0E3-E835D5F4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59D4C-0C1F-44BF-B23A-C65334C1E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Каждая</a:t>
            </a:r>
            <a:r>
              <a:rPr lang="en-US" sz="2800" dirty="0"/>
              <a:t> </a:t>
            </a:r>
            <a:r>
              <a:rPr lang="en-US" sz="2800" dirty="0" err="1"/>
              <a:t>вершина</a:t>
            </a:r>
            <a:r>
              <a:rPr lang="en-US" sz="2800" dirty="0"/>
              <a:t> </a:t>
            </a:r>
            <a:r>
              <a:rPr lang="en-US" sz="2800" dirty="0" err="1"/>
              <a:t>имеет</a:t>
            </a:r>
            <a:r>
              <a:rPr lang="en-US" sz="2800" dirty="0"/>
              <a:t> d </a:t>
            </a:r>
            <a:r>
              <a:rPr lang="en-US" sz="2800" dirty="0" err="1"/>
              <a:t>ссылок</a:t>
            </a:r>
            <a:r>
              <a:rPr lang="en-US" sz="2800" dirty="0"/>
              <a:t> </a:t>
            </a:r>
            <a:r>
              <a:rPr lang="en-US" sz="2800" dirty="0" err="1"/>
              <a:t>на</a:t>
            </a:r>
            <a:r>
              <a:rPr lang="en-US" sz="2800" dirty="0"/>
              <a:t> </a:t>
            </a:r>
            <a:r>
              <a:rPr lang="en-US" sz="2800" dirty="0" err="1"/>
              <a:t>буквы</a:t>
            </a:r>
            <a:r>
              <a:rPr lang="en-US" sz="2800" dirty="0"/>
              <a:t> </a:t>
            </a:r>
            <a:r>
              <a:rPr lang="en-US" sz="2800" dirty="0" err="1"/>
              <a:t>следующего</a:t>
            </a:r>
            <a:r>
              <a:rPr lang="en-US" sz="2800" dirty="0"/>
              <a:t> </a:t>
            </a:r>
            <a:r>
              <a:rPr lang="en-US" sz="2800" dirty="0" err="1"/>
              <a:t>нижнего</a:t>
            </a:r>
            <a:r>
              <a:rPr lang="en-US" sz="2800" dirty="0"/>
              <a:t> </a:t>
            </a:r>
            <a:r>
              <a:rPr lang="en-US" sz="2800" dirty="0" err="1"/>
              <a:t>уровня</a:t>
            </a:r>
            <a:r>
              <a:rPr lang="en-US" sz="2800" dirty="0"/>
              <a:t>. </a:t>
            </a:r>
            <a:r>
              <a:rPr lang="en-US" sz="2800" dirty="0" err="1"/>
              <a:t>Все</a:t>
            </a:r>
            <a:r>
              <a:rPr lang="en-US" sz="2800" dirty="0"/>
              <a:t> </a:t>
            </a:r>
            <a:r>
              <a:rPr lang="en-US" sz="2800" dirty="0" err="1"/>
              <a:t>они</a:t>
            </a:r>
            <a:r>
              <a:rPr lang="en-US" sz="2800" dirty="0"/>
              <a:t> </a:t>
            </a:r>
            <a:r>
              <a:rPr lang="en-US" sz="2800" dirty="0" err="1"/>
              <a:t>имеет</a:t>
            </a:r>
            <a:r>
              <a:rPr lang="en-US" sz="2800" dirty="0"/>
              <a:t> </a:t>
            </a:r>
            <a:r>
              <a:rPr lang="en-US" sz="2800" dirty="0" err="1"/>
              <a:t>значение</a:t>
            </a:r>
            <a:r>
              <a:rPr lang="en-US" sz="2800" dirty="0"/>
              <a:t> null ,</a:t>
            </a:r>
            <a:r>
              <a:rPr lang="en-US" sz="2800" dirty="0" err="1"/>
              <a:t>пока</a:t>
            </a:r>
            <a:r>
              <a:rPr lang="en-US" sz="2800" dirty="0"/>
              <a:t>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появится</a:t>
            </a:r>
            <a:r>
              <a:rPr lang="en-US" sz="2800" dirty="0"/>
              <a:t> </a:t>
            </a:r>
            <a:r>
              <a:rPr lang="en-US" sz="2800" dirty="0" err="1"/>
              <a:t>вершина</a:t>
            </a:r>
            <a:r>
              <a:rPr lang="en-US" sz="2800" dirty="0"/>
              <a:t> </a:t>
            </a:r>
            <a:r>
              <a:rPr lang="en-US" sz="2800" dirty="0" err="1"/>
              <a:t>более</a:t>
            </a:r>
            <a:r>
              <a:rPr lang="en-US" sz="2800" dirty="0"/>
              <a:t> </a:t>
            </a:r>
            <a:r>
              <a:rPr lang="en-US" sz="2800" dirty="0" err="1"/>
              <a:t>нижнего</a:t>
            </a:r>
            <a:r>
              <a:rPr lang="en-US" sz="2800" dirty="0"/>
              <a:t> </a:t>
            </a:r>
            <a:r>
              <a:rPr lang="en-US" sz="2800" dirty="0" err="1"/>
              <a:t>уровня</a:t>
            </a:r>
            <a:r>
              <a:rPr lang="en-US" sz="2800" dirty="0"/>
              <a:t>.</a:t>
            </a: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419AA46-BDDD-49A0-83B3-727BFCA8E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581" r="10600" b="-1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888CB-E095-4A34-99BA-0F264A4E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11224-96BC-44BB-AC52-4150E5A17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В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каждой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вершине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есть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логическая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переменная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которая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показывает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является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ли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вершина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терминальной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То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есть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от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корня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до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этой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вершины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можно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составить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слово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имеющееся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в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этом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дереве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0"/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множество&#10;&#10;Автоматически созданное описание">
            <a:extLst>
              <a:ext uri="{FF2B5EF4-FFF2-40B4-BE49-F238E27FC236}">
                <a16:creationId xmlns:a16="http://schemas.microsoft.com/office/drawing/2014/main" id="{B98E53E4-9207-4181-B577-D6717C685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7004" y="2200036"/>
            <a:ext cx="4683948" cy="28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C05CC-F256-4F5D-BEAF-B3BDA49B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207676" cy="3958086"/>
          </a:xfrm>
        </p:spPr>
        <p:txBody>
          <a:bodyPr anchor="b">
            <a:normAutofit/>
          </a:bodyPr>
          <a:lstStyle/>
          <a:p>
            <a:pPr algn="l"/>
            <a:r>
              <a:rPr lang="ru-RU" sz="3200"/>
              <a:t>Оценка Временной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B0524-BED6-4A73-BBB3-DC3D3BEB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ru-RU" sz="160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BDA7F4E8-0F1D-4C8D-B916-8DF8B914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8" r="14559" b="-3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00F39-B474-4ADF-A134-28DC8C92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60" y="634978"/>
            <a:ext cx="8739997" cy="1364914"/>
          </a:xfrm>
        </p:spPr>
        <p:txBody>
          <a:bodyPr/>
          <a:lstStyle/>
          <a:p>
            <a:r>
              <a:rPr lang="ru-RU" dirty="0"/>
              <a:t>Методы ADD, </a:t>
            </a:r>
            <a:r>
              <a:rPr lang="ru-RU" dirty="0" err="1"/>
              <a:t>REmove</a:t>
            </a:r>
            <a:r>
              <a:rPr lang="ru-RU" dirty="0"/>
              <a:t>, </a:t>
            </a:r>
            <a:r>
              <a:rPr lang="ru-RU" dirty="0" err="1"/>
              <a:t>Contain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14958-E47D-489C-9E4F-B6E025773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276491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Для того чтобы оценить временную сложность алгоритмов, рассмотрим, как работают методы </a:t>
            </a:r>
            <a:r>
              <a:rPr lang="ru-RU" dirty="0" err="1"/>
              <a:t>add</a:t>
            </a:r>
            <a:r>
              <a:rPr lang="ru-RU" dirty="0"/>
              <a:t>, </a:t>
            </a:r>
            <a:r>
              <a:rPr lang="ru-RU" dirty="0" err="1"/>
              <a:t>remove</a:t>
            </a:r>
            <a:r>
              <a:rPr lang="ru-RU" dirty="0"/>
              <a:t>, </a:t>
            </a:r>
            <a:r>
              <a:rPr lang="ru-RU" dirty="0" err="1"/>
              <a:t>contain</a:t>
            </a:r>
          </a:p>
        </p:txBody>
      </p:sp>
      <p:pic>
        <p:nvPicPr>
          <p:cNvPr id="5" name="Рисунок 5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E6F1E24-4B1D-487E-B2DE-744F97FAA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2722" y="1950144"/>
            <a:ext cx="4268540" cy="4268540"/>
          </a:xfrm>
        </p:spPr>
      </p:pic>
    </p:spTree>
    <p:extLst>
      <p:ext uri="{BB962C8B-B14F-4D97-AF65-F5344CB8AC3E}">
        <p14:creationId xmlns:p14="http://schemas.microsoft.com/office/powerpoint/2010/main" val="27745825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0</TotalTime>
  <Words>0</Words>
  <Application>Microsoft Office PowerPoint</Application>
  <PresentationFormat>Широкоэкранный</PresentationFormat>
  <Paragraphs>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След самолета</vt:lpstr>
      <vt:lpstr>Префиксное дерево (Бор)</vt:lpstr>
      <vt:lpstr>Определение</vt:lpstr>
      <vt:lpstr>Принцип устройства. Особенности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Временной сложности</vt:lpstr>
      <vt:lpstr>Методы ADD, REmove, Contain</vt:lpstr>
      <vt:lpstr>Add(Добавление строки(слова))</vt:lpstr>
      <vt:lpstr>Презентация PowerPoint</vt:lpstr>
      <vt:lpstr>Метод COntain/Remove</vt:lpstr>
      <vt:lpstr>Remove</vt:lpstr>
      <vt:lpstr>Временная сложность-O(|Key|)</vt:lpstr>
      <vt:lpstr>Графики</vt:lpstr>
      <vt:lpstr>Графики</vt:lpstr>
      <vt:lpstr>ГРафики</vt:lpstr>
      <vt:lpstr>ВЫвод</vt:lpstr>
      <vt:lpstr>Область Применения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418</cp:revision>
  <dcterms:created xsi:type="dcterms:W3CDTF">2021-04-15T18:21:33Z</dcterms:created>
  <dcterms:modified xsi:type="dcterms:W3CDTF">2021-04-15T20:27:40Z</dcterms:modified>
</cp:coreProperties>
</file>