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27" r:id="rId2"/>
    <p:sldMasterId id="2147483829" r:id="rId3"/>
  </p:sldMasterIdLst>
  <p:notesMasterIdLst>
    <p:notesMasterId r:id="rId21"/>
  </p:notesMasterIdLst>
  <p:sldIdLst>
    <p:sldId id="357" r:id="rId4"/>
    <p:sldId id="334" r:id="rId5"/>
    <p:sldId id="338" r:id="rId6"/>
    <p:sldId id="347" r:id="rId7"/>
    <p:sldId id="355" r:id="rId8"/>
    <p:sldId id="346" r:id="rId9"/>
    <p:sldId id="339" r:id="rId10"/>
    <p:sldId id="340" r:id="rId11"/>
    <p:sldId id="348" r:id="rId12"/>
    <p:sldId id="349" r:id="rId13"/>
    <p:sldId id="350" r:id="rId14"/>
    <p:sldId id="351" r:id="rId15"/>
    <p:sldId id="352" r:id="rId16"/>
    <p:sldId id="342" r:id="rId17"/>
    <p:sldId id="353" r:id="rId18"/>
    <p:sldId id="354" r:id="rId19"/>
    <p:sldId id="3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030A0"/>
    <a:srgbClr val="7094A0"/>
    <a:srgbClr val="CFCFD1"/>
    <a:srgbClr val="E7E7E8"/>
    <a:srgbClr val="B1B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45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0D2B2-5482-4DC3-AD0D-4D1DA4C8E54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2D66-4856-4B39-917B-7FC99F0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5214"/>
            <a:ext cx="103632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1200" y="6328833"/>
            <a:ext cx="7749117" cy="364067"/>
          </a:xfrm>
        </p:spPr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3698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98685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598684"/>
            <a:ext cx="6815667" cy="5526949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60734"/>
            <a:ext cx="4011084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4209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76784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53389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2242738"/>
            <a:ext cx="103632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80311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3572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0262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4300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5333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9292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67449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64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04403"/>
            <a:ext cx="5384800" cy="4183188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4404"/>
            <a:ext cx="5384800" cy="4183187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63869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5673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4677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44847"/>
            <a:ext cx="5386917" cy="35293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14677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44846"/>
            <a:ext cx="5389033" cy="35293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6801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64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64634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60958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34987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67" y="5888567"/>
            <a:ext cx="2440517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2970732"/>
            <a:ext cx="12192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11200" y="6189133"/>
            <a:ext cx="7749117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219170">
              <a:defRPr sz="1333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34345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5867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5791520"/>
            <a:ext cx="12192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11200" y="6189133"/>
            <a:ext cx="7749117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219170">
              <a:defRPr sz="1333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67" y="5888567"/>
            <a:ext cx="2440517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4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11200" y="6328833"/>
            <a:ext cx="7749117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219170">
              <a:defRPr sz="1333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67" y="5888567"/>
            <a:ext cx="2440517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1219170">
              <a:defRPr/>
            </a:pPr>
            <a:endParaRPr lang="en-US" sz="24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711200" y="4307417"/>
            <a:ext cx="873971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533400"/>
            <a:ext cx="8739717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-150284"/>
            <a:ext cx="12192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867" dirty="0" smtClean="0">
                <a:solidFill>
                  <a:schemeClr val="bg1"/>
                </a:solidFill>
                <a:effectLst/>
              </a:rPr>
              <a:t>Angular JS &amp; ASP.NET MVC playing</a:t>
            </a:r>
            <a:r>
              <a:rPr lang="en-US" sz="1867" baseline="0" dirty="0" smtClean="0">
                <a:solidFill>
                  <a:schemeClr val="bg1"/>
                </a:solidFill>
                <a:effectLst/>
              </a:rPr>
              <a:t> nice</a:t>
            </a:r>
            <a:endParaRPr lang="en-US" sz="1867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76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5867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5867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3445214"/>
            <a:ext cx="10363200" cy="1964986"/>
          </a:xfrm>
        </p:spPr>
        <p:txBody>
          <a:bodyPr/>
          <a:lstStyle/>
          <a:p>
            <a:r>
              <a:rPr lang="en-US" dirty="0" smtClean="0"/>
              <a:t>Angular JS &amp; ASP.NET MVC Playing Nice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1600200" cy="273050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 dirty="0" smtClean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0" dirty="0">
                <a:latin typeface="Century Gothic"/>
              </a:rPr>
              <a:t>#ITDEVCON  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152400" y="5867400"/>
            <a:ext cx="8001000" cy="46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fontAlgn="auto" latinLnBrk="0" hangingPunct="1">
              <a:spcBef>
                <a:spcPts val="0"/>
              </a:spcBef>
              <a:spcAft>
                <a:spcPts val="0"/>
              </a:spcAft>
              <a:defRPr sz="1000" b="1" i="0" kern="1200" dirty="0" smtClean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kern="0" dirty="0" smtClean="0">
                <a:solidFill>
                  <a:schemeClr val="tx2"/>
                </a:solidFill>
                <a:latin typeface="Century Gothic"/>
              </a:rPr>
              <a:t>Miguel A. Castro | miguel@melvicorp.com | @miguelcastro67</a:t>
            </a:r>
            <a:endParaRPr lang="en-US" sz="2000" kern="0" dirty="0">
              <a:solidFill>
                <a:schemeClr val="tx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98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App Anatomy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38200" y="1752600"/>
            <a:ext cx="49911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ASP.NET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Site (root)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6362700" y="3352800"/>
            <a:ext cx="28956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 Contents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Script section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 define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Controllers define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modular bootstrap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Main layout render/binding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Template section define</a:t>
            </a:r>
          </a:p>
        </p:txBody>
      </p:sp>
    </p:spTree>
    <p:extLst>
      <p:ext uri="{BB962C8B-B14F-4D97-AF65-F5344CB8AC3E}">
        <p14:creationId xmlns:p14="http://schemas.microsoft.com/office/powerpoint/2010/main" val="706732413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88 2.22222E-6 L -0.45313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App Anatomy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38200" y="1764030"/>
            <a:ext cx="49911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ASP.NET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Site (root)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876300" y="2907030"/>
            <a:ext cx="28956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 Contents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Script section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 define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Controllers define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modular bootstrap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Main layout render/binding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Template section define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229100" y="290703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Module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229100" y="3674745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Routing Table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29100" y="444246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Shared Services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229100" y="521208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Controllers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ViewModels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29100" y="598170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HTML Templates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(Views)</a:t>
            </a:r>
          </a:p>
        </p:txBody>
      </p:sp>
    </p:spTree>
    <p:extLst>
      <p:ext uri="{BB962C8B-B14F-4D97-AF65-F5344CB8AC3E}">
        <p14:creationId xmlns:p14="http://schemas.microsoft.com/office/powerpoint/2010/main" val="115211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SPA Silo Anatomy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2634615"/>
            <a:ext cx="6248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Module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43000" y="3441382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Routing Table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52800" y="3449002"/>
            <a:ext cx="19812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Shared Services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114800" y="4870133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Controller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114800" y="567690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HTML Template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(View)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43000" y="1834514"/>
            <a:ext cx="77266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Root View (Customer, Product, Order)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486400" y="3441382"/>
            <a:ext cx="19050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Root Controller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629400" y="4870133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Controller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29400" y="567690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HTML Template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(View)</a:t>
            </a:r>
          </a:p>
        </p:txBody>
      </p:sp>
      <p:cxnSp>
        <p:nvCxnSpPr>
          <p:cNvPr id="20" name="Elbow Connector 19"/>
          <p:cNvCxnSpPr>
            <a:endCxn id="21" idx="1"/>
          </p:cNvCxnSpPr>
          <p:nvPr/>
        </p:nvCxnSpPr>
        <p:spPr>
          <a:xfrm rot="5400000">
            <a:off x="6446757" y="2550557"/>
            <a:ext cx="2003586" cy="1866900"/>
          </a:xfrm>
          <a:prstGeom prst="bentConnector5">
            <a:avLst>
              <a:gd name="adj1" fmla="val 11410"/>
              <a:gd name="adj2" fmla="val 204"/>
              <a:gd name="adj3" fmla="val 885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6362700" y="2085500"/>
            <a:ext cx="304800" cy="510540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000" y="4419600"/>
            <a:ext cx="312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Shared services span across the entire module (silo)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Root </a:t>
            </a:r>
            <a:r>
              <a:rPr lang="en-US" sz="1400" dirty="0" err="1">
                <a:solidFill>
                  <a:schemeClr val="tx2"/>
                </a:solidFill>
              </a:rPr>
              <a:t>viewmodel</a:t>
            </a:r>
            <a:r>
              <a:rPr lang="en-US" sz="1400" dirty="0">
                <a:solidFill>
                  <a:schemeClr val="tx2"/>
                </a:solidFill>
              </a:rPr>
              <a:t> can declare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Viewmodels</a:t>
            </a:r>
            <a:r>
              <a:rPr lang="en-US" sz="1400" dirty="0">
                <a:solidFill>
                  <a:schemeClr val="tx2"/>
                </a:solidFill>
              </a:rPr>
              <a:t> bound to contained templates (in root) can access </a:t>
            </a:r>
            <a:r>
              <a:rPr lang="en-US" sz="1400" dirty="0">
                <a:solidFill>
                  <a:schemeClr val="tx2"/>
                </a:solidFill>
              </a:rPr>
              <a:t>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WARNING: must NOT re-set object, only contained properties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Go to work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Routing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Starts with </a:t>
            </a:r>
            <a:r>
              <a:rPr lang="en-US" dirty="0" err="1" smtClean="0">
                <a:solidFill>
                  <a:schemeClr val="tx2"/>
                </a:solidFill>
              </a:rPr>
              <a:t>MVC</a:t>
            </a:r>
            <a:r>
              <a:rPr lang="en-US" dirty="0" smtClean="0">
                <a:solidFill>
                  <a:schemeClr val="tx2"/>
                </a:solidFill>
              </a:rPr>
              <a:t> routing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MVC</a:t>
            </a:r>
            <a:r>
              <a:rPr lang="en-US" dirty="0" smtClean="0">
                <a:solidFill>
                  <a:schemeClr val="tx2"/>
                </a:solidFill>
              </a:rPr>
              <a:t> routing table analyzes URL and routes to action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Action renders SPA silo’s root-view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Angular module is set up and routing table built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URL analyzed by Angular and HTML template is rendered in root view’s NG-VIEW </a:t>
            </a:r>
            <a:r>
              <a:rPr lang="en-US" dirty="0" err="1" smtClean="0">
                <a:solidFill>
                  <a:schemeClr val="tx2"/>
                </a:solidFill>
              </a:rPr>
              <a:t>Div</a:t>
            </a:r>
            <a:r>
              <a:rPr lang="en-US" dirty="0" smtClean="0">
                <a:solidFill>
                  <a:schemeClr val="tx2"/>
                </a:solidFill>
              </a:rPr>
              <a:t> tag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MVC</a:t>
            </a:r>
            <a:r>
              <a:rPr lang="en-US" dirty="0" smtClean="0">
                <a:solidFill>
                  <a:schemeClr val="tx2"/>
                </a:solidFill>
              </a:rPr>
              <a:t> routing has a “catch-all” for any URLs NOT targeting a silo’s root view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Points to root view (original URL maintained)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When Angular picks up route, it finds view desired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8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Additional Routing Demo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Summary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SPA does NOT have to be literally one single page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 actually become much more complicated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ASP.NET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MVC</a:t>
            </a:r>
            <a:r>
              <a:rPr lang="en-US" dirty="0" smtClean="0">
                <a:solidFill>
                  <a:schemeClr val="tx2"/>
                </a:solidFill>
              </a:rPr>
              <a:t> is a great HTML delivery platform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Not every view may lean toward SPA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SPA silos make Angular management significantly simpler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Some </a:t>
            </a:r>
            <a:r>
              <a:rPr lang="en-US" dirty="0" err="1" smtClean="0">
                <a:solidFill>
                  <a:schemeClr val="tx2"/>
                </a:solidFill>
              </a:rPr>
              <a:t>MVC</a:t>
            </a:r>
            <a:r>
              <a:rPr lang="en-US" dirty="0" smtClean="0">
                <a:solidFill>
                  <a:schemeClr val="tx2"/>
                </a:solidFill>
              </a:rPr>
              <a:t> rendered views may be stand-alone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 still benefit from binding with Angular or Knockout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Nested view templates (NG-VIEW) not possible out-of-box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One ng-view per app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Need conventional Property-Based View-Flipping (ng-switch)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Angular-UI has awesome features including a nested view router</a:t>
            </a:r>
          </a:p>
        </p:txBody>
      </p:sp>
    </p:spTree>
    <p:extLst>
      <p:ext uri="{BB962C8B-B14F-4D97-AF65-F5344CB8AC3E}">
        <p14:creationId xmlns:p14="http://schemas.microsoft.com/office/powerpoint/2010/main" val="26170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#ITDEVCON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914400" y="1295400"/>
            <a:ext cx="10194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57189" indent="-457189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90575" indent="-380990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3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23962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33547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43131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miguel@melvicorp.com</a:t>
            </a:r>
            <a:endParaRPr lang="en-US" sz="4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914400" y="2100262"/>
            <a:ext cx="101949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57189" indent="-457189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90575" indent="-380990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3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23962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33547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43131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@miguelcastro67</a:t>
            </a:r>
            <a:endParaRPr lang="en-US" sz="48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auto">
          <a:xfrm>
            <a:off x="914400" y="2892425"/>
            <a:ext cx="101949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57189" indent="-457189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90575" indent="-380990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3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23962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33547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43131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www.melvicorp.com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4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Agenda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The New Web Developer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Angular Primer &amp; the New Web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Anatomy of a Hybrid Application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Setting Up an Application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The </a:t>
            </a:r>
            <a:r>
              <a:rPr lang="en-US" sz="2800" dirty="0" err="1" smtClean="0">
                <a:solidFill>
                  <a:schemeClr val="tx2"/>
                </a:solidFill>
              </a:rPr>
              <a:t>MVC</a:t>
            </a:r>
            <a:r>
              <a:rPr lang="en-US" sz="2800" dirty="0" smtClean="0">
                <a:solidFill>
                  <a:schemeClr val="tx2"/>
                </a:solidFill>
              </a:rPr>
              <a:t> App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SPA Silos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Modules &amp; Controllers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91213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Old Microsoft Web Developer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HTML 4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Javascript</a:t>
            </a:r>
            <a:r>
              <a:rPr lang="en-US" dirty="0" smtClean="0">
                <a:solidFill>
                  <a:schemeClr val="tx2"/>
                </a:solidFill>
              </a:rPr>
              <a:t> (as a scripting language)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C#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ASP.NET</a:t>
            </a:r>
            <a:r>
              <a:rPr lang="en-US" dirty="0" smtClean="0">
                <a:solidFill>
                  <a:schemeClr val="tx2"/>
                </a:solidFill>
              </a:rPr>
              <a:t> Web Forms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Web Controls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Postbacks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ASP.NET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MVC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HTML Helpers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JQuery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Lots of 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21392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New Microsoft Web Developer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HTML 5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Javascript</a:t>
            </a:r>
            <a:r>
              <a:rPr lang="en-US" dirty="0" smtClean="0">
                <a:solidFill>
                  <a:schemeClr val="tx2"/>
                </a:solidFill>
              </a:rPr>
              <a:t> (as a first-class citizen of the development world)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ASP.NET</a:t>
            </a:r>
            <a:r>
              <a:rPr lang="en-US" dirty="0" smtClean="0">
                <a:solidFill>
                  <a:schemeClr val="tx2"/>
                </a:solidFill>
              </a:rPr>
              <a:t> Web Forms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Web Controls (rich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r>
              <a:rPr lang="en-US" dirty="0" smtClean="0">
                <a:solidFill>
                  <a:schemeClr val="tx2"/>
                </a:solidFill>
              </a:rPr>
              <a:t>-friendly)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Postbacks</a:t>
            </a:r>
            <a:r>
              <a:rPr lang="en-US" dirty="0" smtClean="0">
                <a:solidFill>
                  <a:schemeClr val="tx2"/>
                </a:solidFill>
              </a:rPr>
              <a:t> (limited)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ASP.NET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MVC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Javascript</a:t>
            </a:r>
            <a:r>
              <a:rPr lang="en-US" dirty="0" smtClean="0">
                <a:solidFill>
                  <a:schemeClr val="tx2"/>
                </a:solidFill>
              </a:rPr>
              <a:t> Frameworks &amp; Libraries (Knockout, Angular, Ember, Backbone, React, Moment, Sammy, Resolve, Breeze, etc.)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Javascript</a:t>
            </a:r>
            <a:r>
              <a:rPr lang="en-US" dirty="0" smtClean="0">
                <a:solidFill>
                  <a:schemeClr val="tx2"/>
                </a:solidFill>
              </a:rPr>
              <a:t>-based View-Models for </a:t>
            </a:r>
            <a:r>
              <a:rPr lang="en-US" dirty="0" err="1" smtClean="0">
                <a:solidFill>
                  <a:schemeClr val="tx2"/>
                </a:solidFill>
              </a:rPr>
              <a:t>MVVM</a:t>
            </a:r>
            <a:r>
              <a:rPr lang="en-US" dirty="0" smtClean="0">
                <a:solidFill>
                  <a:schemeClr val="tx2"/>
                </a:solidFill>
              </a:rPr>
              <a:t> binding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HTML custom tags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Web API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REST calls</a:t>
            </a:r>
          </a:p>
        </p:txBody>
      </p:sp>
    </p:spTree>
    <p:extLst>
      <p:ext uri="{BB962C8B-B14F-4D97-AF65-F5344CB8AC3E}">
        <p14:creationId xmlns:p14="http://schemas.microsoft.com/office/powerpoint/2010/main" val="3022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Angular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r>
              <a:rPr lang="en-US" dirty="0" smtClean="0">
                <a:solidFill>
                  <a:schemeClr val="tx2"/>
                </a:solidFill>
              </a:rPr>
              <a:t> Primer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Binding and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 Challenge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525433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Javascript</a:t>
            </a:r>
            <a:r>
              <a:rPr lang="en-US" sz="2400" dirty="0" smtClean="0">
                <a:solidFill>
                  <a:schemeClr val="tx2"/>
                </a:solidFill>
              </a:rPr>
              <a:t> Frameworks NOT Microsoft-centric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In fact, no MS dependency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Most training classes and documentation show only </a:t>
            </a:r>
            <a:r>
              <a:rPr lang="en-US" sz="2400" dirty="0" err="1" smtClean="0">
                <a:solidFill>
                  <a:schemeClr val="tx2"/>
                </a:solidFill>
              </a:rPr>
              <a:t>HTML+JS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Frameworks such as Angular not designed with .NET in mind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Some features may conflict or not play nice together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SPA sold literally (the A for application)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Not always practical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ASP.NET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MVC</a:t>
            </a:r>
            <a:r>
              <a:rPr lang="en-US" sz="2400" dirty="0" smtClean="0">
                <a:solidFill>
                  <a:schemeClr val="tx2"/>
                </a:solidFill>
              </a:rPr>
              <a:t> still a great HTML delivery platform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A lot of power in view-delivery from server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Only parts of an application need be SPA (silos)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These two worlds should mix, not collide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Enter the hybrid </a:t>
            </a:r>
            <a:r>
              <a:rPr lang="en-US" sz="2400" dirty="0" smtClean="0">
                <a:solidFill>
                  <a:schemeClr val="tx2"/>
                </a:solidFill>
              </a:rPr>
              <a:t>application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2"/>
                </a:solidFill>
              </a:rPr>
              <a:t>Anatomy of a Hybrid Application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Taking the Best From Two Worlds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26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is a hybrid application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Made up of sections or “silos” of SPA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Combines the best of </a:t>
            </a:r>
            <a:r>
              <a:rPr lang="en-US" dirty="0" err="1" smtClean="0">
                <a:solidFill>
                  <a:schemeClr val="tx2"/>
                </a:solidFill>
              </a:rPr>
              <a:t>ASP.NET</a:t>
            </a:r>
            <a:r>
              <a:rPr lang="en-US" dirty="0" smtClean="0">
                <a:solidFill>
                  <a:schemeClr val="tx2"/>
                </a:solidFill>
              </a:rPr>
              <a:t> with the best of a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r>
              <a:rPr lang="en-US" dirty="0" smtClean="0">
                <a:solidFill>
                  <a:schemeClr val="tx2"/>
                </a:solidFill>
              </a:rPr>
              <a:t> framework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ASP.NET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MVC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Delivers a parent view from server (top of the SPA silo)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Sets up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r>
              <a:rPr lang="en-US" dirty="0" smtClean="0">
                <a:solidFill>
                  <a:schemeClr val="tx2"/>
                </a:solidFill>
              </a:rPr>
              <a:t> files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Defines the common layout for inner views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Angular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Defines a module for each SPA silo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Parent controller (</a:t>
            </a:r>
            <a:r>
              <a:rPr lang="en-US" dirty="0" err="1" smtClean="0">
                <a:solidFill>
                  <a:schemeClr val="tx2"/>
                </a:solidFill>
              </a:rPr>
              <a:t>viewmodel</a:t>
            </a:r>
            <a:r>
              <a:rPr lang="en-US" dirty="0" smtClean="0">
                <a:solidFill>
                  <a:schemeClr val="tx2"/>
                </a:solidFill>
              </a:rPr>
              <a:t>) (used with </a:t>
            </a:r>
            <a:r>
              <a:rPr lang="en-US" dirty="0" err="1" smtClean="0">
                <a:solidFill>
                  <a:schemeClr val="tx2"/>
                </a:solidFill>
              </a:rPr>
              <a:t>MVC</a:t>
            </a:r>
            <a:r>
              <a:rPr lang="en-US" dirty="0" smtClean="0">
                <a:solidFill>
                  <a:schemeClr val="tx2"/>
                </a:solidFill>
              </a:rPr>
              <a:t>-delivered view)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Nested controllers (</a:t>
            </a:r>
            <a:r>
              <a:rPr lang="en-US" dirty="0" err="1" smtClean="0">
                <a:solidFill>
                  <a:schemeClr val="tx2"/>
                </a:solidFill>
              </a:rPr>
              <a:t>viewmodels</a:t>
            </a:r>
            <a:r>
              <a:rPr lang="en-US" dirty="0" smtClean="0">
                <a:solidFill>
                  <a:schemeClr val="tx2"/>
                </a:solidFill>
              </a:rPr>
              <a:t>) and view templates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Sets up routing for within the silo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Defines any shared services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App Anatomy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38200" y="1752600"/>
            <a:ext cx="49911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ASP.NET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Site (root)</a:t>
            </a:r>
          </a:p>
        </p:txBody>
      </p:sp>
      <p:cxnSp>
        <p:nvCxnSpPr>
          <p:cNvPr id="5" name="Elbow Connector 4"/>
          <p:cNvCxnSpPr>
            <a:stCxn id="2" idx="2"/>
            <a:endCxn id="9" idx="0"/>
          </p:cNvCxnSpPr>
          <p:nvPr/>
        </p:nvCxnSpPr>
        <p:spPr>
          <a:xfrm rot="5400000">
            <a:off x="2266950" y="2286000"/>
            <a:ext cx="7620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3695700" y="3352800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Customers View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rendered view)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38200" y="3352800"/>
            <a:ext cx="22479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Navigation Menu</a:t>
            </a:r>
          </a:p>
          <a:p>
            <a:pPr defTabSz="109696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Customers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Products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Order History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4" name="Elbow Connector 13"/>
          <p:cNvCxnSpPr>
            <a:stCxn id="9" idx="3"/>
            <a:endCxn id="8" idx="1"/>
          </p:cNvCxnSpPr>
          <p:nvPr/>
        </p:nvCxnSpPr>
        <p:spPr>
          <a:xfrm flipV="1">
            <a:off x="3086100" y="3676650"/>
            <a:ext cx="609600" cy="97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37" idx="1"/>
          </p:cNvCxnSpPr>
          <p:nvPr/>
        </p:nvCxnSpPr>
        <p:spPr>
          <a:xfrm>
            <a:off x="3086100" y="4648200"/>
            <a:ext cx="609600" cy="800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24050" y="263351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MVC</a:t>
            </a:r>
            <a:r>
              <a:rPr lang="en-US" sz="1600" dirty="0">
                <a:solidFill>
                  <a:schemeClr val="tx2"/>
                </a:solidFill>
              </a:rPr>
              <a:t> Routing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95700" y="4238625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Products View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rendered view)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695700" y="5124450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Orders View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rendered view)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5" name="Elbow Connector 44"/>
          <p:cNvCxnSpPr>
            <a:stCxn id="9" idx="3"/>
            <a:endCxn id="36" idx="1"/>
          </p:cNvCxnSpPr>
          <p:nvPr/>
        </p:nvCxnSpPr>
        <p:spPr>
          <a:xfrm flipV="1">
            <a:off x="3086100" y="4562476"/>
            <a:ext cx="609600" cy="85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 bwMode="auto">
          <a:xfrm>
            <a:off x="6362700" y="3352800"/>
            <a:ext cx="28956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 Contents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Script section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 define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Controllers define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modular bootstrap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Main layout render/binding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Template section define</a:t>
            </a:r>
          </a:p>
        </p:txBody>
      </p:sp>
      <p:cxnSp>
        <p:nvCxnSpPr>
          <p:cNvPr id="53" name="Elbow Connector 52"/>
          <p:cNvCxnSpPr>
            <a:stCxn id="8" idx="3"/>
            <a:endCxn id="52" idx="1"/>
          </p:cNvCxnSpPr>
          <p:nvPr/>
        </p:nvCxnSpPr>
        <p:spPr>
          <a:xfrm>
            <a:off x="5753100" y="3676650"/>
            <a:ext cx="609600" cy="97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6" idx="3"/>
            <a:endCxn id="52" idx="1"/>
          </p:cNvCxnSpPr>
          <p:nvPr/>
        </p:nvCxnSpPr>
        <p:spPr>
          <a:xfrm>
            <a:off x="5753100" y="4562476"/>
            <a:ext cx="609600" cy="85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7" idx="3"/>
            <a:endCxn id="52" idx="1"/>
          </p:cNvCxnSpPr>
          <p:nvPr/>
        </p:nvCxnSpPr>
        <p:spPr>
          <a:xfrm flipV="1">
            <a:off x="5753100" y="4648200"/>
            <a:ext cx="609600" cy="800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4300" y="3033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SPA Silos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7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16059</TotalTime>
  <Words>722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MS PGothic</vt:lpstr>
      <vt:lpstr>MS PGothic</vt:lpstr>
      <vt:lpstr>Arial</vt:lpstr>
      <vt:lpstr>Calibri</vt:lpstr>
      <vt:lpstr>Century Gothic</vt:lpstr>
      <vt:lpstr>Segoe</vt:lpstr>
      <vt:lpstr>Source Sans Pro</vt:lpstr>
      <vt:lpstr>Title Master</vt:lpstr>
      <vt:lpstr>1_Custom Design</vt:lpstr>
      <vt:lpstr>Content Master</vt:lpstr>
      <vt:lpstr>Angular JS &amp; ASP.NET MVC Playing Nice</vt:lpstr>
      <vt:lpstr>Agenda</vt:lpstr>
      <vt:lpstr>The Old Microsoft Web Developer</vt:lpstr>
      <vt:lpstr>The New Microsoft Web Developer</vt:lpstr>
      <vt:lpstr>Angular JS Primer</vt:lpstr>
      <vt:lpstr>The Challenge</vt:lpstr>
      <vt:lpstr>Anatomy of a Hybrid Application</vt:lpstr>
      <vt:lpstr>What is a hybrid application</vt:lpstr>
      <vt:lpstr>App Anatomy</vt:lpstr>
      <vt:lpstr>App Anatomy</vt:lpstr>
      <vt:lpstr>App Anatomy</vt:lpstr>
      <vt:lpstr>SPA Silo Anatomy</vt:lpstr>
      <vt:lpstr>Go to work</vt:lpstr>
      <vt:lpstr>Routing</vt:lpstr>
      <vt:lpstr>Additional Routing Demo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</dc:creator>
  <cp:lastModifiedBy>Miguel Castro</cp:lastModifiedBy>
  <cp:revision>306</cp:revision>
  <dcterms:created xsi:type="dcterms:W3CDTF">2012-02-09T03:54:42Z</dcterms:created>
  <dcterms:modified xsi:type="dcterms:W3CDTF">2015-08-21T20:37:51Z</dcterms:modified>
</cp:coreProperties>
</file>