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299" r:id="rId2"/>
    <p:sldId id="288" r:id="rId3"/>
    <p:sldId id="334" r:id="rId4"/>
    <p:sldId id="337" r:id="rId5"/>
    <p:sldId id="338" r:id="rId6"/>
    <p:sldId id="347" r:id="rId7"/>
    <p:sldId id="355" r:id="rId8"/>
    <p:sldId id="346" r:id="rId9"/>
    <p:sldId id="339" r:id="rId10"/>
    <p:sldId id="340" r:id="rId11"/>
    <p:sldId id="348" r:id="rId12"/>
    <p:sldId id="349" r:id="rId13"/>
    <p:sldId id="350" r:id="rId14"/>
    <p:sldId id="351" r:id="rId15"/>
    <p:sldId id="352" r:id="rId16"/>
    <p:sldId id="342" r:id="rId17"/>
    <p:sldId id="353" r:id="rId18"/>
    <p:sldId id="354" r:id="rId19"/>
    <p:sldId id="33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030A0"/>
    <a:srgbClr val="7094A0"/>
    <a:srgbClr val="CFCFD1"/>
    <a:srgbClr val="E7E7E8"/>
    <a:srgbClr val="B1B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0D2B2-5482-4DC3-AD0D-4D1DA4C8E54C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B2D66-4856-4B39-917B-7FC99F00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2819400"/>
            <a:ext cx="8031428" cy="907256"/>
          </a:xfrm>
          <a:prstGeom prst="rect">
            <a:avLst/>
          </a:prstGeom>
        </p:spPr>
        <p:txBody>
          <a:bodyPr anchor="b" anchorCtr="0"/>
          <a:lstStyle>
            <a:lvl1pPr algn="r">
              <a:lnSpc>
                <a:spcPct val="90000"/>
              </a:lnSpc>
              <a:defRPr sz="4500" b="0"/>
            </a:lvl1pPr>
          </a:lstStyle>
          <a:p>
            <a:r>
              <a:rPr lang="en-US" dirty="0" smtClean="0"/>
              <a:t>Session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1063" y="4172637"/>
            <a:ext cx="7690116" cy="3231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100" b="1" baseline="0">
                <a:solidFill>
                  <a:schemeClr val="bg1"/>
                </a:solidFill>
              </a:defRPr>
            </a:lvl1pPr>
            <a:lvl2pPr marL="342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572000"/>
            <a:ext cx="7655170" cy="381000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800" i="1"/>
            </a:lvl1pPr>
          </a:lstStyle>
          <a:p>
            <a:pPr lvl="0"/>
            <a:r>
              <a:rPr lang="en-US" dirty="0" smtClean="0"/>
              <a:t>Your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Code 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Round Single Corner Rectangle 3"/>
          <p:cNvSpPr/>
          <p:nvPr userDrawn="1"/>
        </p:nvSpPr>
        <p:spPr bwMode="auto">
          <a:xfrm flipH="1">
            <a:off x="381000" y="1600200"/>
            <a:ext cx="8839200" cy="4648200"/>
          </a:xfrm>
          <a:prstGeom prst="round1Rect">
            <a:avLst>
              <a:gd name="adj" fmla="val 2999"/>
            </a:avLst>
          </a:prstGeom>
          <a:solidFill>
            <a:schemeClr val="tx1"/>
          </a:solidFill>
          <a:ln w="28575"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752600"/>
            <a:ext cx="8382000" cy="426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Enter or Copy Code Here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838200"/>
            <a:ext cx="76200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2100" b="0" i="1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Sub 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90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Code Display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Round Single Corner Rectangle 3"/>
          <p:cNvSpPr/>
          <p:nvPr userDrawn="1"/>
        </p:nvSpPr>
        <p:spPr bwMode="auto">
          <a:xfrm flipH="1">
            <a:off x="381000" y="1600200"/>
            <a:ext cx="8839200" cy="4648200"/>
          </a:xfrm>
          <a:prstGeom prst="round1Rect">
            <a:avLst>
              <a:gd name="adj" fmla="val 2999"/>
            </a:avLst>
          </a:prstGeom>
          <a:solidFill>
            <a:schemeClr val="tx1"/>
          </a:solidFill>
          <a:ln w="28575"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752600"/>
            <a:ext cx="8382000" cy="4267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Enter or Copy Code Here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2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675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838200"/>
            <a:ext cx="76200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2100" b="0" i="1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Sub title</a:t>
            </a:r>
            <a:endParaRPr lang="en-US" dirty="0"/>
          </a:p>
        </p:txBody>
      </p:sp>
      <p:pic>
        <p:nvPicPr>
          <p:cNvPr id="10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400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26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124200"/>
            <a:ext cx="8382000" cy="83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4050"/>
            </a:lvl1pPr>
          </a:lstStyle>
          <a:p>
            <a:r>
              <a:rPr lang="en-US" dirty="0" smtClean="0"/>
              <a:t>Click to enter demo name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38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89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 Content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2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675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pic>
        <p:nvPicPr>
          <p:cNvPr id="6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400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57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838200"/>
            <a:ext cx="76200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2100" b="0" i="1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Sub title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07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No Content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2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675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838200"/>
            <a:ext cx="76200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2100" b="0" i="1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Sub title</a:t>
            </a:r>
            <a:endParaRPr lang="en-US" dirty="0"/>
          </a:p>
        </p:txBody>
      </p:sp>
      <p:pic>
        <p:nvPicPr>
          <p:cNvPr id="7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400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 baseline="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49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9833" y="1370618"/>
            <a:ext cx="8382000" cy="4420583"/>
          </a:xfrm>
          <a:prstGeom prst="rect">
            <a:avLst/>
          </a:prstGeom>
        </p:spPr>
        <p:txBody>
          <a:bodyPr bIns="45720"/>
          <a:lstStyle>
            <a:lvl1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2100"/>
            </a:lvl1pPr>
            <a:lvl2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800"/>
            </a:lvl2pPr>
            <a:lvl3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500"/>
            </a:lvl3pPr>
            <a:lvl4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500"/>
            </a:lvl4pPr>
            <a:lvl5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500"/>
            </a:lvl5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370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2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675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pic>
        <p:nvPicPr>
          <p:cNvPr id="7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400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9833" y="1370618"/>
            <a:ext cx="8382000" cy="4420583"/>
          </a:xfrm>
          <a:prstGeom prst="rect">
            <a:avLst/>
          </a:prstGeom>
        </p:spPr>
        <p:txBody>
          <a:bodyPr bIns="45720"/>
          <a:lstStyle>
            <a:lvl1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2100"/>
            </a:lvl1pPr>
            <a:lvl2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800"/>
            </a:lvl2pPr>
            <a:lvl3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500"/>
            </a:lvl3pPr>
            <a:lvl4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500"/>
            </a:lvl4pPr>
            <a:lvl5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500"/>
            </a:lvl5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838200"/>
            <a:ext cx="76200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2100" b="0" i="1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Sub 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9833" y="1675418"/>
            <a:ext cx="8382000" cy="4420583"/>
          </a:xfrm>
          <a:prstGeom prst="rect">
            <a:avLst/>
          </a:prstGeom>
        </p:spPr>
        <p:txBody>
          <a:bodyPr bIns="45720"/>
          <a:lstStyle>
            <a:lvl1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2100"/>
            </a:lvl1pPr>
            <a:lvl2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800"/>
            </a:lvl2pPr>
            <a:lvl3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500"/>
            </a:lvl3pPr>
            <a:lvl4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500"/>
            </a:lvl4pPr>
            <a:lvl5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500"/>
            </a:lvl5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94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guel Castro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547" y="1827281"/>
            <a:ext cx="1122792" cy="175291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reflection blurRad="12700" stA="50000" endPos="75000" dist="50800" dir="5400000" sy="-100000" algn="bl" rotWithShape="0"/>
          </a:effectLst>
        </p:spPr>
      </p:pic>
      <p:pic>
        <p:nvPicPr>
          <p:cNvPr id="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548" y="228685"/>
            <a:ext cx="1122791" cy="1371431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</a:ln>
          <a:effectLst/>
        </p:spPr>
      </p:pic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848602" y="5105405"/>
            <a:ext cx="766764" cy="482601"/>
            <a:chOff x="2517" y="2214"/>
            <a:chExt cx="483" cy="304"/>
          </a:xfrm>
        </p:grpSpPr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517" y="2256"/>
              <a:ext cx="4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100" dirty="0">
                  <a:solidFill>
                    <a:schemeClr val="bg2">
                      <a:lumMod val="50000"/>
                    </a:schemeClr>
                  </a:solidFill>
                </a:rPr>
                <a:t>ineta</a:t>
              </a: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2532" y="2214"/>
              <a:ext cx="144" cy="144"/>
            </a:xfrm>
            <a:prstGeom prst="ellipse">
              <a:avLst/>
            </a:prstGeom>
            <a:solidFill>
              <a:srgbClr val="4682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9" name="Picture 13"/>
          <p:cNvSpPr txBox="1"/>
          <p:nvPr userDrawn="1"/>
        </p:nvSpPr>
        <p:spPr>
          <a:xfrm>
            <a:off x="1144789" y="685800"/>
            <a:ext cx="492250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2">
                    <a:lumMod val="75000"/>
                  </a:schemeClr>
                </a:solidFill>
                <a:effectLst>
                  <a:reflection blurRad="12700" stA="50000" endPos="75000" dist="12700" dir="5400000" sy="-100000" algn="bl" rotWithShape="0"/>
                </a:effectLst>
                <a:latin typeface="Cooper Black"/>
              </a:rPr>
              <a:t>Miguel A. Castro</a:t>
            </a:r>
          </a:p>
        </p:txBody>
      </p:sp>
      <p:sp>
        <p:nvSpPr>
          <p:cNvPr id="10" name="Text Box 19"/>
          <p:cNvSpPr txBox="1">
            <a:spLocks noChangeArrowheads="1"/>
          </p:cNvSpPr>
          <p:nvPr userDrawn="1"/>
        </p:nvSpPr>
        <p:spPr bwMode="auto">
          <a:xfrm>
            <a:off x="927100" y="2209800"/>
            <a:ext cx="49403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1500" dirty="0">
                <a:solidFill>
                  <a:schemeClr val="bg1"/>
                </a:solidFill>
              </a:rPr>
              <a:t>.NET Architect, Developer, &amp; Trainer</a:t>
            </a: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1500" dirty="0">
                <a:solidFill>
                  <a:schemeClr val="bg1"/>
                </a:solidFill>
              </a:rPr>
              <a:t> Microsoft MVP</a:t>
            </a: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1500" dirty="0">
                <a:solidFill>
                  <a:schemeClr val="bg1"/>
                </a:solidFill>
              </a:rPr>
              <a:t> ASP Insider</a:t>
            </a: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1500" dirty="0">
                <a:solidFill>
                  <a:schemeClr val="bg1"/>
                </a:solidFill>
              </a:rPr>
              <a:t> VSX </a:t>
            </a:r>
            <a:r>
              <a:rPr lang="en-US" sz="1500" dirty="0" smtClean="0">
                <a:solidFill>
                  <a:schemeClr val="bg1"/>
                </a:solidFill>
              </a:rPr>
              <a:t>Insider</a:t>
            </a: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1500" dirty="0" smtClean="0">
                <a:solidFill>
                  <a:schemeClr val="bg1"/>
                </a:solidFill>
              </a:rPr>
              <a:t> C# Insider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1500" dirty="0">
                <a:solidFill>
                  <a:schemeClr val="bg1"/>
                </a:solidFill>
              </a:rPr>
              <a:t> Member of the INETA Speakers Bureau</a:t>
            </a: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1500" dirty="0">
                <a:solidFill>
                  <a:schemeClr val="bg1"/>
                </a:solidFill>
              </a:rPr>
              <a:t> Conference Speaker</a:t>
            </a:r>
          </a:p>
          <a:p>
            <a:pPr>
              <a:buClr>
                <a:srgbClr val="4682B4"/>
              </a:buClr>
              <a:buFont typeface="Wingdings" pitchFamily="2" charset="2"/>
              <a:buChar char="Ø"/>
              <a:defRPr/>
            </a:pPr>
            <a:r>
              <a:rPr lang="en-US" sz="1500" dirty="0">
                <a:solidFill>
                  <a:schemeClr val="bg1"/>
                </a:solidFill>
              </a:rPr>
              <a:t> In IT business since 1986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85750" y="5016906"/>
            <a:ext cx="7407479" cy="1369606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800" b="0" i="1" dirty="0" smtClean="0">
                <a:solidFill>
                  <a:schemeClr val="bg2">
                    <a:lumMod val="50000"/>
                  </a:schemeClr>
                </a:solidFill>
              </a:rPr>
              <a:t>Author of Pluralsight courses:</a:t>
            </a:r>
          </a:p>
          <a:p>
            <a:pPr marL="257175" indent="-257175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Building End-to-End Multi-Client Service Oriented Applications</a:t>
            </a:r>
          </a:p>
          <a:p>
            <a:pPr marL="342900" lvl="1" indent="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sz="1500" b="1" i="1" dirty="0" smtClean="0">
                <a:solidFill>
                  <a:schemeClr val="bg2">
                    <a:lumMod val="50000"/>
                  </a:schemeClr>
                </a:solidFill>
              </a:rPr>
              <a:t>Knockout &amp; Angular Editions</a:t>
            </a:r>
          </a:p>
          <a:p>
            <a:pPr marL="257175" indent="-257175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Developing</a:t>
            </a:r>
            <a:r>
              <a:rPr lang="en-US" sz="1800" b="1" baseline="0" dirty="0" smtClean="0">
                <a:solidFill>
                  <a:schemeClr val="bg2">
                    <a:lumMod val="50000"/>
                  </a:schemeClr>
                </a:solidFill>
              </a:rPr>
              <a:t> Extensible Software</a:t>
            </a:r>
            <a:endParaRPr lang="en-US" sz="18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11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&amp; Content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2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675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838200"/>
            <a:ext cx="7620000" cy="457200"/>
          </a:xfrm>
          <a:prstGeom prst="rect">
            <a:avLst/>
          </a:prstGeom>
        </p:spPr>
        <p:txBody>
          <a:bodyPr/>
          <a:lstStyle>
            <a:lvl1pPr>
              <a:buNone/>
              <a:defRPr sz="2100" b="0" i="1" baseline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Sub title</a:t>
            </a:r>
            <a:endParaRPr lang="en-US" dirty="0"/>
          </a:p>
        </p:txBody>
      </p:sp>
      <p:pic>
        <p:nvPicPr>
          <p:cNvPr id="9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400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9833" y="1675418"/>
            <a:ext cx="8382000" cy="4420583"/>
          </a:xfrm>
          <a:prstGeom prst="rect">
            <a:avLst/>
          </a:prstGeom>
        </p:spPr>
        <p:txBody>
          <a:bodyPr bIns="45720"/>
          <a:lstStyle>
            <a:lvl1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2100"/>
            </a:lvl1pPr>
            <a:lvl2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800"/>
            </a:lvl2pPr>
            <a:lvl3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500"/>
            </a:lvl3pPr>
            <a:lvl4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500"/>
            </a:lvl4pPr>
            <a:lvl5pPr>
              <a:lnSpc>
                <a:spcPct val="90000"/>
              </a:lnSpc>
              <a:spcAft>
                <a:spcPts val="600"/>
              </a:spcAft>
              <a:buSzPct val="100000"/>
              <a:buFont typeface="Arial" pitchFamily="34" charset="0"/>
              <a:buChar char="•"/>
              <a:defRPr sz="1500"/>
            </a:lvl5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30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9836" y="1361146"/>
            <a:ext cx="4019021" cy="3287054"/>
          </a:xfrm>
          <a:prstGeom prst="rect">
            <a:avLst/>
          </a:prstGeom>
        </p:spPr>
        <p:txBody>
          <a:bodyPr/>
          <a:lstStyle>
            <a:lvl1pPr marL="217273" indent="-217273">
              <a:lnSpc>
                <a:spcPct val="90000"/>
              </a:lnSpc>
              <a:buFont typeface="Arial" pitchFamily="34" charset="0"/>
              <a:buChar char="•"/>
              <a:defRPr sz="1800"/>
            </a:lvl1pPr>
            <a:lvl2pPr marL="389899" indent="-172627">
              <a:lnSpc>
                <a:spcPct val="90000"/>
              </a:lnSpc>
              <a:buFont typeface="Arial" pitchFamily="34" charset="0"/>
              <a:buChar char="•"/>
              <a:defRPr sz="1500"/>
            </a:lvl2pPr>
            <a:lvl3pPr marL="571455" indent="-181556">
              <a:lnSpc>
                <a:spcPct val="90000"/>
              </a:lnSpc>
              <a:buFont typeface="Arial" pitchFamily="34" charset="0"/>
              <a:buChar char="•"/>
              <a:defRPr sz="1500"/>
            </a:lvl3pPr>
            <a:lvl4pPr marL="753011" indent="-181556">
              <a:lnSpc>
                <a:spcPct val="90000"/>
              </a:lnSpc>
              <a:buFont typeface="Arial" pitchFamily="34" charset="0"/>
              <a:buChar char="•"/>
              <a:defRPr sz="1500"/>
            </a:lvl4pPr>
            <a:lvl5pPr marL="925637" indent="-172627">
              <a:lnSpc>
                <a:spcPct val="90000"/>
              </a:lnSpc>
              <a:buFont typeface="Arial" pitchFamily="34" charset="0"/>
              <a:buChar char="•"/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5888" y="1361146"/>
            <a:ext cx="4020343" cy="3287054"/>
          </a:xfrm>
          <a:prstGeom prst="rect">
            <a:avLst/>
          </a:prstGeom>
        </p:spPr>
        <p:txBody>
          <a:bodyPr/>
          <a:lstStyle>
            <a:lvl1pPr marL="217273" indent="-217273">
              <a:lnSpc>
                <a:spcPct val="90000"/>
              </a:lnSpc>
              <a:buFont typeface="Arial" pitchFamily="34" charset="0"/>
              <a:buChar char="•"/>
              <a:defRPr sz="1800"/>
            </a:lvl1pPr>
            <a:lvl2pPr marL="389899" indent="-172627">
              <a:lnSpc>
                <a:spcPct val="90000"/>
              </a:lnSpc>
              <a:buFont typeface="Arial" pitchFamily="34" charset="0"/>
              <a:buChar char="•"/>
              <a:defRPr sz="1500"/>
            </a:lvl2pPr>
            <a:lvl3pPr marL="571455" indent="-181556">
              <a:lnSpc>
                <a:spcPct val="90000"/>
              </a:lnSpc>
              <a:buFont typeface="Arial" pitchFamily="34" charset="0"/>
              <a:buChar char="•"/>
              <a:defRPr sz="1500"/>
            </a:lvl3pPr>
            <a:lvl4pPr marL="753011" indent="-181556">
              <a:lnSpc>
                <a:spcPct val="90000"/>
              </a:lnSpc>
              <a:buFont typeface="Arial" pitchFamily="34" charset="0"/>
              <a:buChar char="•"/>
              <a:defRPr sz="1500"/>
            </a:lvl4pPr>
            <a:lvl5pPr marL="925637" indent="-172627">
              <a:lnSpc>
                <a:spcPct val="90000"/>
              </a:lnSpc>
              <a:buFont typeface="Arial" pitchFamily="34" charset="0"/>
              <a:buChar char="•"/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pic>
        <p:nvPicPr>
          <p:cNvPr id="7" name="Picture 6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692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umn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59836" y="1361146"/>
            <a:ext cx="4019021" cy="3287054"/>
          </a:xfrm>
          <a:prstGeom prst="rect">
            <a:avLst/>
          </a:prstGeom>
        </p:spPr>
        <p:txBody>
          <a:bodyPr/>
          <a:lstStyle>
            <a:lvl1pPr marL="217273" indent="-217273">
              <a:lnSpc>
                <a:spcPct val="90000"/>
              </a:lnSpc>
              <a:buFont typeface="Arial" pitchFamily="34" charset="0"/>
              <a:buChar char="•"/>
              <a:defRPr sz="1800"/>
            </a:lvl1pPr>
            <a:lvl2pPr marL="389899" indent="-172627">
              <a:lnSpc>
                <a:spcPct val="90000"/>
              </a:lnSpc>
              <a:buFont typeface="Arial" pitchFamily="34" charset="0"/>
              <a:buChar char="•"/>
              <a:defRPr sz="1500"/>
            </a:lvl2pPr>
            <a:lvl3pPr marL="571455" indent="-181556">
              <a:lnSpc>
                <a:spcPct val="90000"/>
              </a:lnSpc>
              <a:buFont typeface="Arial" pitchFamily="34" charset="0"/>
              <a:buChar char="•"/>
              <a:defRPr sz="1500"/>
            </a:lvl3pPr>
            <a:lvl4pPr marL="753011" indent="-181556">
              <a:lnSpc>
                <a:spcPct val="90000"/>
              </a:lnSpc>
              <a:buFont typeface="Arial" pitchFamily="34" charset="0"/>
              <a:buChar char="•"/>
              <a:defRPr sz="1500"/>
            </a:lvl4pPr>
            <a:lvl5pPr marL="925637" indent="-172627">
              <a:lnSpc>
                <a:spcPct val="90000"/>
              </a:lnSpc>
              <a:buFont typeface="Arial" pitchFamily="34" charset="0"/>
              <a:buChar char="•"/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55888" y="1361146"/>
            <a:ext cx="4020343" cy="3287054"/>
          </a:xfrm>
          <a:prstGeom prst="rect">
            <a:avLst/>
          </a:prstGeom>
        </p:spPr>
        <p:txBody>
          <a:bodyPr/>
          <a:lstStyle>
            <a:lvl1pPr marL="217273" indent="-217273">
              <a:lnSpc>
                <a:spcPct val="90000"/>
              </a:lnSpc>
              <a:buFont typeface="Arial" pitchFamily="34" charset="0"/>
              <a:buChar char="•"/>
              <a:defRPr sz="1800"/>
            </a:lvl1pPr>
            <a:lvl2pPr marL="389899" indent="-172627">
              <a:lnSpc>
                <a:spcPct val="90000"/>
              </a:lnSpc>
              <a:buFont typeface="Arial" pitchFamily="34" charset="0"/>
              <a:buChar char="•"/>
              <a:defRPr sz="1500"/>
            </a:lvl2pPr>
            <a:lvl3pPr marL="571455" indent="-181556">
              <a:lnSpc>
                <a:spcPct val="90000"/>
              </a:lnSpc>
              <a:buFont typeface="Arial" pitchFamily="34" charset="0"/>
              <a:buChar char="•"/>
              <a:defRPr sz="1500"/>
            </a:lvl3pPr>
            <a:lvl4pPr marL="753011" indent="-181556">
              <a:lnSpc>
                <a:spcPct val="90000"/>
              </a:lnSpc>
              <a:buFont typeface="Arial" pitchFamily="34" charset="0"/>
              <a:buChar char="•"/>
              <a:defRPr sz="1500"/>
            </a:lvl4pPr>
            <a:lvl5pPr marL="925637" indent="-172627">
              <a:lnSpc>
                <a:spcPct val="90000"/>
              </a:lnSpc>
              <a:buFont typeface="Arial" pitchFamily="34" charset="0"/>
              <a:buChar char="•"/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&lt;Insert First Level Text&gt;</a:t>
            </a:r>
          </a:p>
          <a:p>
            <a:pPr lvl="1"/>
            <a:r>
              <a:rPr lang="en-US" dirty="0" smtClean="0"/>
              <a:t>&lt;Insert Second Level Text&gt;</a:t>
            </a:r>
          </a:p>
          <a:p>
            <a:pPr lvl="2"/>
            <a:r>
              <a:rPr lang="en-US" dirty="0" smtClean="0"/>
              <a:t>&lt;Insert Third Level Text&gt;</a:t>
            </a:r>
          </a:p>
          <a:p>
            <a:pPr lvl="3"/>
            <a:r>
              <a:rPr lang="en-US" dirty="0" smtClean="0"/>
              <a:t>&lt;Insert Fourth Level Text&gt;</a:t>
            </a:r>
          </a:p>
          <a:p>
            <a:pPr lvl="4"/>
            <a:r>
              <a:rPr lang="en-US" dirty="0" smtClean="0"/>
              <a:t>&lt;Insert Fifth Level Text&gt;</a:t>
            </a:r>
            <a:endParaRPr lang="en-US" dirty="0"/>
          </a:p>
        </p:txBody>
      </p:sp>
      <p:pic>
        <p:nvPicPr>
          <p:cNvPr id="7" name="Picture 6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2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675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pic>
        <p:nvPicPr>
          <p:cNvPr id="9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400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42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28600" y="228600"/>
            <a:ext cx="8686800" cy="553998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2"/>
                </a:solidFill>
              </a:rPr>
              <a:t>References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371600"/>
            <a:ext cx="8153400" cy="48006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1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500"/>
            </a:lvl3pPr>
          </a:lstStyle>
          <a:p>
            <a:pPr lvl="0"/>
            <a:r>
              <a:rPr lang="en-US" dirty="0" smtClean="0"/>
              <a:t>Click to edit reference 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594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5" name="WordArt 5"/>
          <p:cNvSpPr>
            <a:spLocks noChangeArrowheads="1" noChangeShapeType="1" noTextEdit="1"/>
          </p:cNvSpPr>
          <p:nvPr userDrawn="1"/>
        </p:nvSpPr>
        <p:spPr bwMode="auto">
          <a:xfrm>
            <a:off x="762000" y="548640"/>
            <a:ext cx="79629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27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Thank </a:t>
            </a:r>
            <a:r>
              <a:rPr lang="en-US" sz="27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You For</a:t>
            </a:r>
            <a:r>
              <a:rPr lang="en-US" sz="2700" kern="10" baseline="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 Attending</a:t>
            </a:r>
            <a:r>
              <a:rPr lang="en-US" sz="27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 </a:t>
            </a:r>
            <a:r>
              <a:rPr lang="en-US" sz="27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971800"/>
            <a:ext cx="8153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FontTx/>
              <a:buNone/>
              <a:defRPr sz="405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enter your name</a:t>
            </a:r>
            <a:endParaRPr lang="en-US" dirty="0"/>
          </a:p>
        </p:txBody>
      </p:sp>
      <p:pic>
        <p:nvPicPr>
          <p:cNvPr id="3074" name="Picture 2" descr="F:\Presentations\Special Events\WCF Firestarter\Images\blog_icon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75920"/>
            <a:ext cx="609600" cy="7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Presentations\Special Events\WCF Firestarter\Images\Twitter-icon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4" y="5123353"/>
            <a:ext cx="505087" cy="50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Presentations\Special Events\WCF Firestarter\Images\email_icon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40" y="4495802"/>
            <a:ext cx="582307" cy="47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64146" y="4419600"/>
            <a:ext cx="7646454" cy="533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700"/>
            </a:lvl1pPr>
          </a:lstStyle>
          <a:p>
            <a:pPr lvl="0"/>
            <a:r>
              <a:rPr lang="en-US" dirty="0" smtClean="0"/>
              <a:t>Click to enter your email address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964146" y="5092508"/>
            <a:ext cx="7646454" cy="511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700"/>
            </a:lvl1pPr>
          </a:lstStyle>
          <a:p>
            <a:pPr lvl="0"/>
            <a:r>
              <a:rPr lang="en-US" dirty="0" smtClean="0"/>
              <a:t>Click to enter your twitter address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4146" y="5731909"/>
            <a:ext cx="7646454" cy="5375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2700"/>
            </a:lvl1pPr>
          </a:lstStyle>
          <a:p>
            <a:pPr lvl="0"/>
            <a:r>
              <a:rPr lang="en-US" dirty="0" smtClean="0"/>
              <a:t>Click to enter your blog address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438400" y="1828800"/>
            <a:ext cx="441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Stay in touch…</a:t>
            </a:r>
            <a:endParaRPr lang="en-US" sz="2100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3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01930" y="2084172"/>
            <a:ext cx="6050867" cy="358620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084187"/>
            <a:ext cx="6050821" cy="1793090"/>
          </a:xfrm>
          <a:prstGeom prst="rect">
            <a:avLst/>
          </a:prstGeom>
          <a:noFill/>
        </p:spPr>
        <p:txBody>
          <a:bodyPr lIns="146304" tIns="91440" rIns="146304" bIns="91440" anchor="t" anchorCtr="0"/>
          <a:lstStyle>
            <a:lvl1pPr>
              <a:defRPr sz="4412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6" y="3878574"/>
            <a:ext cx="6050822" cy="1792326"/>
          </a:xfrm>
          <a:prstGeom prst="rect">
            <a:avLst/>
          </a:prstGeo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992" y="6061767"/>
            <a:ext cx="1141803" cy="326167"/>
          </a:xfrm>
          <a:prstGeom prst="rect">
            <a:avLst/>
          </a:prstGeom>
        </p:spPr>
      </p:pic>
      <p:pic>
        <p:nvPicPr>
          <p:cNvPr id="10" name="TechEd 2014 logo whit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8591" y="440043"/>
            <a:ext cx="2180277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1381853"/>
          </a:xfrm>
          <a:prstGeom prst="rect">
            <a:avLst/>
          </a:prstGeom>
        </p:spPr>
        <p:txBody>
          <a:bodyPr>
            <a:spAutoFit/>
          </a:bodyPr>
          <a:lstStyle>
            <a:lvl3pPr>
              <a:defRPr sz="1765"/>
            </a:lvl3pPr>
            <a:lvl4pPr>
              <a:defRPr sz="1471"/>
            </a:lvl4pPr>
            <a:lvl5pPr>
              <a:defRPr sz="147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26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6470" spc="-74" baseline="0">
                <a:gradFill>
                  <a:gsLst>
                    <a:gs pos="87586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4" name="TechEd 2014 logo whit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660094" y="440043"/>
            <a:ext cx="2180277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23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01977" y="1187644"/>
            <a:ext cx="6050821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186356"/>
            <a:ext cx="6050867" cy="2697988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3877278"/>
            <a:ext cx="6050860" cy="1793881"/>
          </a:xfrm>
          <a:prstGeom prst="rect">
            <a:avLst/>
          </a:prstGeo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TechEd 2014 logo whit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660094" y="440043"/>
            <a:ext cx="2180277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 algn="l" defTabSz="6857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470" b="0" kern="1200" cap="none" spc="-74" baseline="0" dirty="0">
                <a:ln w="3175">
                  <a:noFill/>
                </a:ln>
                <a:gradFill>
                  <a:gsLst>
                    <a:gs pos="84828">
                      <a:srgbClr val="FFFFFF"/>
                    </a:gs>
                    <a:gs pos="59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4" name="TechEd 2014 logo whit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6660094" y="440043"/>
            <a:ext cx="2180277" cy="12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79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Title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2837824"/>
            <a:ext cx="8031428" cy="507832"/>
          </a:xfrm>
          <a:prstGeom prst="rect">
            <a:avLst/>
          </a:prstGeom>
        </p:spPr>
        <p:txBody>
          <a:bodyPr anchor="b" anchorCtr="0"/>
          <a:lstStyle>
            <a:lvl1pPr algn="r">
              <a:lnSpc>
                <a:spcPct val="90000"/>
              </a:lnSpc>
              <a:defRPr sz="4400"/>
            </a:lvl1pPr>
          </a:lstStyle>
          <a:p>
            <a:r>
              <a:rPr lang="en-US" dirty="0" smtClean="0"/>
              <a:t>Chapter Title Placeholder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1063" y="3430323"/>
            <a:ext cx="7690116" cy="3231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342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Subtitle Placeholder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1784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49" y="2837824"/>
            <a:ext cx="8031428" cy="507832"/>
          </a:xfrm>
          <a:prstGeom prst="rect">
            <a:avLst/>
          </a:prstGeom>
        </p:spPr>
        <p:txBody>
          <a:bodyPr anchor="b" anchorCtr="0"/>
          <a:lstStyle>
            <a:lvl1pPr algn="r">
              <a:lnSpc>
                <a:spcPct val="90000"/>
              </a:lnSpc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Demo Title Placeholder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1063" y="3430323"/>
            <a:ext cx="7690116" cy="32316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342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Subtitle Placeholder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84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35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2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675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pic>
        <p:nvPicPr>
          <p:cNvPr id="5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400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97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28600" y="228600"/>
            <a:ext cx="8686800" cy="553998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2"/>
                </a:solidFill>
              </a:rPr>
              <a:t>Agenda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694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de Disp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Round Single Corner Rectangle 3"/>
          <p:cNvSpPr/>
          <p:nvPr userDrawn="1"/>
        </p:nvSpPr>
        <p:spPr bwMode="auto">
          <a:xfrm flipH="1">
            <a:off x="381000" y="1295400"/>
            <a:ext cx="8839200" cy="4953000"/>
          </a:xfrm>
          <a:prstGeom prst="round1Rect">
            <a:avLst>
              <a:gd name="adj" fmla="val 2999"/>
            </a:avLst>
          </a:prstGeom>
          <a:solidFill>
            <a:schemeClr val="tx1"/>
          </a:solidFill>
          <a:ln w="28575"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447800"/>
            <a:ext cx="8382000" cy="457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Enter or Copy Code Here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04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de Display w/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rch-graph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00013"/>
            <a:ext cx="9144000" cy="2171700"/>
          </a:xfrm>
          <a:prstGeom prst="rect">
            <a:avLst/>
          </a:prstGeom>
        </p:spPr>
      </p:pic>
      <p:sp>
        <p:nvSpPr>
          <p:cNvPr id="4" name="Round Single Corner Rectangle 3"/>
          <p:cNvSpPr/>
          <p:nvPr userDrawn="1"/>
        </p:nvSpPr>
        <p:spPr bwMode="auto">
          <a:xfrm flipH="1">
            <a:off x="381000" y="1295400"/>
            <a:ext cx="8839200" cy="4953000"/>
          </a:xfrm>
          <a:prstGeom prst="round1Rect">
            <a:avLst>
              <a:gd name="adj" fmla="val 2999"/>
            </a:avLst>
          </a:prstGeom>
          <a:solidFill>
            <a:schemeClr val="tx1"/>
          </a:solidFill>
          <a:ln w="28575"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tx1">
                    <a:alpha val="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68577" tIns="34289" rIns="68577" bIns="34289" numCol="1" rtlCol="0" anchor="ctr" anchorCtr="0" compatLnSpc="1">
            <a:prstTxWarp prst="textNoShape">
              <a:avLst/>
            </a:prstTxWarp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3400" y="1447800"/>
            <a:ext cx="8382000" cy="457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Enter or Copy Code Here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" y="6629402"/>
            <a:ext cx="2743200" cy="2000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675"/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  <p:pic>
        <p:nvPicPr>
          <p:cNvPr id="8" name="Picture 2" descr="F:\Presentations\Special Events\WCF Firestarter\Images\VS2010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8400"/>
            <a:ext cx="914400" cy="51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enter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438400" y="1"/>
            <a:ext cx="44958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 smtClean="0">
                <a:solidFill>
                  <a:schemeClr val="bg2">
                    <a:lumMod val="50000"/>
                  </a:schemeClr>
                </a:solidFill>
              </a:rPr>
              <a:t>www.melvicorp.com :: miguel@melvicorp.com :: @miguelcastro67</a:t>
            </a:r>
            <a:endParaRPr lang="en-US" sz="788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50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509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809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803" r:id="rId24"/>
    <p:sldLayoutId id="2147483804" r:id="rId25"/>
    <p:sldLayoutId id="2147483805" r:id="rId26"/>
    <p:sldLayoutId id="2147483806" r:id="rId27"/>
    <p:sldLayoutId id="2147483807" r:id="rId28"/>
    <p:sldLayoutId id="2147483808" r:id="rId2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685745" rtl="0" eaLnBrk="1" latinLnBrk="0" hangingPunct="1">
        <a:lnSpc>
          <a:spcPct val="90000"/>
        </a:lnSpc>
        <a:spcBef>
          <a:spcPct val="0"/>
        </a:spcBef>
        <a:buNone/>
        <a:defRPr lang="en-US" sz="2775" b="0" kern="1200" cap="none" spc="-94" baseline="0" dirty="0" smtClean="0">
          <a:ln w="3175">
            <a:noFill/>
          </a:ln>
          <a:solidFill>
            <a:schemeClr val="bg2"/>
          </a:solidFill>
          <a:effectLst/>
          <a:latin typeface="Segoe Light" pitchFamily="34" charset="0"/>
          <a:ea typeface="+mn-ea"/>
          <a:cs typeface="Arial" charset="0"/>
        </a:defRPr>
      </a:lvl1pPr>
    </p:titleStyle>
    <p:bodyStyle>
      <a:lvl1pPr marL="217273" indent="-217273" algn="l" defTabSz="685745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1725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89899" indent="-172627" algn="l" defTabSz="685745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2pPr>
      <a:lvl3pPr marL="534747" indent="-144848" algn="l" defTabSz="685745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15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16303" indent="-181556" algn="l" defTabSz="685745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888929" indent="-172627" algn="l" defTabSz="685745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799" indent="-171437" algn="l" defTabSz="68574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72" indent="-171437" algn="l" defTabSz="68574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5" indent="-171437" algn="l" defTabSz="68574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18" indent="-171437" algn="l" defTabSz="68574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2" algn="l" defTabSz="68574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5" algn="l" defTabSz="68574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8" algn="l" defTabSz="68574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1" algn="l" defTabSz="68574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64" algn="l" defTabSz="68574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35" algn="l" defTabSz="68574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08" algn="l" defTabSz="68574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81" algn="l" defTabSz="68574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749" y="1676400"/>
            <a:ext cx="8031428" cy="205025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ASP.NET</a:t>
            </a:r>
            <a:r>
              <a:rPr lang="en-US" sz="6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+ Angular </a:t>
            </a:r>
            <a:r>
              <a:rPr lang="en-US" sz="6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JS</a:t>
            </a:r>
            <a:r>
              <a:rPr lang="en-US" sz="6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br>
              <a:rPr lang="en-US" sz="6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6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New Microsoft Web Developer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anchor="b" anchorCtr="0"/>
          <a:lstStyle/>
          <a:p>
            <a:r>
              <a:rPr lang="en-US" dirty="0" smtClean="0"/>
              <a:t>Miguel A. Castro | @miguelcastro67 | miguel@melvicorp.com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22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9833" y="1370618"/>
            <a:ext cx="8382000" cy="5030182"/>
          </a:xfrm>
        </p:spPr>
        <p:txBody>
          <a:bodyPr/>
          <a:lstStyle/>
          <a:p>
            <a:r>
              <a:rPr lang="en-US" dirty="0" smtClean="0"/>
              <a:t>Made up of sections or </a:t>
            </a:r>
            <a:r>
              <a:rPr lang="en-US" dirty="0" smtClean="0"/>
              <a:t>“silos” </a:t>
            </a:r>
            <a:r>
              <a:rPr lang="en-US" dirty="0" smtClean="0"/>
              <a:t>of SPA</a:t>
            </a:r>
          </a:p>
          <a:p>
            <a:r>
              <a:rPr lang="en-US" dirty="0" smtClean="0"/>
              <a:t>Combines the best of </a:t>
            </a:r>
            <a:r>
              <a:rPr lang="en-US" dirty="0" err="1" smtClean="0"/>
              <a:t>ASP.NET</a:t>
            </a:r>
            <a:r>
              <a:rPr lang="en-US" dirty="0" smtClean="0"/>
              <a:t> with the best of a </a:t>
            </a:r>
            <a:r>
              <a:rPr lang="en-US" dirty="0" err="1" smtClean="0"/>
              <a:t>JS</a:t>
            </a:r>
            <a:r>
              <a:rPr lang="en-US" dirty="0" smtClean="0"/>
              <a:t> framework</a:t>
            </a:r>
          </a:p>
          <a:p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err="1" smtClean="0"/>
              <a:t>MVC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Delivers a parent view from server (top of the SPA silo)</a:t>
            </a:r>
          </a:p>
          <a:p>
            <a:pPr lvl="1"/>
            <a:r>
              <a:rPr lang="en-US" dirty="0" smtClean="0"/>
              <a:t>Sets up </a:t>
            </a:r>
            <a:r>
              <a:rPr lang="en-US" dirty="0" err="1" smtClean="0"/>
              <a:t>JS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Defines the common layout for inner views</a:t>
            </a:r>
          </a:p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/>
            <a:r>
              <a:rPr lang="en-US" dirty="0" smtClean="0"/>
              <a:t>Defines a module for each SPA silo</a:t>
            </a:r>
          </a:p>
          <a:p>
            <a:pPr lvl="1"/>
            <a:r>
              <a:rPr lang="en-US" dirty="0" smtClean="0"/>
              <a:t>Parent controller (</a:t>
            </a:r>
            <a:r>
              <a:rPr lang="en-US" dirty="0" err="1" smtClean="0"/>
              <a:t>viewmodel</a:t>
            </a:r>
            <a:r>
              <a:rPr lang="en-US" dirty="0" smtClean="0"/>
              <a:t>) (used with </a:t>
            </a:r>
            <a:r>
              <a:rPr lang="en-US" dirty="0" err="1" smtClean="0"/>
              <a:t>MVC</a:t>
            </a:r>
            <a:r>
              <a:rPr lang="en-US" dirty="0" smtClean="0"/>
              <a:t>-delivered view)</a:t>
            </a:r>
          </a:p>
          <a:p>
            <a:pPr lvl="1"/>
            <a:r>
              <a:rPr lang="en-US" dirty="0" smtClean="0"/>
              <a:t>Nested controllers (</a:t>
            </a:r>
            <a:r>
              <a:rPr lang="en-US" dirty="0" err="1" smtClean="0"/>
              <a:t>viewmodels</a:t>
            </a:r>
            <a:r>
              <a:rPr lang="en-US" dirty="0" smtClean="0"/>
              <a:t>) and view templates</a:t>
            </a:r>
          </a:p>
          <a:p>
            <a:pPr lvl="1"/>
            <a:r>
              <a:rPr lang="en-US" dirty="0" smtClean="0"/>
              <a:t>Sets up routing for within the silo</a:t>
            </a:r>
          </a:p>
          <a:p>
            <a:pPr lvl="1"/>
            <a:r>
              <a:rPr lang="en-US" dirty="0" smtClean="0"/>
              <a:t>Defines any shared 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hybrid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5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 Anatomy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 bwMode="auto">
          <a:xfrm>
            <a:off x="342900" y="1219200"/>
            <a:ext cx="49911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ASP.NET</a:t>
            </a: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MVC</a:t>
            </a: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Site</a:t>
            </a:r>
            <a:r>
              <a:rPr kumimoji="0" lang="en-US" sz="2800" b="0" i="0" u="none" strike="noStrike" cap="none" normalizeH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(root)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5" name="Elbow Connector 4"/>
          <p:cNvCxnSpPr>
            <a:stCxn id="2" idx="2"/>
            <a:endCxn id="9" idx="0"/>
          </p:cNvCxnSpPr>
          <p:nvPr/>
        </p:nvCxnSpPr>
        <p:spPr>
          <a:xfrm rot="5400000">
            <a:off x="1771650" y="1752600"/>
            <a:ext cx="762000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 bwMode="auto">
          <a:xfrm>
            <a:off x="3200400" y="2819400"/>
            <a:ext cx="20574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Customers</a:t>
            </a:r>
            <a:r>
              <a:rPr kumimoji="0" lang="en-US" b="0" i="0" u="none" strike="noStrike" cap="none" normalizeH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View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</a:t>
            </a:r>
            <a:r>
              <a:rPr lang="en-US" sz="1200" i="1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MVC</a:t>
            </a:r>
            <a:r>
              <a:rPr lang="en-US" sz="1200" i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rendered</a:t>
            </a:r>
            <a:r>
              <a:rPr lang="en-US" sz="12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view)</a:t>
            </a:r>
            <a:endParaRPr kumimoji="0" lang="en-US" b="0" i="1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42900" y="2819400"/>
            <a:ext cx="2247900" cy="2590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algn="ctr" defTabSz="109696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Navigation Menu</a:t>
            </a:r>
          </a:p>
          <a:p>
            <a:pPr defTabSz="1096963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Customers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Products</a:t>
            </a:r>
          </a:p>
          <a:p>
            <a:pPr marL="285750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Order History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14" name="Elbow Connector 13"/>
          <p:cNvCxnSpPr>
            <a:stCxn id="9" idx="3"/>
            <a:endCxn id="8" idx="1"/>
          </p:cNvCxnSpPr>
          <p:nvPr/>
        </p:nvCxnSpPr>
        <p:spPr>
          <a:xfrm flipV="1">
            <a:off x="2590800" y="3143250"/>
            <a:ext cx="609600" cy="971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37" idx="1"/>
          </p:cNvCxnSpPr>
          <p:nvPr/>
        </p:nvCxnSpPr>
        <p:spPr>
          <a:xfrm>
            <a:off x="2590800" y="4114800"/>
            <a:ext cx="609600" cy="800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28750" y="2100114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MVC</a:t>
            </a:r>
            <a:r>
              <a:rPr lang="en-US" sz="1600" dirty="0" smtClean="0">
                <a:solidFill>
                  <a:schemeClr val="bg1"/>
                </a:solidFill>
              </a:rPr>
              <a:t> Routing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200400" y="3705225"/>
            <a:ext cx="20574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Products </a:t>
            </a:r>
            <a:r>
              <a:rPr kumimoji="0" lang="en-US" b="0" i="0" u="none" strike="noStrike" cap="none" normalizeH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</a:t>
            </a:r>
            <a:r>
              <a:rPr lang="en-US" sz="1200" i="1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MVC</a:t>
            </a:r>
            <a:r>
              <a:rPr lang="en-US" sz="1200" i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rendered</a:t>
            </a:r>
            <a:r>
              <a:rPr lang="en-US" sz="12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view)</a:t>
            </a:r>
            <a:endParaRPr kumimoji="0" lang="en-US" b="0" i="1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3200400" y="4591050"/>
            <a:ext cx="20574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Orders </a:t>
            </a:r>
            <a:r>
              <a:rPr kumimoji="0" lang="en-US" b="0" i="0" u="none" strike="noStrike" cap="none" normalizeH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</a:t>
            </a:r>
            <a:r>
              <a:rPr lang="en-US" sz="1200" i="1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MVC</a:t>
            </a:r>
            <a:r>
              <a:rPr lang="en-US" sz="1200" i="1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rendered</a:t>
            </a:r>
            <a:r>
              <a:rPr lang="en-US" sz="12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view)</a:t>
            </a:r>
            <a:endParaRPr kumimoji="0" lang="en-US" b="0" i="1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cxnSp>
        <p:nvCxnSpPr>
          <p:cNvPr id="45" name="Elbow Connector 44"/>
          <p:cNvCxnSpPr>
            <a:stCxn id="9" idx="3"/>
            <a:endCxn id="36" idx="1"/>
          </p:cNvCxnSpPr>
          <p:nvPr/>
        </p:nvCxnSpPr>
        <p:spPr>
          <a:xfrm flipV="1">
            <a:off x="2590800" y="4029075"/>
            <a:ext cx="609600" cy="85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 bwMode="auto">
          <a:xfrm>
            <a:off x="5867400" y="2819400"/>
            <a:ext cx="2895600" cy="2590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 Contents</a:t>
            </a:r>
          </a:p>
          <a:p>
            <a:pPr marL="285750" marR="0" indent="-28575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Script section</a:t>
            </a:r>
          </a:p>
          <a:p>
            <a:pPr marL="742950" lvl="1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 define</a:t>
            </a:r>
          </a:p>
          <a:p>
            <a:pPr marL="742950" lvl="1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Controllers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define</a:t>
            </a:r>
          </a:p>
          <a:p>
            <a:pPr marL="285750" marR="0" indent="-28575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modular bootstrap</a:t>
            </a:r>
          </a:p>
          <a:p>
            <a:pPr marL="285750" marR="0" indent="-28575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Main layout</a:t>
            </a:r>
            <a:r>
              <a:rPr kumimoji="0" lang="en-US" sz="1400" b="0" u="none" strike="noStrike" cap="none" normalizeH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render/binding</a:t>
            </a:r>
          </a:p>
          <a:p>
            <a:pPr marL="285750" marR="0" indent="-28575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Template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section define</a:t>
            </a:r>
          </a:p>
        </p:txBody>
      </p:sp>
      <p:cxnSp>
        <p:nvCxnSpPr>
          <p:cNvPr id="53" name="Elbow Connector 52"/>
          <p:cNvCxnSpPr>
            <a:stCxn id="8" idx="3"/>
            <a:endCxn id="52" idx="1"/>
          </p:cNvCxnSpPr>
          <p:nvPr/>
        </p:nvCxnSpPr>
        <p:spPr>
          <a:xfrm>
            <a:off x="5257800" y="3143250"/>
            <a:ext cx="609600" cy="971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6" idx="3"/>
            <a:endCxn id="52" idx="1"/>
          </p:cNvCxnSpPr>
          <p:nvPr/>
        </p:nvCxnSpPr>
        <p:spPr>
          <a:xfrm>
            <a:off x="5257800" y="4029075"/>
            <a:ext cx="609600" cy="85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7" idx="3"/>
            <a:endCxn id="52" idx="1"/>
          </p:cNvCxnSpPr>
          <p:nvPr/>
        </p:nvCxnSpPr>
        <p:spPr>
          <a:xfrm flipV="1">
            <a:off x="5257800" y="4114800"/>
            <a:ext cx="609600" cy="800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25004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SPA Silos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742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 Anatomy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 bwMode="auto">
          <a:xfrm>
            <a:off x="342900" y="1219200"/>
            <a:ext cx="49911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ASP.NET</a:t>
            </a: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MVC</a:t>
            </a: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Site</a:t>
            </a:r>
            <a:r>
              <a:rPr kumimoji="0" lang="en-US" sz="2800" b="0" i="0" u="none" strike="noStrike" cap="none" normalizeH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(root)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5867400" y="2819400"/>
            <a:ext cx="2895600" cy="2590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 Contents</a:t>
            </a:r>
          </a:p>
          <a:p>
            <a:pPr marL="285750" marR="0" indent="-28575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Script section</a:t>
            </a:r>
          </a:p>
          <a:p>
            <a:pPr marL="742950" lvl="1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 define</a:t>
            </a:r>
          </a:p>
          <a:p>
            <a:pPr marL="742950" lvl="1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Controllers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define</a:t>
            </a:r>
          </a:p>
          <a:p>
            <a:pPr marL="285750" marR="0" indent="-28575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modular bootstrap</a:t>
            </a:r>
          </a:p>
          <a:p>
            <a:pPr marL="285750" marR="0" indent="-28575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Main layout</a:t>
            </a:r>
            <a:r>
              <a:rPr kumimoji="0" lang="en-US" sz="1400" b="0" u="none" strike="noStrike" cap="none" normalizeH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render/binding</a:t>
            </a:r>
          </a:p>
          <a:p>
            <a:pPr marL="285750" marR="0" indent="-28575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Template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section define</a:t>
            </a:r>
          </a:p>
        </p:txBody>
      </p:sp>
    </p:spTree>
    <p:extLst>
      <p:ext uri="{BB962C8B-B14F-4D97-AF65-F5344CB8AC3E}">
        <p14:creationId xmlns:p14="http://schemas.microsoft.com/office/powerpoint/2010/main" val="706732413"/>
      </p:ext>
    </p:extLst>
  </p:cSld>
  <p:clrMapOvr>
    <a:masterClrMapping/>
  </p:clrMapOvr>
  <p:transition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-0.6 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 Anatomy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 bwMode="auto">
          <a:xfrm>
            <a:off x="342900" y="1219200"/>
            <a:ext cx="49911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ASP.NET</a:t>
            </a: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MVC</a:t>
            </a: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Site</a:t>
            </a:r>
            <a:r>
              <a:rPr kumimoji="0" lang="en-US" sz="2800" b="0" i="0" u="none" strike="noStrike" cap="none" normalizeH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(root)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381000" y="2819400"/>
            <a:ext cx="2895600" cy="2590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 Contents</a:t>
            </a:r>
          </a:p>
          <a:p>
            <a:pPr marL="285750" marR="0" indent="-28575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Script section</a:t>
            </a:r>
          </a:p>
          <a:p>
            <a:pPr marL="742950" lvl="1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Module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define</a:t>
            </a:r>
            <a:endParaRPr lang="en-US" sz="1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  <a:p>
            <a:pPr marL="742950" lvl="1" indent="-285750" defTabSz="1096963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Controllers define</a:t>
            </a:r>
          </a:p>
          <a:p>
            <a:pPr marL="285750" marR="0" indent="-28575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modular bootstrap</a:t>
            </a:r>
          </a:p>
          <a:p>
            <a:pPr marL="285750" marR="0" indent="-28575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Main layout</a:t>
            </a:r>
            <a:r>
              <a:rPr kumimoji="0" lang="en-US" sz="1400" b="0" u="none" strike="noStrike" cap="none" normalizeH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render/binding</a:t>
            </a:r>
          </a:p>
          <a:p>
            <a:pPr marL="285750" marR="0" indent="-28575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Template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section define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733800" y="2819400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Module</a:t>
            </a:r>
            <a:endParaRPr kumimoji="0" lang="en-US" b="0" i="1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733800" y="3587115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Routing Table</a:t>
            </a:r>
            <a:endParaRPr kumimoji="0" lang="en-US" b="0" i="1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733800" y="4354830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Shared Services</a:t>
            </a:r>
            <a:endParaRPr kumimoji="0" lang="en-US" b="0" i="1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733800" y="5124450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Controllers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ViewModels</a:t>
            </a:r>
            <a:r>
              <a:rPr kumimoji="0" lang="en-US" b="0" i="1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733800" y="5894070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HTML Templates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(Views)</a:t>
            </a:r>
          </a:p>
        </p:txBody>
      </p:sp>
    </p:spTree>
    <p:extLst>
      <p:ext uri="{BB962C8B-B14F-4D97-AF65-F5344CB8AC3E}">
        <p14:creationId xmlns:p14="http://schemas.microsoft.com/office/powerpoint/2010/main" val="1152116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Silo Anatomy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2215515"/>
            <a:ext cx="62484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Module</a:t>
            </a:r>
            <a:endParaRPr kumimoji="0" lang="en-US" b="0" i="1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85800" y="3022282"/>
            <a:ext cx="20574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Routing Table</a:t>
            </a:r>
            <a:endParaRPr kumimoji="0" lang="en-US" b="0" i="1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895600" y="3029902"/>
            <a:ext cx="19812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Shared Services</a:t>
            </a:r>
            <a:endParaRPr kumimoji="0" lang="en-US" b="0" i="1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657600" y="4451033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Controller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ViewModel</a:t>
            </a:r>
            <a:r>
              <a:rPr kumimoji="0" lang="en-US" b="0" i="1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57600" y="5257800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HTML Template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(View)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85800" y="1415414"/>
            <a:ext cx="77266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Root View (Customer, Product, Order)</a:t>
            </a:r>
            <a:endParaRPr kumimoji="0" lang="en-US" b="0" i="1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029200" y="3022282"/>
            <a:ext cx="190500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Root Controller</a:t>
            </a:r>
            <a:endParaRPr kumimoji="0" lang="en-US" b="0" i="1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172200" y="4451033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Angular Controller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</a:t>
            </a:r>
            <a:r>
              <a:rPr kumimoji="0" lang="en-US" b="0" i="1" u="none" strike="noStrike" cap="none" normalizeH="0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ViewModel</a:t>
            </a:r>
            <a:r>
              <a:rPr kumimoji="0" lang="en-US" b="0" i="1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)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6172200" y="5257800"/>
            <a:ext cx="2354580" cy="647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HTML Template</a:t>
            </a:r>
          </a:p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(View)</a:t>
            </a:r>
          </a:p>
        </p:txBody>
      </p:sp>
      <p:cxnSp>
        <p:nvCxnSpPr>
          <p:cNvPr id="20" name="Elbow Connector 19"/>
          <p:cNvCxnSpPr>
            <a:endCxn id="21" idx="1"/>
          </p:cNvCxnSpPr>
          <p:nvPr/>
        </p:nvCxnSpPr>
        <p:spPr>
          <a:xfrm rot="5400000">
            <a:off x="5989557" y="2131457"/>
            <a:ext cx="2003586" cy="1866900"/>
          </a:xfrm>
          <a:prstGeom prst="bentConnector5">
            <a:avLst>
              <a:gd name="adj1" fmla="val 11410"/>
              <a:gd name="adj2" fmla="val 204"/>
              <a:gd name="adj3" fmla="val 885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 rot="5400000">
            <a:off x="5905500" y="1666400"/>
            <a:ext cx="304800" cy="5105400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8600" y="4451033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Shared services span across the entire module (silo)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Root </a:t>
            </a:r>
            <a:r>
              <a:rPr lang="en-US" sz="1400" dirty="0" err="1">
                <a:solidFill>
                  <a:schemeClr val="bg1"/>
                </a:solidFill>
              </a:rPr>
              <a:t>viewmodel</a:t>
            </a:r>
            <a:r>
              <a:rPr lang="en-US" sz="1400" dirty="0">
                <a:solidFill>
                  <a:schemeClr val="bg1"/>
                </a:solidFill>
              </a:rPr>
              <a:t> can declare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Viewmodels</a:t>
            </a:r>
            <a:r>
              <a:rPr lang="en-US" sz="1400" dirty="0">
                <a:solidFill>
                  <a:schemeClr val="bg1"/>
                </a:solidFill>
              </a:rPr>
              <a:t> bound to contained templates (in root) can access </a:t>
            </a:r>
            <a:r>
              <a:rPr lang="en-US" sz="1400" dirty="0" smtClean="0">
                <a:solidFill>
                  <a:schemeClr val="bg1"/>
                </a:solidFill>
              </a:rPr>
              <a:t>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WARNING: must NOT re-set object, only contained properties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10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to work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74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Starts with </a:t>
            </a:r>
            <a:r>
              <a:rPr lang="en-US" dirty="0" err="1" smtClean="0"/>
              <a:t>MVC</a:t>
            </a:r>
            <a:r>
              <a:rPr lang="en-US" dirty="0" smtClean="0"/>
              <a:t> routing</a:t>
            </a:r>
          </a:p>
          <a:p>
            <a:r>
              <a:rPr lang="en-US" dirty="0" err="1" smtClean="0"/>
              <a:t>MVC</a:t>
            </a:r>
            <a:r>
              <a:rPr lang="en-US" dirty="0" smtClean="0"/>
              <a:t> routing table analyzes URL and routes to action</a:t>
            </a:r>
          </a:p>
          <a:p>
            <a:r>
              <a:rPr lang="en-US" dirty="0" smtClean="0"/>
              <a:t>Action renders SPA silo’s root-view</a:t>
            </a:r>
          </a:p>
          <a:p>
            <a:r>
              <a:rPr lang="en-US" dirty="0" smtClean="0"/>
              <a:t>Angular module is set up and routing table built</a:t>
            </a:r>
          </a:p>
          <a:p>
            <a:r>
              <a:rPr lang="en-US" dirty="0" smtClean="0"/>
              <a:t>URL analyzed by Angular and HTML template is rendered in root view’s NG-VIEW </a:t>
            </a:r>
            <a:r>
              <a:rPr lang="en-US" dirty="0" err="1" smtClean="0"/>
              <a:t>Div</a:t>
            </a:r>
            <a:r>
              <a:rPr lang="en-US" dirty="0" smtClean="0"/>
              <a:t> tag</a:t>
            </a:r>
          </a:p>
          <a:p>
            <a:endParaRPr lang="en-US" dirty="0" smtClean="0"/>
          </a:p>
          <a:p>
            <a:r>
              <a:rPr lang="en-US" dirty="0" err="1" smtClean="0"/>
              <a:t>MVC</a:t>
            </a:r>
            <a:r>
              <a:rPr lang="en-US" dirty="0" smtClean="0"/>
              <a:t> routing has a “catch-all” for any URLs NOT targeting a silo’s root view</a:t>
            </a:r>
          </a:p>
          <a:p>
            <a:r>
              <a:rPr lang="en-US" dirty="0" smtClean="0"/>
              <a:t>Points to root view (original URL maintained)</a:t>
            </a:r>
          </a:p>
          <a:p>
            <a:r>
              <a:rPr lang="en-US" dirty="0" smtClean="0"/>
              <a:t>When Angular picks up route, it finds view desired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87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Routing Demo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82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9833" y="1370618"/>
            <a:ext cx="8382000" cy="5030182"/>
          </a:xfrm>
        </p:spPr>
        <p:txBody>
          <a:bodyPr/>
          <a:lstStyle/>
          <a:p>
            <a:r>
              <a:rPr lang="en-US" dirty="0" smtClean="0"/>
              <a:t>A SPA does NOT have to be literally one single page</a:t>
            </a:r>
          </a:p>
          <a:p>
            <a:pPr lvl="1"/>
            <a:r>
              <a:rPr lang="en-US" dirty="0" smtClean="0"/>
              <a:t>Can actually become much more complicated</a:t>
            </a:r>
          </a:p>
          <a:p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err="1" smtClean="0"/>
              <a:t>MVC</a:t>
            </a:r>
            <a:r>
              <a:rPr lang="en-US" dirty="0" smtClean="0"/>
              <a:t> is a great HTML delivery platform</a:t>
            </a:r>
          </a:p>
          <a:p>
            <a:r>
              <a:rPr lang="en-US" dirty="0" smtClean="0"/>
              <a:t>Not every view may lean toward SPA</a:t>
            </a:r>
          </a:p>
          <a:p>
            <a:r>
              <a:rPr lang="en-US" dirty="0" smtClean="0"/>
              <a:t>SPA silos make Angular management significantly simpler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MVC</a:t>
            </a:r>
            <a:r>
              <a:rPr lang="en-US" dirty="0" smtClean="0"/>
              <a:t> rendered views may be stand-alone</a:t>
            </a:r>
          </a:p>
          <a:p>
            <a:pPr lvl="1"/>
            <a:r>
              <a:rPr lang="en-US" dirty="0" smtClean="0"/>
              <a:t>Can still benefit from binding with Angular or Knockout</a:t>
            </a:r>
          </a:p>
          <a:p>
            <a:r>
              <a:rPr lang="en-US" dirty="0" smtClean="0"/>
              <a:t>Nested view templates (NG-VIEW) not possible out-of-box</a:t>
            </a:r>
          </a:p>
          <a:p>
            <a:pPr lvl="1"/>
            <a:r>
              <a:rPr lang="en-US" dirty="0" smtClean="0"/>
              <a:t>One ng-view per app</a:t>
            </a:r>
          </a:p>
          <a:p>
            <a:pPr lvl="1"/>
            <a:r>
              <a:rPr lang="en-US" dirty="0" smtClean="0"/>
              <a:t>Need conventional Property-Based View-Flipping (ng-switch)</a:t>
            </a:r>
          </a:p>
          <a:p>
            <a:pPr lvl="1"/>
            <a:r>
              <a:rPr lang="en-US" dirty="0" smtClean="0"/>
              <a:t>Angular-UI has awesome features including a nested </a:t>
            </a:r>
            <a:r>
              <a:rPr lang="en-US" smtClean="0"/>
              <a:t>view router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49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Miguel A. Castro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miguel@melvicorp.com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@miguelcastro67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www.melvicorp.com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78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284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New Web Developer</a:t>
            </a:r>
          </a:p>
          <a:p>
            <a:r>
              <a:rPr lang="en-US" dirty="0" smtClean="0"/>
              <a:t>Angular </a:t>
            </a:r>
            <a:r>
              <a:rPr lang="en-US" dirty="0" smtClean="0"/>
              <a:t>Primer &amp; the New Web</a:t>
            </a:r>
          </a:p>
          <a:p>
            <a:r>
              <a:rPr lang="en-US" dirty="0" smtClean="0"/>
              <a:t>Anatomy </a:t>
            </a:r>
            <a:r>
              <a:rPr lang="en-US" dirty="0" smtClean="0"/>
              <a:t>of a Hybrid Application</a:t>
            </a:r>
          </a:p>
          <a:p>
            <a:r>
              <a:rPr lang="en-US" dirty="0" smtClean="0"/>
              <a:t>Setting Up an Application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MVC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SPA Silos</a:t>
            </a:r>
          </a:p>
          <a:p>
            <a:pPr lvl="1"/>
            <a:r>
              <a:rPr lang="en-US" dirty="0" smtClean="0"/>
              <a:t>Modules &amp; Controllers</a:t>
            </a:r>
          </a:p>
          <a:p>
            <a:pPr lvl="1"/>
            <a:r>
              <a:rPr lang="en-US" dirty="0" smtClean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912136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New Web Developer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95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4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(as a scripting language)</a:t>
            </a:r>
          </a:p>
          <a:p>
            <a:r>
              <a:rPr lang="en-US" dirty="0" smtClean="0"/>
              <a:t>C#</a:t>
            </a:r>
          </a:p>
          <a:p>
            <a:r>
              <a:rPr lang="en-US" dirty="0" err="1" smtClean="0"/>
              <a:t>ASP.NET</a:t>
            </a:r>
            <a:r>
              <a:rPr lang="en-US" dirty="0" smtClean="0"/>
              <a:t> Web Forms</a:t>
            </a:r>
          </a:p>
          <a:p>
            <a:pPr lvl="1"/>
            <a:r>
              <a:rPr lang="en-US" dirty="0" smtClean="0"/>
              <a:t>Web Controls</a:t>
            </a:r>
          </a:p>
          <a:p>
            <a:pPr lvl="1"/>
            <a:r>
              <a:rPr lang="en-US" dirty="0" err="1" smtClean="0"/>
              <a:t>Postbacks</a:t>
            </a:r>
            <a:endParaRPr lang="en-US" dirty="0"/>
          </a:p>
          <a:p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err="1" smtClean="0"/>
              <a:t>MVC</a:t>
            </a:r>
            <a:endParaRPr lang="en-US" dirty="0" smtClean="0"/>
          </a:p>
          <a:p>
            <a:pPr lvl="1"/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JQuery</a:t>
            </a:r>
          </a:p>
          <a:p>
            <a:pPr lvl="2"/>
            <a:r>
              <a:rPr lang="en-US" dirty="0" smtClean="0"/>
              <a:t>Lots </a:t>
            </a:r>
            <a:r>
              <a:rPr lang="en-US" dirty="0" smtClean="0"/>
              <a:t>of DOM Manipulation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Old Microsoft Web </a:t>
            </a:r>
            <a:r>
              <a:rPr lang="en-US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12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5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(as a first-class citizen of the development world)</a:t>
            </a:r>
          </a:p>
          <a:p>
            <a:r>
              <a:rPr lang="en-US" dirty="0" err="1" smtClean="0"/>
              <a:t>ASP.NET</a:t>
            </a:r>
            <a:r>
              <a:rPr lang="en-US" dirty="0" smtClean="0"/>
              <a:t> Web Forms</a:t>
            </a:r>
          </a:p>
          <a:p>
            <a:pPr lvl="1"/>
            <a:r>
              <a:rPr lang="en-US" dirty="0" smtClean="0"/>
              <a:t>Web Controls (rich </a:t>
            </a:r>
            <a:r>
              <a:rPr lang="en-US" dirty="0" err="1" smtClean="0"/>
              <a:t>JS</a:t>
            </a:r>
            <a:r>
              <a:rPr lang="en-US" dirty="0" smtClean="0"/>
              <a:t>-friendly)</a:t>
            </a:r>
          </a:p>
          <a:p>
            <a:pPr lvl="1"/>
            <a:r>
              <a:rPr lang="en-US" dirty="0" err="1" smtClean="0"/>
              <a:t>Postbacks</a:t>
            </a:r>
            <a:r>
              <a:rPr lang="en-US" dirty="0" smtClean="0"/>
              <a:t> (limited)</a:t>
            </a:r>
            <a:endParaRPr lang="en-US" dirty="0"/>
          </a:p>
          <a:p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err="1" smtClean="0"/>
              <a:t>MVC</a:t>
            </a:r>
            <a:endParaRPr lang="en-US" dirty="0" smtClean="0"/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Frameworks &amp; Libraries (Knockout, Angular, Ember, Backbone, </a:t>
            </a:r>
            <a:r>
              <a:rPr lang="en-US" dirty="0" smtClean="0"/>
              <a:t>React</a:t>
            </a:r>
            <a:r>
              <a:rPr lang="en-US" dirty="0" smtClean="0"/>
              <a:t>, Moment, Sammy, Resolve, Breeze, etc.)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-based View-Models for </a:t>
            </a:r>
            <a:r>
              <a:rPr lang="en-US" dirty="0" err="1" smtClean="0"/>
              <a:t>MVVM</a:t>
            </a:r>
            <a:r>
              <a:rPr lang="en-US" dirty="0" smtClean="0"/>
              <a:t> binding</a:t>
            </a:r>
          </a:p>
          <a:p>
            <a:pPr lvl="1"/>
            <a:r>
              <a:rPr lang="en-US" dirty="0" smtClean="0"/>
              <a:t>HTML custom tags</a:t>
            </a:r>
          </a:p>
          <a:p>
            <a:r>
              <a:rPr lang="en-US" dirty="0" smtClean="0"/>
              <a:t>Web API</a:t>
            </a:r>
          </a:p>
          <a:p>
            <a:pPr lvl="1"/>
            <a:r>
              <a:rPr lang="en-US" dirty="0" smtClean="0"/>
              <a:t>REST </a:t>
            </a:r>
            <a:r>
              <a:rPr lang="en-US" dirty="0" smtClean="0"/>
              <a:t>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New Microsoft Web </a:t>
            </a:r>
            <a:r>
              <a:rPr lang="en-US" dirty="0" smtClean="0"/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70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r>
              <a:rPr lang="en-US" dirty="0" smtClean="0"/>
              <a:t> Primer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Binding and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9833" y="1370618"/>
            <a:ext cx="8382000" cy="5106382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Frameworks NOT Microsoft-centric</a:t>
            </a:r>
          </a:p>
          <a:p>
            <a:pPr lvl="1"/>
            <a:r>
              <a:rPr lang="en-US" dirty="0" smtClean="0"/>
              <a:t>In fact, no MS dependency</a:t>
            </a:r>
          </a:p>
          <a:p>
            <a:r>
              <a:rPr lang="en-US" dirty="0" smtClean="0"/>
              <a:t>Most training classes and documentation show only </a:t>
            </a:r>
            <a:r>
              <a:rPr lang="en-US" dirty="0" err="1" smtClean="0"/>
              <a:t>HTML+JS</a:t>
            </a:r>
            <a:endParaRPr lang="en-US" dirty="0"/>
          </a:p>
          <a:p>
            <a:r>
              <a:rPr lang="en-US" dirty="0" smtClean="0"/>
              <a:t>Frameworks such as Angular not designed with .NET in mind</a:t>
            </a:r>
          </a:p>
          <a:p>
            <a:pPr lvl="1"/>
            <a:r>
              <a:rPr lang="en-US" dirty="0" smtClean="0"/>
              <a:t>Some features may conflict or not play nice together</a:t>
            </a:r>
          </a:p>
          <a:p>
            <a:r>
              <a:rPr lang="en-US" dirty="0" smtClean="0"/>
              <a:t>SPA sold literally (the A for application)</a:t>
            </a:r>
          </a:p>
          <a:p>
            <a:pPr lvl="1"/>
            <a:r>
              <a:rPr lang="en-US" dirty="0" smtClean="0"/>
              <a:t>Not always practical</a:t>
            </a:r>
          </a:p>
          <a:p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err="1" smtClean="0"/>
              <a:t>MVC</a:t>
            </a:r>
            <a:r>
              <a:rPr lang="en-US" dirty="0" smtClean="0"/>
              <a:t> still a great HTML delivery platform</a:t>
            </a:r>
          </a:p>
          <a:p>
            <a:pPr lvl="1"/>
            <a:r>
              <a:rPr lang="en-US" dirty="0" smtClean="0"/>
              <a:t>A lot of power in view-delivery from server</a:t>
            </a:r>
          </a:p>
          <a:p>
            <a:pPr lvl="1"/>
            <a:r>
              <a:rPr lang="en-US" dirty="0" smtClean="0"/>
              <a:t>Only parts of an application need be SPA (silos)</a:t>
            </a:r>
          </a:p>
          <a:p>
            <a:r>
              <a:rPr lang="en-US" dirty="0" smtClean="0"/>
              <a:t>These two worlds should </a:t>
            </a:r>
            <a:r>
              <a:rPr lang="en-US" dirty="0" smtClean="0"/>
              <a:t>mix, </a:t>
            </a:r>
            <a:r>
              <a:rPr lang="en-US" dirty="0" smtClean="0"/>
              <a:t>not collide</a:t>
            </a:r>
          </a:p>
          <a:p>
            <a:pPr lvl="1"/>
            <a:r>
              <a:rPr lang="en-US" dirty="0" smtClean="0"/>
              <a:t>Enter the hybrid application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55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Anatomy of a Hybrid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Taking the Best From Two Worlds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52652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CF Firestarter Template">
  <a:themeElements>
    <a:clrScheme name="Custom 10">
      <a:dk1>
        <a:srgbClr val="000000"/>
      </a:dk1>
      <a:lt1>
        <a:srgbClr val="FFFFFF"/>
      </a:lt1>
      <a:dk2>
        <a:srgbClr val="125CA7"/>
      </a:dk2>
      <a:lt2>
        <a:srgbClr val="E5F1F7"/>
      </a:lt2>
      <a:accent1>
        <a:srgbClr val="BFE7F7"/>
      </a:accent1>
      <a:accent2>
        <a:srgbClr val="54B0E2"/>
      </a:accent2>
      <a:accent3>
        <a:srgbClr val="E8E8E2"/>
      </a:accent3>
      <a:accent4>
        <a:srgbClr val="C7C7BD"/>
      </a:accent4>
      <a:accent5>
        <a:srgbClr val="817C77"/>
      </a:accent5>
      <a:accent6>
        <a:srgbClr val="F47E3F"/>
      </a:accent6>
      <a:hlink>
        <a:srgbClr val="54B0E2"/>
      </a:hlink>
      <a:folHlink>
        <a:srgbClr val="F47E3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15974</TotalTime>
  <Words>724</Words>
  <Application>Microsoft Office PowerPoint</Application>
  <PresentationFormat>On-screen Show (4:3)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Cooper Black</vt:lpstr>
      <vt:lpstr>Segoe</vt:lpstr>
      <vt:lpstr>Segoe Light</vt:lpstr>
      <vt:lpstr>Segoe UI</vt:lpstr>
      <vt:lpstr>Wingdings</vt:lpstr>
      <vt:lpstr>WCF Firestarter Template</vt:lpstr>
      <vt:lpstr>ASP.NET + Angular JS: The New Microsoft Web Developer</vt:lpstr>
      <vt:lpstr>PowerPoint Presentation</vt:lpstr>
      <vt:lpstr>Agenda</vt:lpstr>
      <vt:lpstr>The New Web Developer</vt:lpstr>
      <vt:lpstr>The Old Microsoft Web Developer</vt:lpstr>
      <vt:lpstr>The New Microsoft Web Developer</vt:lpstr>
      <vt:lpstr>Angular JS Primer</vt:lpstr>
      <vt:lpstr>The Challenge</vt:lpstr>
      <vt:lpstr>Anatomy of a Hybrid Application</vt:lpstr>
      <vt:lpstr>What is a hybrid application</vt:lpstr>
      <vt:lpstr>App Anatomy</vt:lpstr>
      <vt:lpstr>App Anatomy</vt:lpstr>
      <vt:lpstr>App Anatomy</vt:lpstr>
      <vt:lpstr>SPA Silo Anatomy</vt:lpstr>
      <vt:lpstr>Go to work</vt:lpstr>
      <vt:lpstr>Routing</vt:lpstr>
      <vt:lpstr>Additional Routing Demo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</dc:creator>
  <cp:lastModifiedBy>Miguel Castro</cp:lastModifiedBy>
  <cp:revision>291</cp:revision>
  <dcterms:created xsi:type="dcterms:W3CDTF">2012-02-09T03:54:42Z</dcterms:created>
  <dcterms:modified xsi:type="dcterms:W3CDTF">2014-11-30T19:27:56Z</dcterms:modified>
</cp:coreProperties>
</file>