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71" r:id="rId6"/>
    <p:sldId id="260" r:id="rId7"/>
    <p:sldId id="272" r:id="rId8"/>
    <p:sldId id="261" r:id="rId9"/>
    <p:sldId id="273" r:id="rId10"/>
    <p:sldId id="274" r:id="rId11"/>
    <p:sldId id="262" r:id="rId12"/>
    <p:sldId id="264" r:id="rId13"/>
    <p:sldId id="275" r:id="rId14"/>
    <p:sldId id="276" r:id="rId15"/>
    <p:sldId id="269" r:id="rId16"/>
    <p:sldId id="266" r:id="rId17"/>
    <p:sldId id="267" r:id="rId18"/>
    <p:sldId id="268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276A-E093-47F9-AD80-48F5DF980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DA388-CA30-4E91-86C6-EE5082B83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6FFA-B357-4400-BE49-A3CCE49C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107-6C43-4F59-B584-3ED69F9EC5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390F9-F578-4E36-B921-9CDBF813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079A1-C207-49D9-942C-C329A9E6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909-612E-4A65-8300-7F41F394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8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2F02-C50B-4D15-85C3-1E9ECD30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6ADD3-AC44-44E6-AA06-0DDE1B2EB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3AF28-59F6-432B-827C-1DB780F2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107-6C43-4F59-B584-3ED69F9EC5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B1C41-DE97-4DC3-BADC-A3EC5034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53284-80B6-4BBD-B2CF-CE0C5900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909-612E-4A65-8300-7F41F394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414BD-5A35-46AE-BD0D-44AF8B46B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AF296-2880-4970-A4CA-861C02C1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C9F2-BF70-4FC5-9504-DBE67929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107-6C43-4F59-B584-3ED69F9EC5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E2BA7-53E8-40A5-9EFC-23F0801E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D5BA-DD44-4AC6-9847-2C8EE08D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909-612E-4A65-8300-7F41F394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0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64B9-B71B-4A3A-AAA1-5A44757E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3532-6AC6-4565-A8C9-828F0BAC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61BE-DA4C-4245-BAC3-D9BE1A48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107-6C43-4F59-B584-3ED69F9EC5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18EE-9E5D-4740-9AAD-31120978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CA39B-2317-4F7F-BB06-5316E6E8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909-612E-4A65-8300-7F41F394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4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B93E-64B6-4CEA-9CF4-B9344A49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C7D15-E7FF-4149-B5E1-16565D413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DCADE-D695-46E4-B6A8-ACC16C56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107-6C43-4F59-B584-3ED69F9EC5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0FB99-8B53-45DE-ADDE-3E18D08E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77D63-14C8-44EC-B01C-8C37D64D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909-612E-4A65-8300-7F41F394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6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2AE1-06A6-4CD3-8A38-2E2401F7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61101-5983-4D27-911B-0B327B8A2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B974C-BF85-4EC9-9A62-94BC12208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34F76-6477-4C50-A7D7-9E65ECF4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107-6C43-4F59-B584-3ED69F9EC5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CC447-AC07-4EA9-AC5C-EC414D72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89AE8-8E6E-40AE-BB26-FFEFB3A5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909-612E-4A65-8300-7F41F394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AAB0-19A8-45CD-B41F-8E574FD6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979D-3EFE-43FC-967E-D985CEAE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202D3-6550-4C7F-8E6D-B91946779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3EDB2-1599-4E33-A479-7289B2B01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43FF4-8209-46B4-B446-F45EA24A2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13560-A17B-4F6C-B968-45CDFDE2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107-6C43-4F59-B584-3ED69F9EC5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F89AE-5DF4-4222-8C36-2AB7743A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96AD2-4171-445B-AAF4-9D7C822F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909-612E-4A65-8300-7F41F394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8F32-E769-4D33-B00B-E470275A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CA2BE-4928-474F-B565-D9115334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107-6C43-4F59-B584-3ED69F9EC5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A3108-195D-479C-B5B0-0B2BBCC3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72B46-06BB-4BC7-8500-AB207612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909-612E-4A65-8300-7F41F394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9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0AF9F-A4FB-4EBF-9DB6-7A6C2B90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107-6C43-4F59-B584-3ED69F9EC5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B3EEF-9E07-4BAC-9DEA-7F750193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90E2B-6C8B-4C0E-9EFB-A21212BA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909-612E-4A65-8300-7F41F394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6A79-7AC3-4A09-BA6B-3D8EB6A5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2163-212A-4ADD-BAA2-E31C7357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D3133-AF8E-41C9-B0A1-042EF89F5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18E5A-4BE0-4512-AC24-C9C4F093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107-6C43-4F59-B584-3ED69F9EC5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91EBA-2713-46FD-94EC-8A6094A7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59835-A8AC-48C2-89E3-09CCFB56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909-612E-4A65-8300-7F41F394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5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63A8-4534-48CF-9742-C9A8CFEC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29638-A350-4682-9F38-B4D6957A9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FA9D-4FFE-4BAC-8671-4E420BBF6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AACC7-2FB3-4A74-9021-5BA06A0F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107-6C43-4F59-B584-3ED69F9EC5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5042-2403-4F18-9776-F5AA33B4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AE230-03A7-417D-A2D3-5AC36C57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2909-612E-4A65-8300-7F41F394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6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20722-FF14-4FE5-9A75-610B1A3D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69730-3B83-4BB7-BC56-2FA4AAA8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BF7E8-0395-4D9C-B066-2BBF07D1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2C107-6C43-4F59-B584-3ED69F9EC5C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2795-94F5-4A85-AAEA-B3CFC92C0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94B-C9E8-433C-A08E-D3045B29D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D2909-612E-4A65-8300-7F41F3946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Collections.Specialized.INotifyCollectionChanged.aspx" TargetMode="External"/><Relationship Id="rId2" Type="http://schemas.openxmlformats.org/officeDocument/2006/relationships/hyperlink" Target="https://msdn.microsoft.com/en-us/library/system.componentmodel.inotifypropertychanged(v=vs.11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magazine/dd419663.aspx?tduid=(c53f0c57a09f4ff1194662636a8431cd)(256380)(2459594)(TnL5HPStwNw-i.ylHKJgUU.bPDsuAcXfOg)()#id0090030" TargetMode="External"/><Relationship Id="rId2" Type="http://schemas.openxmlformats.org/officeDocument/2006/relationships/hyperlink" Target="https://msdn.microsoft.com/en-us/library/system.windows.input.icommand(v=vs.110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hh848246.asp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eremybytes.blogspot.com/2012/04/overview-of-mvvm-design-patter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dotnetstories.files.wordpress.com/2011/07/mvvm.jpg">
            <a:extLst>
              <a:ext uri="{FF2B5EF4-FFF2-40B4-BE49-F238E27FC236}">
                <a16:creationId xmlns:a16="http://schemas.microsoft.com/office/drawing/2014/main" id="{7A6F5706-D943-4939-A26B-8AF57845A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4" y="590550"/>
            <a:ext cx="9458325" cy="52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55BD6D-0551-4FD7-8D4A-44DF0364C2CD}"/>
              </a:ext>
            </a:extLst>
          </p:cNvPr>
          <p:cNvSpPr txBox="1"/>
          <p:nvPr/>
        </p:nvSpPr>
        <p:spPr>
          <a:xfrm>
            <a:off x="1209674" y="3181648"/>
            <a:ext cx="43605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latin typeface="Arial Black" panose="020B0A04020102020204" pitchFamily="34" charset="0"/>
              </a:rPr>
              <a:t>MVVM</a:t>
            </a:r>
          </a:p>
          <a:p>
            <a:pPr algn="ctr"/>
            <a:r>
              <a:rPr lang="en-US" sz="8000" dirty="0">
                <a:latin typeface="Arial Black" panose="020B0A04020102020204" pitchFamily="34" charset="0"/>
              </a:rPr>
              <a:t>Pattern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416EF-9907-4F1F-876D-668B91C0A58D}"/>
              </a:ext>
            </a:extLst>
          </p:cNvPr>
          <p:cNvSpPr txBox="1"/>
          <p:nvPr/>
        </p:nvSpPr>
        <p:spPr>
          <a:xfrm>
            <a:off x="4662313" y="5366861"/>
            <a:ext cx="257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nard MT Condensed" panose="02050806060905020404" pitchFamily="18" charset="0"/>
              </a:rPr>
              <a:t>Presenter Marsha J. Brooks</a:t>
            </a:r>
          </a:p>
        </p:txBody>
      </p:sp>
    </p:spTree>
    <p:extLst>
      <p:ext uri="{BB962C8B-B14F-4D97-AF65-F5344CB8AC3E}">
        <p14:creationId xmlns:p14="http://schemas.microsoft.com/office/powerpoint/2010/main" val="400350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442F-F3DC-4A15-B1DD-D43E3162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14" y="19631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u="sng" dirty="0">
                <a:latin typeface="+mn-lt"/>
              </a:rPr>
              <a:t>View</a:t>
            </a:r>
            <a:endParaRPr lang="en-US" sz="6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929E-A183-40F0-A0F0-9A0F05D0F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14" y="1395267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/>
              <a:t>Icommand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 control is a Command Source:  the control’s </a:t>
            </a:r>
            <a:r>
              <a:rPr lang="en-US" b="1" dirty="0"/>
              <a:t>Command</a:t>
            </a:r>
            <a:r>
              <a:rPr lang="en-US" dirty="0"/>
              <a:t> property can be data-bound to an </a:t>
            </a:r>
            <a:r>
              <a:rPr lang="en-US" b="1" dirty="0" err="1"/>
              <a:t>Icommand</a:t>
            </a:r>
            <a:r>
              <a:rPr lang="en-US" b="1" dirty="0"/>
              <a:t> </a:t>
            </a:r>
            <a:r>
              <a:rPr lang="en-US" dirty="0"/>
              <a:t>property on the view model. </a:t>
            </a:r>
          </a:p>
          <a:p>
            <a:pPr lvl="1"/>
            <a:endParaRPr lang="en-US" dirty="0"/>
          </a:p>
          <a:p>
            <a:pPr lvl="2"/>
            <a:r>
              <a:rPr lang="en-US" sz="2400" dirty="0"/>
              <a:t>control’s command is invoked, the code in the view model will be executed.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 In addition to commands, behaviors can be attached to an object in the view and can listen for either a command to be invoked or event to be raised. In response, the </a:t>
            </a:r>
          </a:p>
          <a:p>
            <a:pPr marL="914400" lvl="2" indent="0">
              <a:buNone/>
            </a:pPr>
            <a:endParaRPr lang="en-US" sz="2400" dirty="0"/>
          </a:p>
          <a:p>
            <a:pPr lvl="2"/>
            <a:r>
              <a:rPr lang="en-US" sz="2400" dirty="0"/>
              <a:t>behavior can then invoke an </a:t>
            </a:r>
            <a:r>
              <a:rPr lang="en-US" sz="2400" b="1" dirty="0" err="1"/>
              <a:t>ICommand</a:t>
            </a:r>
            <a:r>
              <a:rPr lang="en-US" sz="2400" b="1" dirty="0"/>
              <a:t> </a:t>
            </a:r>
            <a:r>
              <a:rPr lang="en-US" sz="2400" dirty="0"/>
              <a:t>on the view model or a method on the view model.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771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F5BFD-59CE-46BE-AC1D-13E38694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70" y="160598"/>
            <a:ext cx="10515600" cy="6033907"/>
          </a:xfrm>
        </p:spPr>
        <p:txBody>
          <a:bodyPr/>
          <a:lstStyle/>
          <a:p>
            <a:pPr marL="0" indent="0">
              <a:buNone/>
            </a:pPr>
            <a:r>
              <a:rPr lang="en-US" sz="4400" b="1" u="sng" dirty="0"/>
              <a:t>Model</a:t>
            </a:r>
          </a:p>
          <a:p>
            <a:pPr marL="0" indent="0">
              <a:buNone/>
            </a:pPr>
            <a:endParaRPr lang="en-US" sz="4400" b="1" u="sng" dirty="0"/>
          </a:p>
          <a:p>
            <a:r>
              <a:rPr lang="en-US" dirty="0"/>
              <a:t>an implementation of the application’s </a:t>
            </a:r>
          </a:p>
          <a:p>
            <a:pPr marL="0" indent="0">
              <a:buNone/>
            </a:pPr>
            <a:r>
              <a:rPr lang="en-US" dirty="0"/>
              <a:t>   domain model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combination data model and business and </a:t>
            </a:r>
          </a:p>
          <a:p>
            <a:pPr marL="0" indent="0">
              <a:buNone/>
            </a:pPr>
            <a:r>
              <a:rPr lang="en-US" dirty="0"/>
              <a:t>   validation logic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 of model objects include repositories, business objects, data transfer objects (DTOs), Plain Old CLR Objects (POCOs), and generated entity and proxy objects.</a:t>
            </a:r>
          </a:p>
          <a:p>
            <a:endParaRPr lang="en-US" dirty="0"/>
          </a:p>
        </p:txBody>
      </p:sp>
      <p:pic>
        <p:nvPicPr>
          <p:cNvPr id="6" name="Picture 4" descr="http://dotnetstories.files.wordpress.com/2011/07/mvvm.jpg">
            <a:extLst>
              <a:ext uri="{FF2B5EF4-FFF2-40B4-BE49-F238E27FC236}">
                <a16:creationId xmlns:a16="http://schemas.microsoft.com/office/drawing/2014/main" id="{2E489F61-CC70-40C6-80A6-5EED862BA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09" y="71650"/>
            <a:ext cx="4016991" cy="29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dotnetstories.files.wordpress.com/2011/07/mvvm.jpg">
            <a:extLst>
              <a:ext uri="{FF2B5EF4-FFF2-40B4-BE49-F238E27FC236}">
                <a16:creationId xmlns:a16="http://schemas.microsoft.com/office/drawing/2014/main" id="{F66F487D-C197-4207-BCB2-5643868A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546" y="0"/>
            <a:ext cx="4244454" cy="292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1ECF46-86F7-411F-8D29-7C94A764196F}"/>
              </a:ext>
            </a:extLst>
          </p:cNvPr>
          <p:cNvSpPr/>
          <p:nvPr/>
        </p:nvSpPr>
        <p:spPr>
          <a:xfrm>
            <a:off x="0" y="873907"/>
            <a:ext cx="121920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0" u="sng" dirty="0">
                <a:solidFill>
                  <a:srgbClr val="000000"/>
                </a:solidFill>
                <a:effectLst/>
              </a:rPr>
              <a:t>Connecting View Models to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A2A2A"/>
              </a:solidFill>
              <a:effectLst/>
            </a:endParaRPr>
          </a:p>
          <a:p>
            <a:endParaRPr lang="en-US" dirty="0">
              <a:solidFill>
                <a:srgbClr val="2A2A2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A2A2A"/>
                </a:solidFill>
                <a:effectLst/>
              </a:rPr>
              <a:t>Purpose:  view to have a view model assigned to its </a:t>
            </a:r>
            <a:r>
              <a:rPr lang="en-US" sz="2400" b="1" i="0" dirty="0" err="1">
                <a:solidFill>
                  <a:srgbClr val="2A2A2A"/>
                </a:solidFill>
                <a:effectLst/>
              </a:rPr>
              <a:t>DataContext</a:t>
            </a:r>
            <a:r>
              <a:rPr lang="en-US" sz="2400" b="0" i="0" dirty="0">
                <a:solidFill>
                  <a:srgbClr val="2A2A2A"/>
                </a:solidFill>
                <a:effectLst/>
              </a:rPr>
              <a:t> property.</a:t>
            </a:r>
          </a:p>
          <a:p>
            <a:endParaRPr lang="en-US" sz="2400" b="0" i="0" dirty="0">
              <a:solidFill>
                <a:srgbClr val="2A2A2A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A2A2A"/>
                </a:solidFill>
                <a:effectLst/>
              </a:rPr>
              <a:t>There are many approaches to connecting a view model to a view, including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A2A2A"/>
                </a:solidFill>
                <a:effectLst/>
              </a:rPr>
              <a:t>direct relations</a:t>
            </a:r>
          </a:p>
          <a:p>
            <a:pPr lvl="1"/>
            <a:r>
              <a:rPr lang="en-US" sz="2400" b="0" i="0" dirty="0">
                <a:solidFill>
                  <a:srgbClr val="2A2A2A"/>
                </a:solidFill>
                <a:effectLst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A2A2A"/>
                </a:solidFill>
                <a:effectLst/>
              </a:rPr>
              <a:t>container-based approaches</a:t>
            </a:r>
          </a:p>
          <a:p>
            <a:pPr lvl="1"/>
            <a:endParaRPr lang="en-US" sz="2400" b="0" i="0" dirty="0">
              <a:solidFill>
                <a:srgbClr val="2A2A2A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A2A2A"/>
                </a:solidFill>
                <a:effectLst/>
              </a:rPr>
              <a:t>Views is connected to view models in a code-behind file, or in the view itself.</a:t>
            </a:r>
          </a:p>
          <a:p>
            <a:r>
              <a:rPr lang="en-US" b="0" i="0" dirty="0">
                <a:solidFill>
                  <a:srgbClr val="2A2A2A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103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dotnetstories.files.wordpress.com/2011/07/mvvm.jpg">
            <a:extLst>
              <a:ext uri="{FF2B5EF4-FFF2-40B4-BE49-F238E27FC236}">
                <a16:creationId xmlns:a16="http://schemas.microsoft.com/office/drawing/2014/main" id="{F10D1267-7B7A-4B22-A289-959FA4FD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546" y="0"/>
            <a:ext cx="4244454" cy="292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8C90E5-28A2-45FA-96A4-71A4764F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63" y="351058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000000"/>
                </a:solidFill>
              </a:rPr>
              <a:t>Connecting View Models to Views</a:t>
            </a:r>
            <a:br>
              <a:rPr lang="en-US" b="1" u="sng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8A389-E183-46B6-ABA6-311E5658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63" y="1366952"/>
            <a:ext cx="10515600" cy="5019780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b="1" dirty="0">
                <a:solidFill>
                  <a:srgbClr val="000000"/>
                </a:solidFill>
              </a:rPr>
              <a:t>View</a:t>
            </a:r>
          </a:p>
          <a:p>
            <a:pPr marL="519113" indent="217488"/>
            <a:r>
              <a:rPr lang="en-US" sz="2400" b="1" dirty="0">
                <a:solidFill>
                  <a:srgbClr val="000000"/>
                </a:solidFill>
              </a:rPr>
              <a:t>  </a:t>
            </a:r>
            <a:r>
              <a:rPr lang="en-US" sz="2400" dirty="0">
                <a:solidFill>
                  <a:srgbClr val="2A2A2A"/>
                </a:solidFill>
              </a:rPr>
              <a:t>the view model can be instantiated in the view as the </a:t>
            </a:r>
          </a:p>
          <a:p>
            <a:pPr marL="519113" indent="0">
              <a:buNone/>
            </a:pPr>
            <a:r>
              <a:rPr lang="en-US" sz="2400" dirty="0">
                <a:solidFill>
                  <a:srgbClr val="2A2A2A"/>
                </a:solidFill>
              </a:rPr>
              <a:t>     view’s </a:t>
            </a:r>
            <a:r>
              <a:rPr lang="en-US" sz="2400" b="1" dirty="0" err="1">
                <a:solidFill>
                  <a:srgbClr val="2A2A2A"/>
                </a:solidFill>
              </a:rPr>
              <a:t>DataContext</a:t>
            </a:r>
            <a:r>
              <a:rPr lang="en-US" sz="2400" dirty="0">
                <a:solidFill>
                  <a:srgbClr val="2A2A2A"/>
                </a:solidFill>
              </a:rPr>
              <a:t> if the constructor has no arguments.</a:t>
            </a:r>
          </a:p>
          <a:p>
            <a:pPr marL="519113" indent="0">
              <a:buNone/>
            </a:pPr>
            <a:endParaRPr lang="en-US" sz="2400" dirty="0">
              <a:solidFill>
                <a:srgbClr val="2A2A2A"/>
              </a:solidFill>
            </a:endParaRPr>
          </a:p>
          <a:p>
            <a:pPr marL="519113" lvl="1" indent="217488"/>
            <a:r>
              <a:rPr lang="en-US" dirty="0">
                <a:solidFill>
                  <a:srgbClr val="2A2A2A"/>
                </a:solidFill>
              </a:rPr>
              <a:t>Using a view model locator </a:t>
            </a:r>
          </a:p>
          <a:p>
            <a:pPr marL="519113" lvl="1" indent="0">
              <a:buNone/>
            </a:pPr>
            <a:endParaRPr lang="en-US" dirty="0">
              <a:solidFill>
                <a:srgbClr val="2A2A2A"/>
              </a:solidFill>
            </a:endParaRPr>
          </a:p>
          <a:p>
            <a:pPr marL="1262063" lvl="2" indent="-68263"/>
            <a:r>
              <a:rPr lang="en-US" dirty="0">
                <a:solidFill>
                  <a:srgbClr val="2A2A2A"/>
                </a:solidFill>
              </a:rPr>
              <a:t> a resource which exposes the application’s view models as properties that individual views can data bind to. </a:t>
            </a:r>
          </a:p>
          <a:p>
            <a:pPr marL="1262063" lvl="2" indent="-68263"/>
            <a:endParaRPr lang="en-US" dirty="0">
              <a:solidFill>
                <a:srgbClr val="2A2A2A"/>
              </a:solidFill>
            </a:endParaRPr>
          </a:p>
          <a:p>
            <a:pPr marL="1262063" lvl="2" indent="-68263"/>
            <a:r>
              <a:rPr lang="en-US" dirty="0">
                <a:solidFill>
                  <a:srgbClr val="2A2A2A"/>
                </a:solidFill>
              </a:rPr>
              <a:t>The application has a single class that is responsible for connecting view models to views,</a:t>
            </a:r>
          </a:p>
          <a:p>
            <a:pPr marL="1193800" lvl="2" indent="0">
              <a:buNone/>
            </a:pPr>
            <a:endParaRPr lang="en-US" dirty="0">
              <a:solidFill>
                <a:srgbClr val="2A2A2A"/>
              </a:solidFill>
            </a:endParaRPr>
          </a:p>
          <a:p>
            <a:pPr marL="1262063" lvl="2" indent="-68263"/>
            <a:r>
              <a:rPr lang="en-US" dirty="0">
                <a:solidFill>
                  <a:srgbClr val="2A2A2A"/>
                </a:solidFill>
              </a:rPr>
              <a:t> it leaves developers free to choose to manually perform the connection within the view model locator, or by using a dependency injection container.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0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dotnetstories.files.wordpress.com/2011/07/mvvm.jpg">
            <a:extLst>
              <a:ext uri="{FF2B5EF4-FFF2-40B4-BE49-F238E27FC236}">
                <a16:creationId xmlns:a16="http://schemas.microsoft.com/office/drawing/2014/main" id="{0A5FA06F-503E-4779-A709-65F852574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546" y="0"/>
            <a:ext cx="4244454" cy="292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08508-01AB-4A25-A1CD-D43D7C2A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436148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000000"/>
                </a:solidFill>
              </a:rPr>
              <a:t>Connecting View Models to Views</a:t>
            </a:r>
            <a:br>
              <a:rPr lang="en-US" b="1" u="sng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F2964-5C06-447A-A6B2-7C146301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05" y="17617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000000"/>
                </a:solidFill>
              </a:rPr>
              <a:t>Code-Behind</a:t>
            </a:r>
            <a:r>
              <a:rPr lang="en-US" sz="2400" u="sng" dirty="0">
                <a:solidFill>
                  <a:srgbClr val="2A2A2A"/>
                </a:solidFill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rgbClr val="2A2A2A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connecting a view model to a view in a code-behind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file is discouraged as it can cause problems for designers in both Visual Studio    and Microsoft Expression Blend® design software</a:t>
            </a: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285750" indent="-285750"/>
            <a:r>
              <a:rPr lang="en-US" sz="2400" dirty="0">
                <a:solidFill>
                  <a:srgbClr val="2A2A2A"/>
                </a:solidFill>
              </a:rPr>
              <a:t>A view can have code in the code-behind file that results in the view model being assigned as its </a:t>
            </a:r>
            <a:r>
              <a:rPr lang="en-US" sz="2400" b="1" dirty="0" err="1">
                <a:solidFill>
                  <a:srgbClr val="2A2A2A"/>
                </a:solidFill>
              </a:rPr>
              <a:t>DataContext</a:t>
            </a:r>
            <a:r>
              <a:rPr lang="en-US" sz="2400" dirty="0">
                <a:solidFill>
                  <a:srgbClr val="2A2A2A"/>
                </a:solidFill>
              </a:rPr>
              <a:t> property.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863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dotnetstories.files.wordpress.com/2011/07/mvvm.jpg">
            <a:extLst>
              <a:ext uri="{FF2B5EF4-FFF2-40B4-BE49-F238E27FC236}">
                <a16:creationId xmlns:a16="http://schemas.microsoft.com/office/drawing/2014/main" id="{E459CE63-951F-4AAF-B021-9CFBAF247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11" y="0"/>
            <a:ext cx="9517039" cy="671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FF28-4AB1-4D12-AC52-5E1440368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34820" y="310872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53628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35A2-BC48-494A-A40B-9DA4DE4A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br>
              <a:rPr lang="en-US" b="1" u="sng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67F1DF-333C-4AD7-B518-D55015640E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748482"/>
            <a:ext cx="5707012" cy="1154162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//write a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Model   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CurrentName {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      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List&lt;string&gt; AddedNames {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=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List&lt;string&gt;()   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10F177-70AD-48A6-99B8-5EB476AB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2990"/>
            <a:ext cx="6701051" cy="1154162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//associate model with the 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MainWindow()    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         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InitializeComponent();           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DataContext =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Model();      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D26760-FA6F-460E-8A82-893BB829D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65010"/>
            <a:ext cx="7086876" cy="2492990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//u</a:t>
            </a:r>
            <a:r>
              <a:rPr lang="en-US" sz="1200" dirty="0">
                <a:latin typeface="Consolas" panose="020B0609020204030204" pitchFamily="49" charset="0"/>
              </a:rPr>
              <a:t>pdate the text box and label to reflect the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CurrentName</a:t>
            </a:r>
            <a:r>
              <a:rPr lang="en-US" sz="1200" dirty="0">
                <a:latin typeface="Consolas" panose="020B0609020204030204" pitchFamily="49" charset="0"/>
              </a:rPr>
              <a:t> model property and the list box to be the </a:t>
            </a:r>
            <a:r>
              <a:rPr lang="en-US" sz="1200" dirty="0" err="1">
                <a:latin typeface="Consolas" panose="020B0609020204030204" pitchFamily="49" charset="0"/>
              </a:rPr>
              <a:t>AddedNames</a:t>
            </a:r>
            <a:r>
              <a:rPr lang="en-US" sz="1200" dirty="0">
                <a:latin typeface="Consolas" panose="020B0609020204030204" pitchFamily="49" charset="0"/>
              </a:rPr>
              <a:t> property.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onsolas" panose="020B0609020204030204" pitchFamily="49" charset="0"/>
              </a:rPr>
              <a:t>Below is the new XAML for the view, with change in </a:t>
            </a:r>
            <a:r>
              <a:rPr lang="en-US" sz="1200" b="1" dirty="0">
                <a:latin typeface="Consolas" panose="020B0609020204030204" pitchFamily="49" charset="0"/>
              </a:rPr>
              <a:t>bold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  <a:endParaRPr lang="en-US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TextBlock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="Added Names"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DockPanel.Dock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="Top"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Margin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="5,3"/&gt;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ListBox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ItemsSource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="{Binding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AddedNames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  ....... --&gt;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TextBlock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Grid.Row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Margin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="5,3"/&gt;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Grid.Row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Grid.Column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="1"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="{Binding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CurrentName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UpdateSourceTrigger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PropertyChanged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Margin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="5,3"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TextBlock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Grid.Row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="1"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="Your name is:"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Margin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="5,3"/&gt;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TextBlock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Grid.Row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="1"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Grid.Column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="1"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="{Binding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CurrentName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Margin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="5,3"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01CDB-3783-4E4C-A252-D5A1CCAAF4BD}"/>
              </a:ext>
            </a:extLst>
          </p:cNvPr>
          <p:cNvSpPr txBox="1"/>
          <p:nvPr/>
        </p:nvSpPr>
        <p:spPr>
          <a:xfrm>
            <a:off x="0" y="165730"/>
            <a:ext cx="171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Write a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75E9C-6B04-4519-98B0-D74736B341F9}"/>
              </a:ext>
            </a:extLst>
          </p:cNvPr>
          <p:cNvSpPr txBox="1"/>
          <p:nvPr/>
        </p:nvSpPr>
        <p:spPr>
          <a:xfrm>
            <a:off x="-38672" y="1928573"/>
            <a:ext cx="307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Associate Model with 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D21A4-A25C-4550-886E-66866EF3C598}"/>
              </a:ext>
            </a:extLst>
          </p:cNvPr>
          <p:cNvSpPr txBox="1"/>
          <p:nvPr/>
        </p:nvSpPr>
        <p:spPr>
          <a:xfrm>
            <a:off x="31840" y="3814244"/>
            <a:ext cx="10390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Update to reflect the </a:t>
            </a:r>
            <a:r>
              <a:rPr lang="en-US" sz="2000" b="1" u="sng" dirty="0" err="1"/>
              <a:t>CurrentName</a:t>
            </a:r>
            <a:r>
              <a:rPr lang="en-US" sz="2000" b="1" u="sng" dirty="0"/>
              <a:t> Model Property and the list to be the </a:t>
            </a:r>
            <a:r>
              <a:rPr lang="en-US" sz="2000" b="1" u="sng" dirty="0" err="1"/>
              <a:t>AddedNames</a:t>
            </a:r>
            <a:r>
              <a:rPr lang="en-US" sz="2000" b="1" u="sng" dirty="0"/>
              <a:t> property.</a:t>
            </a:r>
          </a:p>
        </p:txBody>
      </p:sp>
      <p:pic>
        <p:nvPicPr>
          <p:cNvPr id="11" name="Picture 4" descr="http://dotnetstories.files.wordpress.com/2011/07/mvvm.jpg">
            <a:extLst>
              <a:ext uri="{FF2B5EF4-FFF2-40B4-BE49-F238E27FC236}">
                <a16:creationId xmlns:a16="http://schemas.microsoft.com/office/drawing/2014/main" id="{EEBD1C73-4AA0-43D9-9E40-BB43F2AEB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09" y="71650"/>
            <a:ext cx="4016991" cy="29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99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D5332-B5D3-4AEC-9A43-357AA97B4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B3998A-6F0D-4EE5-9E03-A4BE6F3BD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641187"/>
            <a:ext cx="12192000" cy="5216813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dirty="0">
                <a:latin typeface="Consolas" panose="020B0609020204030204" pitchFamily="49" charset="0"/>
              </a:rPr>
              <a:t>Enter </a:t>
            </a:r>
            <a:r>
              <a:rPr lang="en-US" sz="1200" dirty="0" err="1">
                <a:latin typeface="Consolas" panose="020B0609020204030204" pitchFamily="49" charset="0"/>
                <a:hlinkClick r:id="rId2"/>
              </a:rPr>
              <a:t>INotifyPropertyChanged</a:t>
            </a:r>
            <a:r>
              <a:rPr lang="en-US" sz="1200" dirty="0">
                <a:latin typeface="Consolas" panose="020B0609020204030204" pitchFamily="49" charset="0"/>
              </a:rPr>
              <a:t> and </a:t>
            </a:r>
            <a:r>
              <a:rPr lang="en-US" sz="1200" dirty="0" err="1">
                <a:latin typeface="Consolas" panose="020B0609020204030204" pitchFamily="49" charset="0"/>
                <a:hlinkClick r:id="rId3"/>
              </a:rPr>
              <a:t>INotifyCollectionChanged</a:t>
            </a:r>
            <a:r>
              <a:rPr lang="en-US" sz="1200" dirty="0">
                <a:latin typeface="Consolas" panose="020B0609020204030204" pitchFamily="49" charset="0"/>
              </a:rPr>
              <a:t> interfaces.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// </a:t>
            </a:r>
            <a:r>
              <a:rPr lang="en-US" sz="1200" dirty="0" err="1">
                <a:latin typeface="Consolas" panose="020B0609020204030204" pitchFamily="49" charset="0"/>
              </a:rPr>
              <a:t>ViewModels</a:t>
            </a:r>
            <a:r>
              <a:rPr lang="en-US" sz="1200" dirty="0">
                <a:latin typeface="Consolas" panose="020B0609020204030204" pitchFamily="49" charset="0"/>
              </a:rPr>
              <a:t> should implement these interfaces to notify the UI they have changed.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Model : INotifyPropertyChanged   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     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#region CurrentName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CurrentName       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           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mCurrentName; }           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{               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3399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mCurrentName)                  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      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mCurrentName =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3399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      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OnPropertyChanged();           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      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     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mCurrentName;      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#endregion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ObservableCollection&lt;string&gt; AddedNames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 =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ObservableCollection&lt;string&gt;();       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PropertyChangedEventHandler PropertyChanged;        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OnPropertyChanged([CallerMemberName]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propertyName =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           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PropertyChanged?.Invoke(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PropertyChangedEventArgs(propertyName));       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  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44368-5EF7-440C-AC27-C90A2AC3018D}"/>
              </a:ext>
            </a:extLst>
          </p:cNvPr>
          <p:cNvSpPr/>
          <p:nvPr/>
        </p:nvSpPr>
        <p:spPr>
          <a:xfrm>
            <a:off x="0" y="496371"/>
            <a:ext cx="68121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u="sng" dirty="0">
                <a:effectLst/>
                <a:latin typeface="Segoe UI" panose="020B0502040204020203" pitchFamily="34" charset="0"/>
              </a:rPr>
              <a:t>Notify Change Interfaces</a:t>
            </a:r>
          </a:p>
        </p:txBody>
      </p:sp>
      <p:pic>
        <p:nvPicPr>
          <p:cNvPr id="6" name="Picture 4" descr="http://dotnetstories.files.wordpress.com/2011/07/mvvm.jpg">
            <a:extLst>
              <a:ext uri="{FF2B5EF4-FFF2-40B4-BE49-F238E27FC236}">
                <a16:creationId xmlns:a16="http://schemas.microsoft.com/office/drawing/2014/main" id="{C42642E9-8BDD-41FB-909C-BFDCE8CF5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09" y="71650"/>
            <a:ext cx="4016991" cy="29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413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0EC5F15-025C-4292-8672-2C87B3438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016"/>
            <a:ext cx="12192000" cy="5539978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/*Button and other actionable items (such as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MenuItem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 work through an interface named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  <a:hlinkClick r:id="rId2"/>
              </a:rPr>
              <a:t>ICommand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One glaring omission of WPF is that it doesn't provide an out of the box, simple, model friendly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ICommand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implementation.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One could refer here to the seminal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  <a:hlinkClick r:id="rId3"/>
              </a:rPr>
              <a:t>RelayCommand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  <a:hlinkClick r:id="rId3"/>
              </a:rPr>
              <a:t> by Josh Smith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... but since it's a very simple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interface and I don't want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*/use any third party, we are just going to implement it inline.... Add this to the Model class: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Hide   Shrink      Copy Code</a:t>
            </a:r>
            <a:endParaRPr kumimoji="0" lang="cs-CZ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      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public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Model()       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{            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AddCommand =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new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AddNameCommand(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this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);       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}        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class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AddNameCommand : ICommand       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{             Model parent;            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public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AddNameCommand(Model parent)           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{                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this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.parent = parent;               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parent.PropertyChanged +=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delegate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{ CanExecuteChanged?.Invoke(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this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 EventArgs.Empty); };         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  }           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public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event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EventHandler CanExecuteChanged;          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public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bool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CanExecute(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object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parameter)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{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return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!string.IsNullOrEmpty(parent.CurrentName);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}           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public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void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Execute(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object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parameter)          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 {                 parent.AddedNames.Add(parent.CurrentName);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;                 parent.CurrentName =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null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          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 }         }        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public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ICommand AddCommand {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get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private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set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en-US" sz="12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pic>
        <p:nvPicPr>
          <p:cNvPr id="7" name="Picture 4" descr="http://dotnetstories.files.wordpress.com/2011/07/mvvm.jpg">
            <a:extLst>
              <a:ext uri="{FF2B5EF4-FFF2-40B4-BE49-F238E27FC236}">
                <a16:creationId xmlns:a16="http://schemas.microsoft.com/office/drawing/2014/main" id="{AA84F037-98AF-47AD-BECF-24303F118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09" y="71650"/>
            <a:ext cx="4016991" cy="29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C947B-EFC7-43AC-A671-7C488D39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5663"/>
            <a:ext cx="10515600" cy="1325563"/>
          </a:xfrm>
        </p:spPr>
        <p:txBody>
          <a:bodyPr/>
          <a:lstStyle/>
          <a:p>
            <a:r>
              <a:rPr lang="en-US" b="1" u="sng" dirty="0" err="1"/>
              <a:t>ICommand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1DCB-0C63-4A1C-B483-CB93A59D7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pic>
        <p:nvPicPr>
          <p:cNvPr id="12290" name="Picture 2" descr="https://www.codeproject.com/images/arrow-up-16.png">
            <a:extLst>
              <a:ext uri="{FF2B5EF4-FFF2-40B4-BE49-F238E27FC236}">
                <a16:creationId xmlns:a16="http://schemas.microsoft.com/office/drawing/2014/main" id="{73F237AA-2DBB-4B73-A13D-56AB868EE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6985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6E43B7D-0C30-4E66-A655-5C61196B5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89006"/>
            <a:ext cx="9940222" cy="738664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11111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//l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et the button know about the command with that simple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xaml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 change (in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bold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Hide   Copy Code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Grid.Row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="2"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Grid.ColumnSpan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="2"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HorizontalAlignment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="Left"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Content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="Add 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="{Binding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AddCommand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0926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dotnetstories.files.wordpress.com/2011/07/mvvm.jpg">
            <a:extLst>
              <a:ext uri="{FF2B5EF4-FFF2-40B4-BE49-F238E27FC236}">
                <a16:creationId xmlns:a16="http://schemas.microsoft.com/office/drawing/2014/main" id="{A7621E02-E767-474B-8CB3-A3A77071F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09" y="71650"/>
            <a:ext cx="4016991" cy="29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FE0EF-A1FC-490C-A006-B9D22B16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650"/>
            <a:ext cx="10515600" cy="1325563"/>
          </a:xfrm>
        </p:spPr>
        <p:txBody>
          <a:bodyPr/>
          <a:lstStyle/>
          <a:p>
            <a:r>
              <a:rPr lang="en-US" b="1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CBAA-7E29-4E77-8F4F-E73875D7A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46" y="1542246"/>
            <a:ext cx="10515600" cy="4351338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dirty="0">
                <a:hlinkClick r:id="rId3"/>
              </a:rPr>
              <a:t>https://msdn.microsoft.com/en-us/library/hh848246.aspx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hlinkClick r:id="rId4"/>
              </a:rPr>
              <a:t>https://jeremybytes.blogspot.com/2012/04/overview-of-mvvm-design-pattern.html</a:t>
            </a:r>
            <a:endParaRPr lang="en-US" dirty="0"/>
          </a:p>
          <a:p>
            <a:r>
              <a:rPr lang="en-US" u="sng" dirty="0"/>
              <a:t> https://www.codeproject.com/Articles/1112919/MVVM-for-beginners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8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dotnetstories.files.wordpress.com/2011/07/mvvm.jpg">
            <a:extLst>
              <a:ext uri="{FF2B5EF4-FFF2-40B4-BE49-F238E27FC236}">
                <a16:creationId xmlns:a16="http://schemas.microsoft.com/office/drawing/2014/main" id="{A14BA18D-487A-4161-B3C9-871C69ED1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09" y="71650"/>
            <a:ext cx="4016991" cy="29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85B5CC-D6F0-4F9A-A666-721A6AAF752B}"/>
              </a:ext>
            </a:extLst>
          </p:cNvPr>
          <p:cNvSpPr/>
          <p:nvPr/>
        </p:nvSpPr>
        <p:spPr>
          <a:xfrm>
            <a:off x="266699" y="271880"/>
            <a:ext cx="990088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0" u="sng" dirty="0">
                <a:solidFill>
                  <a:srgbClr val="222222"/>
                </a:solidFill>
                <a:effectLst/>
              </a:rPr>
              <a:t>Model–view–</a:t>
            </a:r>
            <a:r>
              <a:rPr lang="en-US" sz="4400" b="1" i="0" u="sng" dirty="0" err="1">
                <a:solidFill>
                  <a:srgbClr val="222222"/>
                </a:solidFill>
                <a:effectLst/>
              </a:rPr>
              <a:t>viewmodel</a:t>
            </a:r>
            <a:r>
              <a:rPr lang="en-US" sz="4400" b="1" i="0" u="sng" dirty="0">
                <a:solidFill>
                  <a:srgbClr val="222222"/>
                </a:solidFill>
                <a:effectLst/>
              </a:rPr>
              <a:t> (MVVM) </a:t>
            </a:r>
          </a:p>
          <a:p>
            <a:endParaRPr lang="en-US" sz="2000" b="1" i="0" u="sng" dirty="0">
              <a:solidFill>
                <a:srgbClr val="222222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222222"/>
                </a:solidFill>
                <a:effectLst/>
              </a:rPr>
              <a:t>is a software architectural pattern.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222222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222222"/>
                </a:solidFill>
                <a:effectLst/>
              </a:rPr>
              <a:t>Separates graphical user interface – be it via a markup language or </a:t>
            </a:r>
          </a:p>
          <a:p>
            <a:r>
              <a:rPr lang="en-US" sz="2400" i="0" dirty="0">
                <a:solidFill>
                  <a:srgbClr val="222222"/>
                </a:solidFill>
                <a:effectLst/>
              </a:rPr>
              <a:t>       GUI code – from development of the business logic or </a:t>
            </a:r>
          </a:p>
          <a:p>
            <a:r>
              <a:rPr lang="en-US" sz="2400" i="0" dirty="0">
                <a:solidFill>
                  <a:srgbClr val="222222"/>
                </a:solidFill>
                <a:effectLst/>
              </a:rPr>
              <a:t>       back-end logic (the data model).</a:t>
            </a:r>
          </a:p>
          <a:p>
            <a:endParaRPr lang="en-US" sz="2400" i="0" dirty="0">
              <a:solidFill>
                <a:srgbClr val="222222"/>
              </a:solidFill>
              <a:effectLst/>
            </a:endParaRPr>
          </a:p>
          <a:p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B2263F-BAA3-4104-A156-EF16BDB1459A}"/>
              </a:ext>
            </a:extLst>
          </p:cNvPr>
          <p:cNvSpPr/>
          <p:nvPr/>
        </p:nvSpPr>
        <p:spPr>
          <a:xfrm>
            <a:off x="393309" y="361775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MVVM pattern is a variation on the MVC and MVP patterns based on the presentation model of XAML.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</a:t>
            </a:r>
            <a:br>
              <a:rPr lang="en-US" sz="2400" dirty="0"/>
            </a:br>
            <a:r>
              <a:rPr lang="en-US" sz="2400" dirty="0"/>
              <a:t>XAML used binding mechanism, and the MVVM pattern uses this binding mechanism as the "goo" that holds everything together.</a:t>
            </a:r>
          </a:p>
        </p:txBody>
      </p:sp>
    </p:spTree>
    <p:extLst>
      <p:ext uri="{BB962C8B-B14F-4D97-AF65-F5344CB8AC3E}">
        <p14:creationId xmlns:p14="http://schemas.microsoft.com/office/powerpoint/2010/main" val="278025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dotnetstories.files.wordpress.com/2011/07/mvvm.jpg">
            <a:extLst>
              <a:ext uri="{FF2B5EF4-FFF2-40B4-BE49-F238E27FC236}">
                <a16:creationId xmlns:a16="http://schemas.microsoft.com/office/drawing/2014/main" id="{4E7CC9B0-039B-4251-BD60-F54B7282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09" y="71650"/>
            <a:ext cx="4016991" cy="29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CE9A19-9F22-42B1-9BEA-8DDC5CD7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+mn-lt"/>
              </a:rPr>
              <a:t>MVVM and  MVC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73A83-FDFC-42FC-BDB6-822C3356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75" y="1863614"/>
            <a:ext cx="10515600" cy="28679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</a:rPr>
              <a:t>The difference between </a:t>
            </a:r>
            <a:r>
              <a:rPr lang="en-US" sz="2400" b="1" i="0" dirty="0">
                <a:solidFill>
                  <a:srgbClr val="222222"/>
                </a:solidFill>
                <a:effectLst/>
              </a:rPr>
              <a:t>Model-View-Controller(MVC)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22222"/>
                </a:solidFill>
              </a:rPr>
              <a:t>     </a:t>
            </a:r>
            <a:r>
              <a:rPr lang="en-US" sz="2400" b="1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and </a:t>
            </a:r>
            <a:r>
              <a:rPr lang="en-US" sz="2400" b="1" i="0" dirty="0">
                <a:solidFill>
                  <a:srgbClr val="222222"/>
                </a:solidFill>
                <a:effectLst/>
              </a:rPr>
              <a:t>Model-View-View Model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 is the fact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22222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</a:rPr>
              <a:t>MVVM</a:t>
            </a:r>
            <a:r>
              <a:rPr lang="en-US" b="0" i="0" dirty="0">
                <a:solidFill>
                  <a:srgbClr val="222222"/>
                </a:solidFill>
                <a:effectLst/>
              </a:rPr>
              <a:t> is used to two-way bind data within views</a:t>
            </a:r>
            <a:r>
              <a:rPr lang="en-US" dirty="0">
                <a:solidFill>
                  <a:srgbClr val="222222"/>
                </a:solidFill>
              </a:rPr>
              <a:t>,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client-side implementation. 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222222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</a:rPr>
              <a:t>MVC</a:t>
            </a:r>
            <a:r>
              <a:rPr lang="en-US" b="0" i="0" dirty="0">
                <a:solidFill>
                  <a:srgbClr val="222222"/>
                </a:solidFill>
                <a:effectLst/>
              </a:rPr>
              <a:t>  is a way of separating concerns on the server-side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6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04B0-CD60-49B7-A97C-502936F3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8" y="100191"/>
            <a:ext cx="7891820" cy="52497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u="sng" dirty="0"/>
              <a:t>The Benefits </a:t>
            </a:r>
          </a:p>
          <a:p>
            <a:r>
              <a:rPr lang="en-US" sz="2400" dirty="0"/>
              <a:t>MVVM enables a great developer-designer workflow, providing </a:t>
            </a:r>
          </a:p>
          <a:p>
            <a:endParaRPr lang="en-US" sz="2000" dirty="0"/>
          </a:p>
          <a:p>
            <a:pPr lvl="1"/>
            <a:r>
              <a:rPr lang="en-US" sz="2000" dirty="0"/>
              <a:t>developers and designers can work more independently and concurrently on their components.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designers can concentrate on the view,  they can easily generate sample data to work with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 developers can work on the view model and model components.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developers can create unit tests for the view model and the model without using the view.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unit tests for the view model can exercise exactly the same functionality as used by the view.</a:t>
            </a:r>
          </a:p>
          <a:p>
            <a:pPr marL="55563" lvl="1" indent="0">
              <a:buNone/>
            </a:pPr>
            <a:endParaRPr lang="en-US" sz="2000" dirty="0"/>
          </a:p>
        </p:txBody>
      </p:sp>
      <p:pic>
        <p:nvPicPr>
          <p:cNvPr id="6" name="Picture 4" descr="http://dotnetstories.files.wordpress.com/2011/07/mvvm.jpg">
            <a:extLst>
              <a:ext uri="{FF2B5EF4-FFF2-40B4-BE49-F238E27FC236}">
                <a16:creationId xmlns:a16="http://schemas.microsoft.com/office/drawing/2014/main" id="{5CC1858A-B436-4921-8BAB-36910A9A9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09" y="71650"/>
            <a:ext cx="4016991" cy="29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15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dotnetstories.files.wordpress.com/2011/07/mvvm.jpg">
            <a:extLst>
              <a:ext uri="{FF2B5EF4-FFF2-40B4-BE49-F238E27FC236}">
                <a16:creationId xmlns:a16="http://schemas.microsoft.com/office/drawing/2014/main" id="{BE257D5F-40D3-4294-8B68-E78499CDE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09" y="71650"/>
            <a:ext cx="4016991" cy="29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99A3DD-4364-4DE5-ACFB-B7EB3E819DF1}"/>
              </a:ext>
            </a:extLst>
          </p:cNvPr>
          <p:cNvSpPr/>
          <p:nvPr/>
        </p:nvSpPr>
        <p:spPr>
          <a:xfrm>
            <a:off x="374437" y="318254"/>
            <a:ext cx="32246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/>
              <a:t>The Benefits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6E18D-8F6C-4829-A427-44BE8535E3C7}"/>
              </a:ext>
            </a:extLst>
          </p:cNvPr>
          <p:cNvSpPr/>
          <p:nvPr/>
        </p:nvSpPr>
        <p:spPr>
          <a:xfrm>
            <a:off x="374437" y="146109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redesign the UI of the application without touching the code because the view is implemented entirely in XAML.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A new version of the view should work with the existing view model.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the view model acts as an adapter for the model classes and enables you to avoid making any major changes to the model code</a:t>
            </a:r>
          </a:p>
        </p:txBody>
      </p:sp>
    </p:spTree>
    <p:extLst>
      <p:ext uri="{BB962C8B-B14F-4D97-AF65-F5344CB8AC3E}">
        <p14:creationId xmlns:p14="http://schemas.microsoft.com/office/powerpoint/2010/main" val="133144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73EC-4C2C-4E2D-887B-6359A9F2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4288"/>
            <a:ext cx="10515600" cy="132556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b="1" u="sng" dirty="0"/>
              <a:t>relationship between components</a:t>
            </a:r>
          </a:p>
        </p:txBody>
      </p:sp>
      <p:pic>
        <p:nvPicPr>
          <p:cNvPr id="2050" name="Picture 2" descr="Hh848246.1AFE20BAB0052F5AB0FC400BF3B6F3F7(en-us,PandP.10).png">
            <a:extLst>
              <a:ext uri="{FF2B5EF4-FFF2-40B4-BE49-F238E27FC236}">
                <a16:creationId xmlns:a16="http://schemas.microsoft.com/office/drawing/2014/main" id="{B4407D0F-8391-4C67-B2C4-66A198A3FC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40" y="1533379"/>
            <a:ext cx="9874056" cy="492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40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dotnetstories.files.wordpress.com/2011/07/mvvm.jpg">
            <a:extLst>
              <a:ext uri="{FF2B5EF4-FFF2-40B4-BE49-F238E27FC236}">
                <a16:creationId xmlns:a16="http://schemas.microsoft.com/office/drawing/2014/main" id="{5EC6D007-699E-48A1-9622-324136B15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09" y="71650"/>
            <a:ext cx="4016991" cy="29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07445A-208C-4912-B587-781F02305B51}"/>
              </a:ext>
            </a:extLst>
          </p:cNvPr>
          <p:cNvSpPr/>
          <p:nvPr/>
        </p:nvSpPr>
        <p:spPr>
          <a:xfrm>
            <a:off x="575604" y="1397213"/>
            <a:ext cx="8001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A2A2A"/>
                </a:solidFill>
                <a:effectLst/>
              </a:rPr>
              <a:t>The components are decoupled from each other, thus enabling:</a:t>
            </a:r>
          </a:p>
          <a:p>
            <a:endParaRPr lang="en-US" sz="2000" b="0" i="0" dirty="0">
              <a:solidFill>
                <a:srgbClr val="2A2A2A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Components to be swapped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Internal implementation to be changed without affecting the others</a:t>
            </a:r>
          </a:p>
          <a:p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Components to be worked on independently</a:t>
            </a:r>
          </a:p>
          <a:p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Isolated unit testing</a:t>
            </a:r>
          </a:p>
          <a:p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  view sees view model, view model sees model, mode does not see view model, and view model does not see view.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View Model isolates the view from the model classes and allows the model to evolve independently of the view.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4C27BC-2C45-4A18-BA29-79505F8A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8396" y="-240675"/>
            <a:ext cx="10515600" cy="132556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b="1" u="sng" dirty="0"/>
              <a:t>relationship between components</a:t>
            </a:r>
          </a:p>
        </p:txBody>
      </p:sp>
    </p:spTree>
    <p:extLst>
      <p:ext uri="{BB962C8B-B14F-4D97-AF65-F5344CB8AC3E}">
        <p14:creationId xmlns:p14="http://schemas.microsoft.com/office/powerpoint/2010/main" val="262841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dotnetstories.files.wordpress.com/2011/07/mvvm.jpg">
            <a:extLst>
              <a:ext uri="{FF2B5EF4-FFF2-40B4-BE49-F238E27FC236}">
                <a16:creationId xmlns:a16="http://schemas.microsoft.com/office/drawing/2014/main" id="{DF916D95-189F-440E-8B3F-9405E9E84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09" y="71650"/>
            <a:ext cx="4016991" cy="29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18D1-355D-4587-94E7-7448D2A48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661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/>
              <a:t>  </a:t>
            </a:r>
            <a:r>
              <a:rPr lang="en-US" sz="6000" b="1" u="sng" dirty="0"/>
              <a:t>View</a:t>
            </a:r>
          </a:p>
          <a:p>
            <a:pPr marL="0" indent="0">
              <a:buNone/>
            </a:pPr>
            <a:endParaRPr lang="en-US" sz="6000" b="1" u="sng" dirty="0"/>
          </a:p>
          <a:p>
            <a:r>
              <a:rPr lang="en-US" dirty="0"/>
              <a:t> </a:t>
            </a:r>
            <a:r>
              <a:rPr lang="en-US" sz="2600" dirty="0"/>
              <a:t>Defines the structure, layout, and appearance of what the</a:t>
            </a:r>
          </a:p>
          <a:p>
            <a:pPr marL="0" indent="0">
              <a:buNone/>
            </a:pPr>
            <a:r>
              <a:rPr lang="en-US" sz="2600" dirty="0"/>
              <a:t>     user sees on the screen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defined  with XAML,  and does not contain business logic.</a:t>
            </a:r>
          </a:p>
          <a:p>
            <a:endParaRPr lang="en-US" sz="2600" dirty="0"/>
          </a:p>
          <a:p>
            <a:r>
              <a:rPr lang="en-US" sz="2600" dirty="0"/>
              <a:t> a page in the application, a sub-component of a parent view, or a </a:t>
            </a:r>
          </a:p>
          <a:p>
            <a:pPr marL="0" indent="0">
              <a:buNone/>
            </a:pPr>
            <a:r>
              <a:rPr lang="en-US" sz="2600" b="1" dirty="0"/>
              <a:t>    </a:t>
            </a:r>
            <a:r>
              <a:rPr lang="en-US" sz="2600" b="1" dirty="0" err="1"/>
              <a:t>DataTemplate</a:t>
            </a:r>
            <a:r>
              <a:rPr lang="en-US" sz="2600" dirty="0"/>
              <a:t> for an object in an </a:t>
            </a:r>
            <a:r>
              <a:rPr lang="en-US" sz="2600" b="1" dirty="0" err="1"/>
              <a:t>ItemsControl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A view can have its own view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dotnetstories.files.wordpress.com/2011/07/mvvm.jpg">
            <a:extLst>
              <a:ext uri="{FF2B5EF4-FFF2-40B4-BE49-F238E27FC236}">
                <a16:creationId xmlns:a16="http://schemas.microsoft.com/office/drawing/2014/main" id="{51840D72-BC1F-4795-A14D-7696E9D0E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009" y="71650"/>
            <a:ext cx="4016991" cy="29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F264A-8101-4A01-BDC6-4CF3C22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u="sng" dirty="0">
                <a:latin typeface="+mn-lt"/>
              </a:rPr>
              <a:t>View</a:t>
            </a:r>
            <a:br>
              <a:rPr lang="en-US" b="1" u="sn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E6BA0-2708-4E6A-A355-5C3D4B18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66" y="1253331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Can inherit its parent's view model.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Gets data from its view model through bindings,  or invoking methods on the view model.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At run time, the view changes when UI controls respond to view model properties raising change notification events.</a:t>
            </a:r>
          </a:p>
          <a:p>
            <a:endParaRPr lang="en-US" sz="2400" dirty="0"/>
          </a:p>
          <a:p>
            <a:r>
              <a:rPr lang="en-US" sz="2400" dirty="0"/>
              <a:t>executing code on the view model in response to interactions on the view, such as a button click or item selection:</a:t>
            </a:r>
          </a:p>
          <a:p>
            <a:endParaRPr lang="en-US" sz="2400" dirty="0"/>
          </a:p>
          <a:p>
            <a:r>
              <a:rPr lang="en-US" sz="2400" dirty="0" err="1"/>
              <a:t>Icommand</a:t>
            </a:r>
            <a:r>
              <a:rPr lang="en-US" sz="2400" dirty="0"/>
              <a:t> is used to execute the code In the view</a:t>
            </a:r>
          </a:p>
        </p:txBody>
      </p:sp>
    </p:spTree>
    <p:extLst>
      <p:ext uri="{BB962C8B-B14F-4D97-AF65-F5344CB8AC3E}">
        <p14:creationId xmlns:p14="http://schemas.microsoft.com/office/powerpoint/2010/main" val="251920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713</Words>
  <Application>Microsoft Office PowerPoint</Application>
  <PresentationFormat>Widescreen</PresentationFormat>
  <Paragraphs>192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Bernard MT Condensed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MVVM and  MVC</vt:lpstr>
      <vt:lpstr>PowerPoint Presentation</vt:lpstr>
      <vt:lpstr>PowerPoint Presentation</vt:lpstr>
      <vt:lpstr> relationship between components</vt:lpstr>
      <vt:lpstr> relationship between components</vt:lpstr>
      <vt:lpstr>PowerPoint Presentation</vt:lpstr>
      <vt:lpstr>View </vt:lpstr>
      <vt:lpstr>View</vt:lpstr>
      <vt:lpstr>PowerPoint Presentation</vt:lpstr>
      <vt:lpstr>PowerPoint Presentation</vt:lpstr>
      <vt:lpstr>Connecting View Models to Views </vt:lpstr>
      <vt:lpstr>Connecting View Models to Views </vt:lpstr>
      <vt:lpstr>PowerPoint Presentation</vt:lpstr>
      <vt:lpstr> </vt:lpstr>
      <vt:lpstr>   //Enter INotifyPropertyChanged and INotifyCollectionChanged interfaces. // ViewModels should implement these interfaces to notify the UI they have changed.  public class Model : INotifyPropertyChanged      {          #region CurrentName          public string CurrentName          {             get { return mCurrentName; }              set             {                  if (value == mCurrentName)                      return;                  mCurrentName = value;                  OnPropertyChanged();              }          }          string mCurrentName;          #endregion          public ObservableCollection&lt;string&gt; AddedNames  { get; } = new ObservableCollection&lt;string&gt;();          public event PropertyChangedEventHandler PropertyChanged;          void OnPropertyChanged([CallerMemberName]string propertyName = null)          {              PropertyChanged?.Invoke(this, new PropertyChangedEventArgs(propertyName));          }      } </vt:lpstr>
      <vt:lpstr>ICommand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View Model</dc:title>
  <dc:creator>Marsha Brooks</dc:creator>
  <cp:lastModifiedBy>Marsha Brooks</cp:lastModifiedBy>
  <cp:revision>28</cp:revision>
  <dcterms:created xsi:type="dcterms:W3CDTF">2017-11-29T13:18:51Z</dcterms:created>
  <dcterms:modified xsi:type="dcterms:W3CDTF">2017-12-05T14:23:34Z</dcterms:modified>
</cp:coreProperties>
</file>