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5" r:id="rId9"/>
    <p:sldId id="269" r:id="rId10"/>
    <p:sldId id="266" r:id="rId11"/>
    <p:sldId id="267" r:id="rId12"/>
    <p:sldId id="268"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3" autoAdjust="0"/>
    <p:restoredTop sz="94660"/>
  </p:normalViewPr>
  <p:slideViewPr>
    <p:cSldViewPr snapToGrid="0">
      <p:cViewPr>
        <p:scale>
          <a:sx n="70" d="100"/>
          <a:sy n="70" d="100"/>
        </p:scale>
        <p:origin x="66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276A-E093-47F9-AD80-48F5DF980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7DA388-CA30-4E91-86C6-EE5082B83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36FFA-B357-4400-BE49-A3CCE49CE056}"/>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26E390F9-F578-4E36-B921-9CDBF813D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079A1-C207-49D9-942C-C329A9E644E8}"/>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40618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2F02-C50B-4D15-85C3-1E9ECD301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6ADD3-AC44-44E6-AA06-0DDE1B2EB7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3AF28-59F6-432B-827C-1DB780F25D52}"/>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D46B1C41-DE97-4DC3-BADC-A3EC50346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53284-80B6-4BBD-B2CF-CE0C59000812}"/>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35385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414BD-5A35-46AE-BD0D-44AF8B46B5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AF296-2880-4970-A4CA-861C02C194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8C9F2-BF70-4FC5-9504-DBE67929F749}"/>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8D4E2BA7-53E8-40A5-9EFC-23F0801EE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62D5BA-DD44-4AC6-9847-2C8EE08DB556}"/>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317790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64B9-B71B-4A3A-AAA1-5A44757EE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93532-6AC6-4565-A8C9-828F0BAC58F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161BE-DA4C-4245-BAC3-D9BE1A48A178}"/>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8AA318EE-9E5D-4740-9AAD-311209787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CA39B-2317-4F7F-BB06-5316E6E8E8CD}"/>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193034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B93E-64B6-4CEA-9CF4-B9344A495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EC7D15-E7FF-4149-B5E1-16565D413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BDCADE-D695-46E4-B6A8-ACC16C56D2CE}"/>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12B0FB99-8B53-45DE-ADDE-3E18D08E9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77D63-14C8-44EC-B01C-8C37D64D2C20}"/>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280866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2AE1-06A6-4CD3-8A38-2E2401F70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61101-5983-4D27-911B-0B327B8A220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B974C-BF85-4EC9-9A62-94BC12208E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C34F76-6477-4C50-A7D7-9E65ECF4E9D4}"/>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6" name="Footer Placeholder 5">
            <a:extLst>
              <a:ext uri="{FF2B5EF4-FFF2-40B4-BE49-F238E27FC236}">
                <a16:creationId xmlns:a16="http://schemas.microsoft.com/office/drawing/2014/main" id="{3C2CC447-AC07-4EA9-AC5C-EC414D7277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89AE8-8E6E-40AE-BB26-FFEFB3A5FAEE}"/>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85180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AAB0-19A8-45CD-B41F-8E574FD6AB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19979D-3EFE-43FC-967E-D985CEAE0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8C202D3-6550-4C7F-8E6D-B919467791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3EDB2-1599-4E33-A479-7289B2B017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C43FF4-8209-46B4-B446-F45EA24A2F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13560-A17B-4F6C-B968-45CDFDE223C7}"/>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8" name="Footer Placeholder 7">
            <a:extLst>
              <a:ext uri="{FF2B5EF4-FFF2-40B4-BE49-F238E27FC236}">
                <a16:creationId xmlns:a16="http://schemas.microsoft.com/office/drawing/2014/main" id="{815F89AE-5DF4-4222-8C36-2AB7743AC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596AD2-4171-445B-AAF4-9D7C822F77D4}"/>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226144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8F32-E769-4D33-B00B-E470275AA3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CA2BE-4928-474F-B565-D91153340CB4}"/>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4" name="Footer Placeholder 3">
            <a:extLst>
              <a:ext uri="{FF2B5EF4-FFF2-40B4-BE49-F238E27FC236}">
                <a16:creationId xmlns:a16="http://schemas.microsoft.com/office/drawing/2014/main" id="{C6CA3108-195D-479C-B5B0-0B2BBCC375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272B46-06BB-4BC7-8500-AB2076120A76}"/>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130969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0AF9F-A4FB-4EBF-9DB6-7A6C2B90DB70}"/>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3" name="Footer Placeholder 2">
            <a:extLst>
              <a:ext uri="{FF2B5EF4-FFF2-40B4-BE49-F238E27FC236}">
                <a16:creationId xmlns:a16="http://schemas.microsoft.com/office/drawing/2014/main" id="{BDFB3EEF-9E07-4BAC-9DEA-7F75019302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A90E2B-6C8B-4C0E-9EFB-A21212BADD83}"/>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91060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A79-7AC3-4A09-BA6B-3D8EB6A5E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332163-212A-4ADD-BAA2-E31C7357D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9D3133-AF8E-41C9-B0A1-042EF89F5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18E5A-4BE0-4512-AC24-C9C4F093ADC0}"/>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6" name="Footer Placeholder 5">
            <a:extLst>
              <a:ext uri="{FF2B5EF4-FFF2-40B4-BE49-F238E27FC236}">
                <a16:creationId xmlns:a16="http://schemas.microsoft.com/office/drawing/2014/main" id="{93091EBA-2713-46FD-94EC-8A6094A73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59835-A8AC-48C2-89E3-09CCFB561BE7}"/>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244185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63A8-4534-48CF-9742-C9A8CFEC4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829638-A350-4682-9F38-B4D6957A9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E3FA9D-4FFE-4BAC-8671-4E420BBF6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1AACC7-2FB3-4A74-9021-5BA06A0FD362}"/>
              </a:ext>
            </a:extLst>
          </p:cNvPr>
          <p:cNvSpPr>
            <a:spLocks noGrp="1"/>
          </p:cNvSpPr>
          <p:nvPr>
            <p:ph type="dt" sz="half" idx="10"/>
          </p:nvPr>
        </p:nvSpPr>
        <p:spPr/>
        <p:txBody>
          <a:bodyPr/>
          <a:lstStyle/>
          <a:p>
            <a:fld id="{5422C107-6C43-4F59-B584-3ED69F9EC5CB}" type="datetimeFigureOut">
              <a:rPr lang="en-US" smtClean="0"/>
              <a:t>11/29/2017</a:t>
            </a:fld>
            <a:endParaRPr lang="en-US"/>
          </a:p>
        </p:txBody>
      </p:sp>
      <p:sp>
        <p:nvSpPr>
          <p:cNvPr id="6" name="Footer Placeholder 5">
            <a:extLst>
              <a:ext uri="{FF2B5EF4-FFF2-40B4-BE49-F238E27FC236}">
                <a16:creationId xmlns:a16="http://schemas.microsoft.com/office/drawing/2014/main" id="{64325042-2403-4F18-9776-F5AA33B40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AE230-03A7-417D-A2D3-5AC36C57BA57}"/>
              </a:ext>
            </a:extLst>
          </p:cNvPr>
          <p:cNvSpPr>
            <a:spLocks noGrp="1"/>
          </p:cNvSpPr>
          <p:nvPr>
            <p:ph type="sldNum" sz="quarter" idx="12"/>
          </p:nvPr>
        </p:nvSpPr>
        <p:spPr/>
        <p:txBody>
          <a:bodyPr/>
          <a:lstStyle/>
          <a:p>
            <a:fld id="{1B8D2909-612E-4A65-8300-7F41F39465F4}" type="slidenum">
              <a:rPr lang="en-US" smtClean="0"/>
              <a:t>‹#›</a:t>
            </a:fld>
            <a:endParaRPr lang="en-US"/>
          </a:p>
        </p:txBody>
      </p:sp>
    </p:spTree>
    <p:extLst>
      <p:ext uri="{BB962C8B-B14F-4D97-AF65-F5344CB8AC3E}">
        <p14:creationId xmlns:p14="http://schemas.microsoft.com/office/powerpoint/2010/main" val="371146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F20722-FF14-4FE5-9A75-610B1A3DC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969730-3B83-4BB7-BC56-2FA4AAA8E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BF7E8-0395-4D9C-B066-2BBF07D1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2C107-6C43-4F59-B584-3ED69F9EC5CB}" type="datetimeFigureOut">
              <a:rPr lang="en-US" smtClean="0"/>
              <a:t>11/29/2017</a:t>
            </a:fld>
            <a:endParaRPr lang="en-US"/>
          </a:p>
        </p:txBody>
      </p:sp>
      <p:sp>
        <p:nvSpPr>
          <p:cNvPr id="5" name="Footer Placeholder 4">
            <a:extLst>
              <a:ext uri="{FF2B5EF4-FFF2-40B4-BE49-F238E27FC236}">
                <a16:creationId xmlns:a16="http://schemas.microsoft.com/office/drawing/2014/main" id="{3AC82795-94F5-4A85-AAEA-B3CFC92C0D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80794B-C9E8-433C-A08E-D3045B29D7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D2909-612E-4A65-8300-7F41F39465F4}" type="slidenum">
              <a:rPr lang="en-US" smtClean="0"/>
              <a:t>‹#›</a:t>
            </a:fld>
            <a:endParaRPr lang="en-US"/>
          </a:p>
        </p:txBody>
      </p:sp>
    </p:spTree>
    <p:extLst>
      <p:ext uri="{BB962C8B-B14F-4D97-AF65-F5344CB8AC3E}">
        <p14:creationId xmlns:p14="http://schemas.microsoft.com/office/powerpoint/2010/main" val="40212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library/System.Collections.Specialized.INotifyCollectionChanged.aspx" TargetMode="External"/><Relationship Id="rId2" Type="http://schemas.openxmlformats.org/officeDocument/2006/relationships/hyperlink" Target="https://msdn.microsoft.com/en-us/library/system.componentmodel.inotifypropertychanged(v=vs.110).aspx"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magazine/dd419663.aspx?tduid=(c53f0c57a09f4ff1194662636a8431cd)(256380)(2459594)(TnL5HPStwNw-i.ylHKJgUU.bPDsuAcXfOg)()#id0090030" TargetMode="External"/><Relationship Id="rId2" Type="http://schemas.openxmlformats.org/officeDocument/2006/relationships/hyperlink" Target="https://msdn.microsoft.com/en-us/library/system.windows.input.icommand(v=vs.110).aspx"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hh848246.aspx"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jeremybytes.blogspot.com/2012/04/overview-of-mvvm-design-pattern.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dotnetstories.files.wordpress.com/2011/07/mvvm.jpg">
            <a:extLst>
              <a:ext uri="{FF2B5EF4-FFF2-40B4-BE49-F238E27FC236}">
                <a16:creationId xmlns:a16="http://schemas.microsoft.com/office/drawing/2014/main" id="{7A6F5706-D943-4939-A26B-8AF57845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4" y="590550"/>
            <a:ext cx="9458325" cy="5233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A55BD6D-0551-4FD7-8D4A-44DF0364C2CD}"/>
              </a:ext>
            </a:extLst>
          </p:cNvPr>
          <p:cNvSpPr txBox="1"/>
          <p:nvPr/>
        </p:nvSpPr>
        <p:spPr>
          <a:xfrm>
            <a:off x="1209674" y="3181648"/>
            <a:ext cx="4360553" cy="2554545"/>
          </a:xfrm>
          <a:prstGeom prst="rect">
            <a:avLst/>
          </a:prstGeom>
          <a:noFill/>
        </p:spPr>
        <p:txBody>
          <a:bodyPr wrap="none" rtlCol="0">
            <a:spAutoFit/>
          </a:bodyPr>
          <a:lstStyle/>
          <a:p>
            <a:pPr algn="ctr"/>
            <a:r>
              <a:rPr lang="en-US" sz="8000" dirty="0">
                <a:latin typeface="Arial Black" panose="020B0A04020102020204" pitchFamily="34" charset="0"/>
              </a:rPr>
              <a:t>MVVM</a:t>
            </a:r>
          </a:p>
          <a:p>
            <a:pPr algn="ctr"/>
            <a:r>
              <a:rPr lang="en-US" sz="8000" dirty="0">
                <a:latin typeface="Arial Black" panose="020B0A04020102020204" pitchFamily="34" charset="0"/>
              </a:rPr>
              <a:t>Pattern</a:t>
            </a:r>
          </a:p>
        </p:txBody>
      </p:sp>
      <p:sp>
        <p:nvSpPr>
          <p:cNvPr id="9" name="TextBox 8">
            <a:extLst>
              <a:ext uri="{FF2B5EF4-FFF2-40B4-BE49-F238E27FC236}">
                <a16:creationId xmlns:a16="http://schemas.microsoft.com/office/drawing/2014/main" id="{BC7416EF-9907-4F1F-876D-668B91C0A58D}"/>
              </a:ext>
            </a:extLst>
          </p:cNvPr>
          <p:cNvSpPr txBox="1"/>
          <p:nvPr/>
        </p:nvSpPr>
        <p:spPr>
          <a:xfrm>
            <a:off x="4662313" y="5366861"/>
            <a:ext cx="2571923" cy="369332"/>
          </a:xfrm>
          <a:prstGeom prst="rect">
            <a:avLst/>
          </a:prstGeom>
          <a:noFill/>
        </p:spPr>
        <p:txBody>
          <a:bodyPr wrap="none" rtlCol="0">
            <a:spAutoFit/>
          </a:bodyPr>
          <a:lstStyle/>
          <a:p>
            <a:r>
              <a:rPr lang="en-US" dirty="0">
                <a:latin typeface="Bernard MT Condensed" panose="02050806060905020404" pitchFamily="18" charset="0"/>
              </a:rPr>
              <a:t>Presenter Marsha J. Brooks</a:t>
            </a:r>
          </a:p>
        </p:txBody>
      </p:sp>
    </p:spTree>
    <p:extLst>
      <p:ext uri="{BB962C8B-B14F-4D97-AF65-F5344CB8AC3E}">
        <p14:creationId xmlns:p14="http://schemas.microsoft.com/office/powerpoint/2010/main" val="4003506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35A2-BC48-494A-A40B-9DA4DE4AF255}"/>
              </a:ext>
            </a:extLst>
          </p:cNvPr>
          <p:cNvSpPr>
            <a:spLocks noGrp="1"/>
          </p:cNvSpPr>
          <p:nvPr>
            <p:ph type="title"/>
          </p:nvPr>
        </p:nvSpPr>
        <p:spPr>
          <a:xfrm>
            <a:off x="0" y="0"/>
            <a:ext cx="10515600" cy="1325563"/>
          </a:xfrm>
        </p:spPr>
        <p:txBody>
          <a:bodyPr/>
          <a:lstStyle/>
          <a:p>
            <a:br>
              <a:rPr lang="en-US" b="1" u="sng" dirty="0"/>
            </a:br>
            <a:endParaRPr lang="en-US" dirty="0"/>
          </a:p>
        </p:txBody>
      </p:sp>
      <p:sp>
        <p:nvSpPr>
          <p:cNvPr id="4" name="Rectangle 1">
            <a:extLst>
              <a:ext uri="{FF2B5EF4-FFF2-40B4-BE49-F238E27FC236}">
                <a16:creationId xmlns:a16="http://schemas.microsoft.com/office/drawing/2014/main" id="{7567F1DF-333C-4AD7-B518-D55015640E01}"/>
              </a:ext>
            </a:extLst>
          </p:cNvPr>
          <p:cNvSpPr>
            <a:spLocks noGrp="1" noChangeArrowheads="1"/>
          </p:cNvSpPr>
          <p:nvPr>
            <p:ph idx="1"/>
          </p:nvPr>
        </p:nvSpPr>
        <p:spPr bwMode="auto">
          <a:xfrm>
            <a:off x="0" y="748482"/>
            <a:ext cx="5707012" cy="1154162"/>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//write a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class</a:t>
            </a:r>
            <a:r>
              <a:rPr kumimoji="0" lang="cs-CZ" altLang="en-US" sz="1200" b="0" i="0" u="none" strike="noStrike" cap="none" normalizeH="0" baseline="0" dirty="0">
                <a:ln>
                  <a:noFill/>
                </a:ln>
                <a:solidFill>
                  <a:srgbClr val="000000"/>
                </a:solidFill>
                <a:effectLst/>
                <a:latin typeface="Consolas" panose="020B0609020204030204" pitchFamily="49" charset="0"/>
              </a:rPr>
              <a:t> Model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string</a:t>
            </a:r>
            <a:r>
              <a:rPr kumimoji="0" lang="cs-CZ" altLang="en-US" sz="1200" b="0" i="0" u="none" strike="noStrike" cap="none" normalizeH="0" baseline="0" dirty="0">
                <a:ln>
                  <a:noFill/>
                </a:ln>
                <a:solidFill>
                  <a:srgbClr val="000000"/>
                </a:solidFill>
                <a:effectLst/>
                <a:latin typeface="Consolas" panose="020B0609020204030204" pitchFamily="49" charset="0"/>
              </a:rPr>
              <a:t> CurrentName { </a:t>
            </a:r>
            <a:r>
              <a:rPr kumimoji="0" lang="cs-CZ" altLang="en-US" sz="1200" b="0" i="0" u="none" strike="noStrike" cap="none" normalizeH="0" baseline="0" dirty="0">
                <a:ln>
                  <a:noFill/>
                </a:ln>
                <a:solidFill>
                  <a:srgbClr val="0000FF"/>
                </a:solidFill>
                <a:effectLst/>
                <a:latin typeface="Consolas" panose="020B0609020204030204" pitchFamily="49" charset="0"/>
              </a:rPr>
              <a:t>get</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set</a:t>
            </a:r>
            <a:r>
              <a:rPr kumimoji="0" lang="cs-CZ" altLang="en-US" sz="1200" b="0" i="0" u="none" strike="noStrike" cap="none" normalizeH="0" baseline="0" dirty="0">
                <a:ln>
                  <a:noFill/>
                </a:ln>
                <a:solidFill>
                  <a:srgbClr val="000000"/>
                </a:solidFill>
                <a:effectLst/>
                <a:latin typeface="Consolas" panose="020B0609020204030204" pitchFamily="49" charset="0"/>
              </a:rPr>
              <a:t>; }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List&lt;string&gt; AddedNames { </a:t>
            </a:r>
            <a:r>
              <a:rPr kumimoji="0" lang="cs-CZ" altLang="en-US" sz="1200" b="0" i="0" u="none" strike="noStrike" cap="none" normalizeH="0" baseline="0" dirty="0">
                <a:ln>
                  <a:noFill/>
                </a:ln>
                <a:solidFill>
                  <a:srgbClr val="0000FF"/>
                </a:solidFill>
                <a:effectLst/>
                <a:latin typeface="Consolas" panose="020B0609020204030204" pitchFamily="49" charset="0"/>
              </a:rPr>
              <a:t>get</a:t>
            </a:r>
            <a:r>
              <a:rPr kumimoji="0" lang="cs-CZ" altLang="en-US" sz="1200" b="0" i="0" u="none" strike="noStrike" cap="none" normalizeH="0" baseline="0" dirty="0">
                <a:ln>
                  <a:noFill/>
                </a:ln>
                <a:solidFill>
                  <a:srgbClr val="000000"/>
                </a:solidFill>
                <a:effectLst/>
                <a:latin typeface="Consolas" panose="020B0609020204030204" pitchFamily="49" charset="0"/>
              </a:rPr>
              <a:t>; } = </a:t>
            </a:r>
            <a:r>
              <a:rPr kumimoji="0" lang="cs-CZ" altLang="en-US" sz="1200" b="0" i="0" u="none" strike="noStrike" cap="none" normalizeH="0" baseline="0" dirty="0">
                <a:ln>
                  <a:noFill/>
                </a:ln>
                <a:solidFill>
                  <a:srgbClr val="0000FF"/>
                </a:solidFill>
                <a:effectLst/>
                <a:latin typeface="Consolas" panose="020B0609020204030204" pitchFamily="49" charset="0"/>
              </a:rPr>
              <a:t>new</a:t>
            </a:r>
            <a:r>
              <a:rPr kumimoji="0" lang="cs-CZ" altLang="en-US" sz="1200" b="0" i="0" u="none" strike="noStrike" cap="none" normalizeH="0" baseline="0" dirty="0">
                <a:ln>
                  <a:noFill/>
                </a:ln>
                <a:solidFill>
                  <a:srgbClr val="000000"/>
                </a:solidFill>
                <a:effectLst/>
                <a:latin typeface="Consolas" panose="020B0609020204030204" pitchFamily="49" charset="0"/>
              </a:rPr>
              <a:t> List&lt;string&gt;()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a:t>
            </a:r>
            <a:r>
              <a:rPr kumimoji="0" lang="cs-CZ" altLang="en-US" sz="1200" b="0" i="0" u="none" strike="noStrike" cap="none" normalizeH="0" baseline="0" dirty="0">
                <a:ln>
                  <a:noFill/>
                </a:ln>
                <a:solidFill>
                  <a:schemeClr val="tx1"/>
                </a:solidFill>
                <a:effectLst/>
              </a:rPr>
              <a:t> </a:t>
            </a:r>
            <a:endParaRPr kumimoji="0" lang="cs-CZ"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310F177-70AD-48A6-99B8-5EB476AB213B}"/>
              </a:ext>
            </a:extLst>
          </p:cNvPr>
          <p:cNvSpPr>
            <a:spLocks noChangeArrowheads="1"/>
          </p:cNvSpPr>
          <p:nvPr/>
        </p:nvSpPr>
        <p:spPr bwMode="auto">
          <a:xfrm>
            <a:off x="0" y="2492990"/>
            <a:ext cx="6701051" cy="1154162"/>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//associate model with the 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MainWindow()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InitializeComponent();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 DataContext = </a:t>
            </a:r>
            <a:r>
              <a:rPr kumimoji="0" lang="cs-CZ" altLang="en-US" sz="1200" b="0" i="0" u="none" strike="noStrike" cap="none" normalizeH="0" baseline="0" dirty="0">
                <a:ln>
                  <a:noFill/>
                </a:ln>
                <a:solidFill>
                  <a:srgbClr val="0000FF"/>
                </a:solidFill>
                <a:effectLst/>
                <a:latin typeface="Consolas" panose="020B0609020204030204" pitchFamily="49" charset="0"/>
              </a:rPr>
              <a:t>new</a:t>
            </a:r>
            <a:r>
              <a:rPr kumimoji="0" lang="cs-CZ" altLang="en-US" sz="1200" b="0" i="0" u="none" strike="noStrike" cap="none" normalizeH="0" baseline="0" dirty="0">
                <a:ln>
                  <a:noFill/>
                </a:ln>
                <a:solidFill>
                  <a:srgbClr val="000000"/>
                </a:solidFill>
                <a:effectLst/>
                <a:latin typeface="Consolas" panose="020B0609020204030204" pitchFamily="49" charset="0"/>
              </a:rPr>
              <a:t> Model();       </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rPr>
              <a:t>}</a:t>
            </a:r>
            <a:r>
              <a:rPr kumimoji="0" lang="cs-CZ" altLang="en-US" sz="1200" b="0" i="0" u="none" strike="noStrike" cap="none" normalizeH="0" baseline="0" dirty="0">
                <a:ln>
                  <a:noFill/>
                </a:ln>
                <a:solidFill>
                  <a:schemeClr val="tx1"/>
                </a:solidFill>
                <a:effectLst/>
              </a:rPr>
              <a:t> </a:t>
            </a:r>
            <a:endParaRPr kumimoji="0" lang="cs-CZ"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8D26760-FA6F-460E-8A82-893BB829D643}"/>
              </a:ext>
            </a:extLst>
          </p:cNvPr>
          <p:cNvSpPr>
            <a:spLocks noChangeArrowheads="1"/>
          </p:cNvSpPr>
          <p:nvPr/>
        </p:nvSpPr>
        <p:spPr bwMode="auto">
          <a:xfrm>
            <a:off x="0" y="4365010"/>
            <a:ext cx="7086876" cy="2492990"/>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endParaRPr>
          </a:p>
          <a:p>
            <a:pPr lvl="0" eaLnBrk="0" fontAlgn="base" hangingPunct="0">
              <a:spcBef>
                <a:spcPct val="0"/>
              </a:spcBef>
              <a:spcAft>
                <a:spcPct val="0"/>
              </a:spcAft>
            </a:pPr>
            <a:r>
              <a:rPr lang="en-US" altLang="en-US" sz="1200" dirty="0">
                <a:solidFill>
                  <a:srgbClr val="0000FF"/>
                </a:solidFill>
                <a:latin typeface="Consolas" panose="020B0609020204030204" pitchFamily="49" charset="0"/>
              </a:rPr>
              <a:t>//u</a:t>
            </a:r>
            <a:r>
              <a:rPr lang="en-US" sz="1200" dirty="0">
                <a:latin typeface="Consolas" panose="020B0609020204030204" pitchFamily="49" charset="0"/>
              </a:rPr>
              <a:t>pdate the text box and label to reflect the</a:t>
            </a:r>
          </a:p>
          <a:p>
            <a:pPr lvl="0" eaLnBrk="0" fontAlgn="base" hangingPunct="0">
              <a:spcBef>
                <a:spcPct val="0"/>
              </a:spcBef>
              <a:spcAft>
                <a:spcPct val="0"/>
              </a:spcAft>
            </a:pPr>
            <a:r>
              <a:rPr lang="en-US" sz="1200" dirty="0">
                <a:latin typeface="Consolas" panose="020B0609020204030204" pitchFamily="49" charset="0"/>
              </a:rPr>
              <a:t> </a:t>
            </a:r>
            <a:r>
              <a:rPr lang="en-US" sz="1200" dirty="0" err="1">
                <a:latin typeface="Consolas" panose="020B0609020204030204" pitchFamily="49" charset="0"/>
              </a:rPr>
              <a:t>CurrentName</a:t>
            </a:r>
            <a:r>
              <a:rPr lang="en-US" sz="1200" dirty="0">
                <a:latin typeface="Consolas" panose="020B0609020204030204" pitchFamily="49" charset="0"/>
              </a:rPr>
              <a:t> model property and the list box to be the </a:t>
            </a:r>
            <a:r>
              <a:rPr lang="en-US" sz="1200" dirty="0" err="1">
                <a:latin typeface="Consolas" panose="020B0609020204030204" pitchFamily="49" charset="0"/>
              </a:rPr>
              <a:t>AddedNames</a:t>
            </a:r>
            <a:r>
              <a:rPr lang="en-US" sz="1200" dirty="0">
                <a:latin typeface="Consolas" panose="020B0609020204030204" pitchFamily="49" charset="0"/>
              </a:rPr>
              <a:t> property. </a:t>
            </a:r>
          </a:p>
          <a:p>
            <a:pPr lvl="0" eaLnBrk="0" fontAlgn="base" hangingPunct="0">
              <a:spcBef>
                <a:spcPct val="0"/>
              </a:spcBef>
              <a:spcAft>
                <a:spcPct val="0"/>
              </a:spcAft>
            </a:pPr>
            <a:r>
              <a:rPr lang="en-US" sz="1200" dirty="0">
                <a:latin typeface="Consolas" panose="020B0609020204030204" pitchFamily="49" charset="0"/>
              </a:rPr>
              <a:t>Below is the new XAML for the view, with change in </a:t>
            </a:r>
            <a:r>
              <a:rPr lang="en-US" sz="1200" b="1" dirty="0">
                <a:latin typeface="Consolas" panose="020B0609020204030204" pitchFamily="49" charset="0"/>
              </a:rPr>
              <a:t>bold</a:t>
            </a:r>
            <a:r>
              <a:rPr lang="en-US" sz="1200" dirty="0">
                <a:latin typeface="Consolas" panose="020B0609020204030204" pitchFamily="49" charset="0"/>
              </a:rPr>
              <a:t>.</a:t>
            </a:r>
            <a:endParaRPr lang="en-US" altLang="en-US"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TextBlock</a:t>
            </a:r>
            <a:r>
              <a:rPr kumimoji="0" lang="en-US" altLang="en-US" sz="1200" b="0" i="0" u="none" strike="noStrike" cap="none" normalizeH="0" baseline="0" dirty="0">
                <a:ln>
                  <a:noFill/>
                </a:ln>
                <a:solidFill>
                  <a:srgbClr val="FF0000"/>
                </a:solidFill>
                <a:effectLst/>
                <a:latin typeface="Consolas" panose="020B0609020204030204" pitchFamily="49" charset="0"/>
              </a:rPr>
              <a:t> Text</a:t>
            </a:r>
            <a:r>
              <a:rPr kumimoji="0" lang="en-US" altLang="en-US" sz="1200" b="0" i="0" u="none" strike="noStrike" cap="none" normalizeH="0" baseline="0" dirty="0">
                <a:ln>
                  <a:noFill/>
                </a:ln>
                <a:solidFill>
                  <a:srgbClr val="0000FF"/>
                </a:solidFill>
                <a:effectLst/>
                <a:latin typeface="Consolas" panose="020B0609020204030204" pitchFamily="49" charset="0"/>
              </a:rPr>
              <a:t>="Added Names"</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DockPanel.Dock</a:t>
            </a:r>
            <a:r>
              <a:rPr kumimoji="0" lang="en-US" altLang="en-US" sz="1200" b="0" i="0" u="none" strike="noStrike" cap="none" normalizeH="0" baseline="0" dirty="0">
                <a:ln>
                  <a:noFill/>
                </a:ln>
                <a:solidFill>
                  <a:srgbClr val="0000FF"/>
                </a:solidFill>
                <a:effectLst/>
                <a:latin typeface="Consolas" panose="020B0609020204030204" pitchFamily="49" charset="0"/>
              </a:rPr>
              <a:t>="Top"</a:t>
            </a:r>
            <a:r>
              <a:rPr kumimoji="0" lang="en-US" altLang="en-US" sz="1200" b="0" i="0" u="none" strike="noStrike" cap="none" normalizeH="0" baseline="0" dirty="0">
                <a:ln>
                  <a:noFill/>
                </a:ln>
                <a:solidFill>
                  <a:srgbClr val="FF0000"/>
                </a:solidFill>
                <a:effectLst/>
                <a:latin typeface="Consolas" panose="020B0609020204030204" pitchFamily="49" charset="0"/>
              </a:rPr>
              <a:t> Margin</a:t>
            </a:r>
            <a:r>
              <a:rPr kumimoji="0" lang="en-US" altLang="en-US" sz="1200" b="0" i="0" u="none" strike="noStrike" cap="none" normalizeH="0" baseline="0" dirty="0">
                <a:ln>
                  <a:noFill/>
                </a:ln>
                <a:solidFill>
                  <a:srgbClr val="0000FF"/>
                </a:solidFill>
                <a:effectLst/>
                <a:latin typeface="Consolas" panose="020B0609020204030204" pitchFamily="49" charset="0"/>
              </a:rPr>
              <a:t>="5,3"/&gt;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ListBox</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1" i="0" u="none" strike="noStrike" cap="none" normalizeH="0" baseline="0" dirty="0" err="1">
                <a:ln>
                  <a:noFill/>
                </a:ln>
                <a:solidFill>
                  <a:srgbClr val="FF0000"/>
                </a:solidFill>
                <a:effectLst/>
                <a:latin typeface="Consolas" panose="020B0609020204030204" pitchFamily="49" charset="0"/>
              </a:rPr>
              <a:t>ItemsSource</a:t>
            </a:r>
            <a:r>
              <a:rPr kumimoji="0" lang="en-US" altLang="en-US" sz="1200" b="1" i="0" u="none" strike="noStrike" cap="none" normalizeH="0" baseline="0" dirty="0">
                <a:ln>
                  <a:noFill/>
                </a:ln>
                <a:solidFill>
                  <a:srgbClr val="0000FF"/>
                </a:solidFill>
                <a:effectLst/>
                <a:latin typeface="Consolas" panose="020B0609020204030204" pitchFamily="49" charset="0"/>
              </a:rPr>
              <a:t>="{Binding </a:t>
            </a:r>
            <a:r>
              <a:rPr kumimoji="0" lang="en-US" altLang="en-US" sz="1200" b="1" i="0" u="none" strike="noStrike" cap="none" normalizeH="0" baseline="0" dirty="0" err="1">
                <a:ln>
                  <a:noFill/>
                </a:ln>
                <a:solidFill>
                  <a:srgbClr val="0000FF"/>
                </a:solidFill>
                <a:effectLst/>
                <a:latin typeface="Consolas" panose="020B0609020204030204" pitchFamily="49" charset="0"/>
              </a:rPr>
              <a:t>AddedNames</a:t>
            </a:r>
            <a:r>
              <a:rPr kumimoji="0" lang="en-US" altLang="en-US" sz="1200" b="1" i="0" u="none" strike="noStrike" cap="none" normalizeH="0" baseline="0" dirty="0">
                <a:ln>
                  <a:noFill/>
                </a:ln>
                <a:solidFill>
                  <a:srgbClr val="0000FF"/>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1" u="none" strike="noStrike" cap="none" normalizeH="0" baseline="0" dirty="0">
                <a:ln>
                  <a:noFill/>
                </a:ln>
                <a:solidFill>
                  <a:srgbClr val="008000"/>
                </a:solidFill>
                <a:effectLst/>
                <a:latin typeface="Consolas" panose="020B0609020204030204" pitchFamily="49" charset="0"/>
              </a:rPr>
              <a:t>&lt;!--   ....... --&gt;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TextBlock</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Grid.Row</a:t>
            </a:r>
            <a:r>
              <a:rPr kumimoji="0" lang="en-US" altLang="en-US" sz="1200" b="0" i="0" u="none" strike="noStrike" cap="none" normalizeH="0" baseline="0" dirty="0">
                <a:ln>
                  <a:noFill/>
                </a:ln>
                <a:solidFill>
                  <a:srgbClr val="0000FF"/>
                </a:solidFill>
                <a:effectLst/>
                <a:latin typeface="Consolas" panose="020B0609020204030204" pitchFamily="49" charset="0"/>
              </a:rPr>
              <a:t>="0"</a:t>
            </a:r>
            <a:r>
              <a:rPr kumimoji="0" lang="en-US" altLang="en-US" sz="1200" b="0" i="0" u="none" strike="noStrike" cap="none" normalizeH="0" baseline="0" dirty="0">
                <a:ln>
                  <a:noFill/>
                </a:ln>
                <a:solidFill>
                  <a:srgbClr val="FF0000"/>
                </a:solidFill>
                <a:effectLst/>
                <a:latin typeface="Consolas" panose="020B0609020204030204" pitchFamily="49" charset="0"/>
              </a:rPr>
              <a:t> Text</a:t>
            </a:r>
            <a:r>
              <a:rPr kumimoji="0" lang="en-US" altLang="en-US" sz="1200" b="0" i="0" u="none" strike="noStrike" cap="none" normalizeH="0" baseline="0" dirty="0">
                <a:ln>
                  <a:noFill/>
                </a:ln>
                <a:solidFill>
                  <a:srgbClr val="0000FF"/>
                </a:solidFill>
                <a:effectLst/>
                <a:latin typeface="Consolas" panose="020B0609020204030204" pitchFamily="49" charset="0"/>
              </a:rPr>
              <a:t>="Name"</a:t>
            </a:r>
            <a:r>
              <a:rPr kumimoji="0" lang="en-US" altLang="en-US" sz="1200" b="0" i="0" u="none" strike="noStrike" cap="none" normalizeH="0" baseline="0" dirty="0">
                <a:ln>
                  <a:noFill/>
                </a:ln>
                <a:solidFill>
                  <a:srgbClr val="FF0000"/>
                </a:solidFill>
                <a:effectLst/>
                <a:latin typeface="Consolas" panose="020B0609020204030204" pitchFamily="49" charset="0"/>
              </a:rPr>
              <a:t> Margin</a:t>
            </a:r>
            <a:r>
              <a:rPr kumimoji="0" lang="en-US" altLang="en-US" sz="1200" b="0" i="0" u="none" strike="noStrike" cap="none" normalizeH="0" baseline="0" dirty="0">
                <a:ln>
                  <a:noFill/>
                </a:ln>
                <a:solidFill>
                  <a:srgbClr val="0000FF"/>
                </a:solidFill>
                <a:effectLst/>
                <a:latin typeface="Consolas" panose="020B0609020204030204" pitchFamily="49" charset="0"/>
              </a:rPr>
              <a:t>="5,3"/&gt;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TextBox</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Grid.Row</a:t>
            </a:r>
            <a:r>
              <a:rPr kumimoji="0" lang="en-US" altLang="en-US" sz="1200" b="0" i="0" u="none" strike="noStrike" cap="none" normalizeH="0" baseline="0" dirty="0">
                <a:ln>
                  <a:noFill/>
                </a:ln>
                <a:solidFill>
                  <a:srgbClr val="0000FF"/>
                </a:solidFill>
                <a:effectLst/>
                <a:latin typeface="Consolas" panose="020B0609020204030204" pitchFamily="49" charset="0"/>
              </a:rPr>
              <a:t>="0"</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Grid.Column</a:t>
            </a:r>
            <a:r>
              <a:rPr kumimoji="0" lang="en-US" altLang="en-US" sz="1200" b="0" i="0" u="none" strike="noStrike" cap="none" normalizeH="0" baseline="0" dirty="0">
                <a:ln>
                  <a:noFill/>
                </a:ln>
                <a:solidFill>
                  <a:srgbClr val="0000FF"/>
                </a:solidFill>
                <a:effectLst/>
                <a:latin typeface="Consolas" panose="020B0609020204030204" pitchFamily="49" charset="0"/>
              </a:rPr>
              <a:t>="1"</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1" i="0" u="none" strike="noStrike" cap="none" normalizeH="0" baseline="0" dirty="0">
                <a:ln>
                  <a:noFill/>
                </a:ln>
                <a:solidFill>
                  <a:srgbClr val="FF0000"/>
                </a:solidFill>
                <a:effectLst/>
                <a:latin typeface="Consolas" panose="020B0609020204030204" pitchFamily="49" charset="0"/>
              </a:rPr>
              <a:t>Text</a:t>
            </a:r>
            <a:r>
              <a:rPr kumimoji="0" lang="en-US" altLang="en-US" sz="1200" b="1" i="0" u="none" strike="noStrike" cap="none" normalizeH="0" baseline="0" dirty="0">
                <a:ln>
                  <a:noFill/>
                </a:ln>
                <a:solidFill>
                  <a:srgbClr val="0000FF"/>
                </a:solidFill>
                <a:effectLst/>
                <a:latin typeface="Consolas" panose="020B0609020204030204" pitchFamily="49" charset="0"/>
              </a:rPr>
              <a:t>="{Binding </a:t>
            </a:r>
            <a:r>
              <a:rPr kumimoji="0" lang="en-US" altLang="en-US" sz="1200" b="1" i="0" u="none" strike="noStrike" cap="none" normalizeH="0" baseline="0" dirty="0" err="1">
                <a:ln>
                  <a:noFill/>
                </a:ln>
                <a:solidFill>
                  <a:srgbClr val="0000FF"/>
                </a:solidFill>
                <a:effectLst/>
                <a:latin typeface="Consolas" panose="020B0609020204030204" pitchFamily="49" charset="0"/>
              </a:rPr>
              <a:t>CurrentName</a:t>
            </a:r>
            <a:r>
              <a:rPr kumimoji="0" lang="en-US" altLang="en-US" sz="1200" b="1" i="0" u="none" strike="noStrike" cap="none" normalizeH="0" baseline="0" dirty="0">
                <a:ln>
                  <a:noFill/>
                </a:ln>
                <a:solidFill>
                  <a:srgbClr val="0000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rgbClr val="0000FF"/>
                </a:solidFill>
                <a:effectLst/>
                <a:latin typeface="Consolas" panose="020B0609020204030204" pitchFamily="49" charset="0"/>
              </a:rPr>
              <a:t>UpdateSourceTrigger</a:t>
            </a:r>
            <a:r>
              <a:rPr kumimoji="0" lang="en-US" altLang="en-US" sz="1200" b="1" i="0" u="none" strike="noStrike" cap="none" normalizeH="0" baseline="0" dirty="0">
                <a:ln>
                  <a:noFill/>
                </a:ln>
                <a:solidFill>
                  <a:srgbClr val="0000FF"/>
                </a:solidFill>
                <a:effectLst/>
                <a:latin typeface="Consolas" panose="020B0609020204030204" pitchFamily="49" charset="0"/>
              </a:rPr>
              <a:t>=</a:t>
            </a:r>
            <a:r>
              <a:rPr kumimoji="0" lang="en-US" altLang="en-US" sz="1200" b="1" i="0" u="none" strike="noStrike" cap="none" normalizeH="0" baseline="0" dirty="0" err="1">
                <a:ln>
                  <a:noFill/>
                </a:ln>
                <a:solidFill>
                  <a:srgbClr val="0000FF"/>
                </a:solidFill>
                <a:effectLst/>
                <a:latin typeface="Consolas" panose="020B0609020204030204" pitchFamily="49" charset="0"/>
              </a:rPr>
              <a:t>PropertyChanged</a:t>
            </a:r>
            <a:r>
              <a:rPr kumimoji="0" lang="en-US" altLang="en-US" sz="1200" b="1" i="0" u="none" strike="noStrike" cap="none" normalizeH="0" baseline="0" dirty="0">
                <a:ln>
                  <a:noFill/>
                </a:ln>
                <a:solidFill>
                  <a:srgbClr val="0000FF"/>
                </a:solidFill>
                <a:effectLst/>
                <a:latin typeface="Consolas" panose="020B0609020204030204" pitchFamily="49" charset="0"/>
              </a:rPr>
              <a:t>}"</a:t>
            </a:r>
            <a:r>
              <a:rPr kumimoji="0" lang="en-US" altLang="en-US" sz="1200" b="1" i="0" u="none" strike="noStrike" cap="none" normalizeH="0" baseline="0" dirty="0">
                <a:ln>
                  <a:noFill/>
                </a:ln>
                <a:solidFill>
                  <a:srgbClr val="FF0000"/>
                </a:solidFill>
                <a:effectLst/>
                <a:latin typeface="Consolas" panose="020B0609020204030204" pitchFamily="49" charset="0"/>
              </a:rPr>
              <a:t> Margin</a:t>
            </a:r>
            <a:r>
              <a:rPr kumimoji="0" lang="en-US" altLang="en-US" sz="1200" b="1" i="0" u="none" strike="noStrike" cap="none" normalizeH="0" baseline="0" dirty="0">
                <a:ln>
                  <a:noFill/>
                </a:ln>
                <a:solidFill>
                  <a:srgbClr val="0000FF"/>
                </a:solidFill>
                <a:effectLst/>
                <a:latin typeface="Consolas" panose="020B0609020204030204" pitchFamily="49" charset="0"/>
              </a:rPr>
              <a:t>="5,3"</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&gt;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TextBlock</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Grid.Row</a:t>
            </a:r>
            <a:r>
              <a:rPr kumimoji="0" lang="en-US" altLang="en-US" sz="1200" b="0" i="0" u="none" strike="noStrike" cap="none" normalizeH="0" baseline="0" dirty="0">
                <a:ln>
                  <a:noFill/>
                </a:ln>
                <a:solidFill>
                  <a:srgbClr val="0000FF"/>
                </a:solidFill>
                <a:effectLst/>
                <a:latin typeface="Consolas" panose="020B0609020204030204" pitchFamily="49" charset="0"/>
              </a:rPr>
              <a:t>="1"</a:t>
            </a:r>
            <a:r>
              <a:rPr kumimoji="0" lang="en-US" altLang="en-US" sz="1200" b="0" i="0" u="none" strike="noStrike" cap="none" normalizeH="0" baseline="0" dirty="0">
                <a:ln>
                  <a:noFill/>
                </a:ln>
                <a:solidFill>
                  <a:srgbClr val="FF0000"/>
                </a:solidFill>
                <a:effectLst/>
                <a:latin typeface="Consolas" panose="020B0609020204030204" pitchFamily="49" charset="0"/>
              </a:rPr>
              <a:t> Text</a:t>
            </a:r>
            <a:r>
              <a:rPr kumimoji="0" lang="en-US" altLang="en-US" sz="1200" b="0" i="0" u="none" strike="noStrike" cap="none" normalizeH="0" baseline="0" dirty="0">
                <a:ln>
                  <a:noFill/>
                </a:ln>
                <a:solidFill>
                  <a:srgbClr val="0000FF"/>
                </a:solidFill>
                <a:effectLst/>
                <a:latin typeface="Consolas" panose="020B0609020204030204" pitchFamily="49" charset="0"/>
              </a:rPr>
              <a:t>="Your name is:"</a:t>
            </a:r>
            <a:r>
              <a:rPr kumimoji="0" lang="en-US" altLang="en-US" sz="1200" b="0" i="0" u="none" strike="noStrike" cap="none" normalizeH="0" baseline="0" dirty="0">
                <a:ln>
                  <a:noFill/>
                </a:ln>
                <a:solidFill>
                  <a:srgbClr val="FF0000"/>
                </a:solidFill>
                <a:effectLst/>
                <a:latin typeface="Consolas" panose="020B0609020204030204" pitchFamily="49" charset="0"/>
              </a:rPr>
              <a:t> Margin</a:t>
            </a:r>
            <a:r>
              <a:rPr kumimoji="0" lang="en-US" altLang="en-US" sz="1200" b="0" i="0" u="none" strike="noStrike" cap="none" normalizeH="0" baseline="0" dirty="0">
                <a:ln>
                  <a:noFill/>
                </a:ln>
                <a:solidFill>
                  <a:srgbClr val="0000FF"/>
                </a:solidFill>
                <a:effectLst/>
                <a:latin typeface="Consolas" panose="020B0609020204030204" pitchFamily="49" charset="0"/>
              </a:rPr>
              <a:t>="5,3"/&gt;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err="1">
                <a:ln>
                  <a:noFill/>
                </a:ln>
                <a:solidFill>
                  <a:srgbClr val="800000"/>
                </a:solidFill>
                <a:effectLst/>
                <a:latin typeface="Consolas" panose="020B0609020204030204" pitchFamily="49" charset="0"/>
              </a:rPr>
              <a:t>TextBlock</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Grid.Row</a:t>
            </a:r>
            <a:r>
              <a:rPr kumimoji="0" lang="en-US" altLang="en-US" sz="1200" b="0" i="0" u="none" strike="noStrike" cap="none" normalizeH="0" baseline="0" dirty="0">
                <a:ln>
                  <a:noFill/>
                </a:ln>
                <a:solidFill>
                  <a:srgbClr val="0000FF"/>
                </a:solidFill>
                <a:effectLst/>
                <a:latin typeface="Consolas" panose="020B0609020204030204" pitchFamily="49" charset="0"/>
              </a:rPr>
              <a:t>="1"</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Grid.Column</a:t>
            </a:r>
            <a:r>
              <a:rPr kumimoji="0" lang="en-US" altLang="en-US" sz="1200" b="0" i="0" u="none" strike="noStrike" cap="none" normalizeH="0" baseline="0" dirty="0">
                <a:ln>
                  <a:noFill/>
                </a:ln>
                <a:solidFill>
                  <a:srgbClr val="0000FF"/>
                </a:solidFill>
                <a:effectLst/>
                <a:latin typeface="Consolas" panose="020B0609020204030204" pitchFamily="49" charset="0"/>
              </a:rPr>
              <a:t>="1"</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1" i="0" u="none" strike="noStrike" cap="none" normalizeH="0" baseline="0" dirty="0">
                <a:ln>
                  <a:noFill/>
                </a:ln>
                <a:solidFill>
                  <a:srgbClr val="FF0000"/>
                </a:solidFill>
                <a:effectLst/>
                <a:latin typeface="Consolas" panose="020B0609020204030204" pitchFamily="49" charset="0"/>
              </a:rPr>
              <a:t>Text</a:t>
            </a:r>
            <a:r>
              <a:rPr kumimoji="0" lang="en-US" altLang="en-US" sz="1200" b="1" i="0" u="none" strike="noStrike" cap="none" normalizeH="0" baseline="0" dirty="0">
                <a:ln>
                  <a:noFill/>
                </a:ln>
                <a:solidFill>
                  <a:srgbClr val="0000FF"/>
                </a:solidFill>
                <a:effectLst/>
                <a:latin typeface="Consolas" panose="020B0609020204030204" pitchFamily="49" charset="0"/>
              </a:rPr>
              <a:t>="{Binding </a:t>
            </a:r>
            <a:r>
              <a:rPr kumimoji="0" lang="en-US" altLang="en-US" sz="1200" b="1" i="0" u="none" strike="noStrike" cap="none" normalizeH="0" baseline="0" dirty="0" err="1">
                <a:ln>
                  <a:noFill/>
                </a:ln>
                <a:solidFill>
                  <a:srgbClr val="0000FF"/>
                </a:solidFill>
                <a:effectLst/>
                <a:latin typeface="Consolas" panose="020B0609020204030204" pitchFamily="49" charset="0"/>
              </a:rPr>
              <a:t>CurrentName</a:t>
            </a:r>
            <a:r>
              <a:rPr kumimoji="0" lang="en-US" altLang="en-US" sz="1200" b="1" i="0" u="none" strike="noStrike" cap="none" normalizeH="0" baseline="0" dirty="0">
                <a:ln>
                  <a:noFill/>
                </a:ln>
                <a:solidFill>
                  <a:srgbClr val="0000FF"/>
                </a:solidFill>
                <a:effectLst/>
                <a:latin typeface="Consolas" panose="020B0609020204030204" pitchFamily="49" charset="0"/>
              </a:rPr>
              <a:t>}"</a:t>
            </a:r>
            <a:r>
              <a:rPr kumimoji="0" lang="en-US" altLang="en-US" sz="1200" b="1" i="0" u="none" strike="noStrike" cap="none" normalizeH="0" baseline="0" dirty="0">
                <a:ln>
                  <a:noFill/>
                </a:ln>
                <a:solidFill>
                  <a:srgbClr val="FF0000"/>
                </a:solidFill>
                <a:effectLst/>
                <a:latin typeface="Consolas" panose="020B0609020204030204" pitchFamily="49" charset="0"/>
              </a:rPr>
              <a:t> Margin</a:t>
            </a:r>
            <a:r>
              <a:rPr kumimoji="0" lang="en-US" altLang="en-US" sz="1200" b="1" i="0" u="none" strike="noStrike" cap="none" normalizeH="0" baseline="0" dirty="0">
                <a:ln>
                  <a:noFill/>
                </a:ln>
                <a:solidFill>
                  <a:srgbClr val="0000FF"/>
                </a:solidFill>
                <a:effectLst/>
                <a:latin typeface="Consolas" panose="020B0609020204030204" pitchFamily="49" charset="0"/>
              </a:rPr>
              <a:t>="5,3"</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BF701CDB-3783-4E4C-A252-D5A1CCAAF4BD}"/>
              </a:ext>
            </a:extLst>
          </p:cNvPr>
          <p:cNvSpPr txBox="1"/>
          <p:nvPr/>
        </p:nvSpPr>
        <p:spPr>
          <a:xfrm>
            <a:off x="0" y="165730"/>
            <a:ext cx="1713418" cy="400110"/>
          </a:xfrm>
          <a:prstGeom prst="rect">
            <a:avLst/>
          </a:prstGeom>
          <a:noFill/>
        </p:spPr>
        <p:txBody>
          <a:bodyPr wrap="none" rtlCol="0">
            <a:spAutoFit/>
          </a:bodyPr>
          <a:lstStyle/>
          <a:p>
            <a:r>
              <a:rPr lang="en-US" sz="2000" b="1" u="sng" dirty="0"/>
              <a:t>Write a Model</a:t>
            </a:r>
          </a:p>
        </p:txBody>
      </p:sp>
      <p:sp>
        <p:nvSpPr>
          <p:cNvPr id="9" name="TextBox 8">
            <a:extLst>
              <a:ext uri="{FF2B5EF4-FFF2-40B4-BE49-F238E27FC236}">
                <a16:creationId xmlns:a16="http://schemas.microsoft.com/office/drawing/2014/main" id="{43F75E9C-6B04-4519-98B0-D74736B341F9}"/>
              </a:ext>
            </a:extLst>
          </p:cNvPr>
          <p:cNvSpPr txBox="1"/>
          <p:nvPr/>
        </p:nvSpPr>
        <p:spPr>
          <a:xfrm>
            <a:off x="-38672" y="1928573"/>
            <a:ext cx="3071290" cy="400110"/>
          </a:xfrm>
          <a:prstGeom prst="rect">
            <a:avLst/>
          </a:prstGeom>
          <a:noFill/>
        </p:spPr>
        <p:txBody>
          <a:bodyPr wrap="none" rtlCol="0">
            <a:spAutoFit/>
          </a:bodyPr>
          <a:lstStyle/>
          <a:p>
            <a:r>
              <a:rPr lang="en-US" sz="2000" b="1" u="sng" dirty="0"/>
              <a:t>Associate Model with View</a:t>
            </a:r>
          </a:p>
        </p:txBody>
      </p:sp>
      <p:sp>
        <p:nvSpPr>
          <p:cNvPr id="10" name="TextBox 9">
            <a:extLst>
              <a:ext uri="{FF2B5EF4-FFF2-40B4-BE49-F238E27FC236}">
                <a16:creationId xmlns:a16="http://schemas.microsoft.com/office/drawing/2014/main" id="{FDDD21A4-A25C-4550-886E-66866EF3C598}"/>
              </a:ext>
            </a:extLst>
          </p:cNvPr>
          <p:cNvSpPr txBox="1"/>
          <p:nvPr/>
        </p:nvSpPr>
        <p:spPr>
          <a:xfrm>
            <a:off x="31840" y="3814244"/>
            <a:ext cx="10390152" cy="400110"/>
          </a:xfrm>
          <a:prstGeom prst="rect">
            <a:avLst/>
          </a:prstGeom>
          <a:noFill/>
        </p:spPr>
        <p:txBody>
          <a:bodyPr wrap="none" rtlCol="0">
            <a:spAutoFit/>
          </a:bodyPr>
          <a:lstStyle/>
          <a:p>
            <a:r>
              <a:rPr lang="en-US" sz="2000" b="1" u="sng" dirty="0"/>
              <a:t>Update to reflect the </a:t>
            </a:r>
            <a:r>
              <a:rPr lang="en-US" sz="2000" b="1" u="sng" dirty="0" err="1"/>
              <a:t>CurrentName</a:t>
            </a:r>
            <a:r>
              <a:rPr lang="en-US" sz="2000" b="1" u="sng" dirty="0"/>
              <a:t> Model Property and the list to be the </a:t>
            </a:r>
            <a:r>
              <a:rPr lang="en-US" sz="2000" b="1" u="sng" dirty="0" err="1"/>
              <a:t>AddedNames</a:t>
            </a:r>
            <a:r>
              <a:rPr lang="en-US" sz="2000" b="1" u="sng" dirty="0"/>
              <a:t> property.</a:t>
            </a:r>
          </a:p>
        </p:txBody>
      </p:sp>
      <p:pic>
        <p:nvPicPr>
          <p:cNvPr id="11" name="Picture 4" descr="http://dotnetstories.files.wordpress.com/2011/07/mvvm.jpg">
            <a:extLst>
              <a:ext uri="{FF2B5EF4-FFF2-40B4-BE49-F238E27FC236}">
                <a16:creationId xmlns:a16="http://schemas.microsoft.com/office/drawing/2014/main" id="{EEBD1C73-4AA0-43D9-9E40-BB43F2AEB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999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D5332-B5D3-4AEC-9A43-357AA97B4501}"/>
              </a:ext>
            </a:extLst>
          </p:cNvPr>
          <p:cNvSpPr>
            <a:spLocks noGrp="1"/>
          </p:cNvSpPr>
          <p:nvPr>
            <p:ph idx="1"/>
          </p:nvPr>
        </p:nvSpPr>
        <p:spPr/>
        <p:txBody>
          <a:bodyPr/>
          <a:lstStyle/>
          <a:p>
            <a:endParaRPr lang="en-US"/>
          </a:p>
        </p:txBody>
      </p:sp>
      <p:sp>
        <p:nvSpPr>
          <p:cNvPr id="4" name="Rectangle 1">
            <a:extLst>
              <a:ext uri="{FF2B5EF4-FFF2-40B4-BE49-F238E27FC236}">
                <a16:creationId xmlns:a16="http://schemas.microsoft.com/office/drawing/2014/main" id="{5EB3998A-6F0D-4EE5-9E03-A4BE6F3BD045}"/>
              </a:ext>
            </a:extLst>
          </p:cNvPr>
          <p:cNvSpPr>
            <a:spLocks noGrp="1" noChangeArrowheads="1"/>
          </p:cNvSpPr>
          <p:nvPr>
            <p:ph type="title"/>
          </p:nvPr>
        </p:nvSpPr>
        <p:spPr bwMode="auto">
          <a:xfrm>
            <a:off x="0" y="1641187"/>
            <a:ext cx="12192000" cy="5216813"/>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lvl="0" eaLnBrk="0" fontAlgn="base" hangingPunct="0">
              <a:lnSpc>
                <a:spcPct val="100000"/>
              </a:lnSpc>
              <a:spcAft>
                <a:spcPct val="0"/>
              </a:spcAft>
            </a:pPr>
            <a:br>
              <a:rPr kumimoji="0" lang="en-US" altLang="en-US" sz="1200" b="0" i="0" u="none" strike="noStrike" cap="none" normalizeH="0" baseline="0" dirty="0">
                <a:ln>
                  <a:noFill/>
                </a:ln>
                <a:solidFill>
                  <a:srgbClr val="0000FF"/>
                </a:solidFill>
                <a:effectLst/>
                <a:latin typeface="Consolas" panose="020B0609020204030204" pitchFamily="49" charset="0"/>
              </a:rPr>
            </a:br>
            <a:br>
              <a:rPr kumimoji="0" lang="en-US" altLang="en-US" sz="1200" b="0" i="0" u="none" strike="noStrike" cap="none" normalizeH="0" baseline="0" dirty="0">
                <a:ln>
                  <a:noFill/>
                </a:ln>
                <a:solidFill>
                  <a:srgbClr val="0000FF"/>
                </a:solidFill>
                <a:effectLst/>
                <a:latin typeface="Consolas" panose="020B0609020204030204" pitchFamily="49" charset="0"/>
              </a:rPr>
            </a:br>
            <a:br>
              <a:rPr kumimoji="0" lang="en-US" altLang="en-US" sz="1200" b="0" i="0" u="none" strike="noStrike" cap="none" normalizeH="0" baseline="0" dirty="0">
                <a:ln>
                  <a:noFill/>
                </a:ln>
                <a:solidFill>
                  <a:srgbClr val="0000FF"/>
                </a:solidFill>
                <a:effectLst/>
                <a:latin typeface="Consolas" panose="020B0609020204030204" pitchFamily="49" charset="0"/>
              </a:rPr>
            </a:br>
            <a:r>
              <a:rPr kumimoji="0" lang="en-US" altLang="en-US" sz="1200" b="0" i="0" u="none" strike="noStrike" cap="none" normalizeH="0" baseline="0" dirty="0">
                <a:ln>
                  <a:noFill/>
                </a:ln>
                <a:solidFill>
                  <a:srgbClr val="0000FF"/>
                </a:solidFill>
                <a:effectLst/>
                <a:latin typeface="Consolas" panose="020B0609020204030204" pitchFamily="49" charset="0"/>
              </a:rPr>
              <a:t>//</a:t>
            </a:r>
            <a:r>
              <a:rPr lang="en-US" sz="1200" dirty="0">
                <a:latin typeface="Consolas" panose="020B0609020204030204" pitchFamily="49" charset="0"/>
              </a:rPr>
              <a:t>Enter </a:t>
            </a:r>
            <a:r>
              <a:rPr lang="en-US" sz="1200" dirty="0" err="1">
                <a:latin typeface="Consolas" panose="020B0609020204030204" pitchFamily="49" charset="0"/>
                <a:hlinkClick r:id="rId2"/>
              </a:rPr>
              <a:t>INotifyPropertyChanged</a:t>
            </a:r>
            <a:r>
              <a:rPr lang="en-US" sz="1200" dirty="0">
                <a:latin typeface="Consolas" panose="020B0609020204030204" pitchFamily="49" charset="0"/>
              </a:rPr>
              <a:t> and </a:t>
            </a:r>
            <a:r>
              <a:rPr lang="en-US" sz="1200" dirty="0" err="1">
                <a:latin typeface="Consolas" panose="020B0609020204030204" pitchFamily="49" charset="0"/>
                <a:hlinkClick r:id="rId3"/>
              </a:rPr>
              <a:t>INotifyCollectionChanged</a:t>
            </a:r>
            <a:r>
              <a:rPr lang="en-US" sz="1200" dirty="0">
                <a:latin typeface="Consolas" panose="020B0609020204030204" pitchFamily="49" charset="0"/>
              </a:rPr>
              <a:t> interfaces.</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ViewModels</a:t>
            </a:r>
            <a:r>
              <a:rPr lang="en-US" sz="1200" dirty="0">
                <a:latin typeface="Consolas" panose="020B0609020204030204" pitchFamily="49" charset="0"/>
              </a:rPr>
              <a:t> should implement these interfaces to notify the UI they have changed.</a:t>
            </a:r>
            <a:br>
              <a:rPr kumimoji="0" lang="en-US" altLang="en-US" sz="1200" b="0" i="0" u="none" strike="noStrike" cap="none" normalizeH="0" baseline="0" dirty="0">
                <a:ln>
                  <a:noFill/>
                </a:ln>
                <a:solidFill>
                  <a:srgbClr val="0000FF"/>
                </a:solidFill>
                <a:effectLst/>
                <a:latin typeface="Consolas" panose="020B0609020204030204" pitchFamily="49" charset="0"/>
              </a:rPr>
            </a:br>
            <a:br>
              <a:rPr kumimoji="0" lang="en-US" altLang="en-US" sz="1200" b="0" i="0" u="none" strike="noStrike" cap="none" normalizeH="0" baseline="0" dirty="0">
                <a:ln>
                  <a:noFill/>
                </a:ln>
                <a:solidFill>
                  <a:srgbClr val="0000FF"/>
                </a:solidFill>
                <a:effectLst/>
                <a:latin typeface="Consolas" panose="020B0609020204030204" pitchFamily="49" charset="0"/>
              </a:rPr>
            </a:b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class</a:t>
            </a:r>
            <a:r>
              <a:rPr kumimoji="0" lang="cs-CZ" altLang="en-US" sz="1200" b="0" i="0" u="none" strike="noStrike" cap="none" normalizeH="0" baseline="0" dirty="0">
                <a:ln>
                  <a:noFill/>
                </a:ln>
                <a:solidFill>
                  <a:srgbClr val="000000"/>
                </a:solidFill>
                <a:effectLst/>
                <a:latin typeface="Consolas" panose="020B0609020204030204" pitchFamily="49" charset="0"/>
              </a:rPr>
              <a:t> Model : INotifyPropertyChanged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808080"/>
                </a:solidFill>
                <a:effectLst/>
                <a:latin typeface="Consolas" panose="020B0609020204030204" pitchFamily="49" charset="0"/>
              </a:rPr>
              <a:t>#region CurrentName </a:t>
            </a:r>
            <a:r>
              <a:rPr kumimoji="0" lang="cs-CZ"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string</a:t>
            </a:r>
            <a:r>
              <a:rPr kumimoji="0" lang="cs-CZ" altLang="en-US" sz="1200" b="0" i="0" u="none" strike="noStrike" cap="none" normalizeH="0" baseline="0" dirty="0">
                <a:ln>
                  <a:noFill/>
                </a:ln>
                <a:solidFill>
                  <a:srgbClr val="000000"/>
                </a:solidFill>
                <a:effectLst/>
                <a:latin typeface="Consolas" panose="020B0609020204030204" pitchFamily="49" charset="0"/>
              </a:rPr>
              <a:t> CurrentName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r>
              <a:rPr kumimoji="0" lang="cs-CZ" altLang="en-US" sz="1200" b="0" i="0" u="none" strike="noStrike" cap="none" normalizeH="0" baseline="0" dirty="0">
                <a:ln>
                  <a:noFill/>
                </a:ln>
                <a:solidFill>
                  <a:srgbClr val="0000FF"/>
                </a:solidFill>
                <a:effectLst/>
                <a:latin typeface="Consolas" panose="020B0609020204030204" pitchFamily="49" charset="0"/>
              </a:rPr>
              <a:t>get</a:t>
            </a:r>
            <a:r>
              <a:rPr kumimoji="0" lang="cs-CZ" altLang="en-US" sz="1200" b="0" i="0" u="none" strike="noStrike" cap="none" normalizeH="0" baseline="0" dirty="0">
                <a:ln>
                  <a:noFill/>
                </a:ln>
                <a:solidFill>
                  <a:srgbClr val="000000"/>
                </a:solidFill>
                <a:effectLst/>
                <a:latin typeface="Consolas" panose="020B0609020204030204" pitchFamily="49" charset="0"/>
              </a:rPr>
              <a:t> { </a:t>
            </a:r>
            <a:r>
              <a:rPr kumimoji="0" lang="cs-CZ" altLang="en-US" sz="1200" b="0" i="0" u="none" strike="noStrike" cap="none" normalizeH="0" baseline="0" dirty="0">
                <a:ln>
                  <a:noFill/>
                </a:ln>
                <a:solidFill>
                  <a:srgbClr val="0000FF"/>
                </a:solidFill>
                <a:effectLst/>
                <a:latin typeface="Consolas" panose="020B0609020204030204" pitchFamily="49" charset="0"/>
              </a:rPr>
              <a:t>return</a:t>
            </a:r>
            <a:r>
              <a:rPr kumimoji="0" lang="cs-CZ" altLang="en-US" sz="1200" b="0" i="0" u="none" strike="noStrike" cap="none" normalizeH="0" baseline="0" dirty="0">
                <a:ln>
                  <a:noFill/>
                </a:ln>
                <a:solidFill>
                  <a:srgbClr val="000000"/>
                </a:solidFill>
                <a:effectLst/>
                <a:latin typeface="Consolas" panose="020B0609020204030204" pitchFamily="49" charset="0"/>
              </a:rPr>
              <a:t> mCurrentName;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set</a:t>
            </a: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if</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339999"/>
                </a:solidFill>
                <a:effectLst/>
                <a:latin typeface="Consolas" panose="020B0609020204030204" pitchFamily="49" charset="0"/>
              </a:rPr>
              <a:t>value</a:t>
            </a:r>
            <a:r>
              <a:rPr kumimoji="0" lang="cs-CZ" altLang="en-US" sz="1200" b="0" i="0" u="none" strike="noStrike" cap="none" normalizeH="0" baseline="0" dirty="0">
                <a:ln>
                  <a:noFill/>
                </a:ln>
                <a:solidFill>
                  <a:srgbClr val="000000"/>
                </a:solidFill>
                <a:effectLst/>
                <a:latin typeface="Consolas" panose="020B0609020204030204" pitchFamily="49" charset="0"/>
              </a:rPr>
              <a:t> == mCurrentName)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return</a:t>
            </a:r>
            <a:r>
              <a:rPr kumimoji="0" lang="cs-CZ"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mCurrentName = </a:t>
            </a:r>
            <a:r>
              <a:rPr kumimoji="0" lang="cs-CZ" altLang="en-US" sz="1200" b="0" i="0" u="none" strike="noStrike" cap="none" normalizeH="0" baseline="0" dirty="0">
                <a:ln>
                  <a:noFill/>
                </a:ln>
                <a:solidFill>
                  <a:srgbClr val="339999"/>
                </a:solidFill>
                <a:effectLst/>
                <a:latin typeface="Consolas" panose="020B0609020204030204" pitchFamily="49" charset="0"/>
              </a:rPr>
              <a:t>value</a:t>
            </a:r>
            <a:r>
              <a:rPr kumimoji="0" lang="cs-CZ"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OnPropertyChanged();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string</a:t>
            </a:r>
            <a:r>
              <a:rPr kumimoji="0" lang="cs-CZ" altLang="en-US" sz="1200" b="0" i="0" u="none" strike="noStrike" cap="none" normalizeH="0" baseline="0" dirty="0">
                <a:ln>
                  <a:noFill/>
                </a:ln>
                <a:solidFill>
                  <a:srgbClr val="000000"/>
                </a:solidFill>
                <a:effectLst/>
                <a:latin typeface="Consolas" panose="020B0609020204030204" pitchFamily="49" charset="0"/>
              </a:rPr>
              <a:t> mCurrentName;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808080"/>
                </a:solidFill>
                <a:effectLst/>
                <a:latin typeface="Consolas" panose="020B0609020204030204" pitchFamily="49" charset="0"/>
              </a:rPr>
              <a:t>#endregion </a:t>
            </a:r>
            <a:r>
              <a:rPr kumimoji="0" lang="cs-CZ"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ObservableCollection&lt;string&gt; AddedNames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get</a:t>
            </a:r>
            <a:r>
              <a:rPr kumimoji="0" lang="cs-CZ" altLang="en-US" sz="1200" b="0" i="0" u="none" strike="noStrike" cap="none" normalizeH="0" baseline="0" dirty="0">
                <a:ln>
                  <a:noFill/>
                </a:ln>
                <a:solidFill>
                  <a:srgbClr val="000000"/>
                </a:solidFill>
                <a:effectLst/>
                <a:latin typeface="Consolas" panose="020B0609020204030204" pitchFamily="49" charset="0"/>
              </a:rPr>
              <a:t>; } = </a:t>
            </a:r>
            <a:r>
              <a:rPr kumimoji="0" lang="cs-CZ" altLang="en-US" sz="1200" b="0" i="0" u="none" strike="noStrike" cap="none" normalizeH="0" baseline="0" dirty="0">
                <a:ln>
                  <a:noFill/>
                </a:ln>
                <a:solidFill>
                  <a:srgbClr val="0000FF"/>
                </a:solidFill>
                <a:effectLst/>
                <a:latin typeface="Consolas" panose="020B0609020204030204" pitchFamily="49" charset="0"/>
              </a:rPr>
              <a:t>new</a:t>
            </a:r>
            <a:r>
              <a:rPr kumimoji="0" lang="cs-CZ" altLang="en-US" sz="1200" b="0" i="0" u="none" strike="noStrike" cap="none" normalizeH="0" baseline="0" dirty="0">
                <a:ln>
                  <a:noFill/>
                </a:ln>
                <a:solidFill>
                  <a:srgbClr val="000000"/>
                </a:solidFill>
                <a:effectLst/>
                <a:latin typeface="Consolas" panose="020B0609020204030204" pitchFamily="49" charset="0"/>
              </a:rPr>
              <a:t> ObservableCollection&lt;string&gt;();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event</a:t>
            </a:r>
            <a:r>
              <a:rPr kumimoji="0" lang="cs-CZ" altLang="en-US" sz="1200" b="0" i="0" u="none" strike="noStrike" cap="none" normalizeH="0" baseline="0" dirty="0">
                <a:ln>
                  <a:noFill/>
                </a:ln>
                <a:solidFill>
                  <a:srgbClr val="000000"/>
                </a:solidFill>
                <a:effectLst/>
                <a:latin typeface="Consolas" panose="020B0609020204030204" pitchFamily="49" charset="0"/>
              </a:rPr>
              <a:t> PropertyChangedEventHandler PropertyChanged;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FF"/>
                </a:solidFill>
                <a:effectLst/>
                <a:latin typeface="Consolas" panose="020B0609020204030204" pitchFamily="49" charset="0"/>
              </a:rPr>
              <a:t>void</a:t>
            </a:r>
            <a:r>
              <a:rPr kumimoji="0" lang="cs-CZ" altLang="en-US" sz="1200" b="0" i="0" u="none" strike="noStrike" cap="none" normalizeH="0" baseline="0" dirty="0">
                <a:ln>
                  <a:noFill/>
                </a:ln>
                <a:solidFill>
                  <a:srgbClr val="000000"/>
                </a:solidFill>
                <a:effectLst/>
                <a:latin typeface="Consolas" panose="020B0609020204030204" pitchFamily="49" charset="0"/>
              </a:rPr>
              <a:t> OnPropertyChanged([CallerMemberName]</a:t>
            </a:r>
            <a:r>
              <a:rPr kumimoji="0" lang="cs-CZ" altLang="en-US" sz="1200" b="0" i="0" u="none" strike="noStrike" cap="none" normalizeH="0" baseline="0" dirty="0">
                <a:ln>
                  <a:noFill/>
                </a:ln>
                <a:solidFill>
                  <a:srgbClr val="0000FF"/>
                </a:solidFill>
                <a:effectLst/>
                <a:latin typeface="Consolas" panose="020B0609020204030204" pitchFamily="49" charset="0"/>
              </a:rPr>
              <a:t>string</a:t>
            </a:r>
            <a:r>
              <a:rPr kumimoji="0" lang="cs-CZ" altLang="en-US" sz="1200" b="0" i="0" u="none" strike="noStrike" cap="none" normalizeH="0" baseline="0" dirty="0">
                <a:ln>
                  <a:noFill/>
                </a:ln>
                <a:solidFill>
                  <a:srgbClr val="000000"/>
                </a:solidFill>
                <a:effectLst/>
                <a:latin typeface="Consolas" panose="020B0609020204030204" pitchFamily="49" charset="0"/>
              </a:rPr>
              <a:t> propertyName = </a:t>
            </a:r>
            <a:r>
              <a:rPr kumimoji="0" lang="cs-CZ" altLang="en-US" sz="1200" b="0" i="0" u="none" strike="noStrike" cap="none" normalizeH="0" baseline="0" dirty="0">
                <a:ln>
                  <a:noFill/>
                </a:ln>
                <a:solidFill>
                  <a:srgbClr val="0000FF"/>
                </a:solidFill>
                <a:effectLst/>
                <a:latin typeface="Consolas" panose="020B0609020204030204" pitchFamily="49" charset="0"/>
              </a:rPr>
              <a:t>null</a:t>
            </a:r>
            <a:r>
              <a:rPr kumimoji="0" lang="cs-CZ" altLang="en-US" sz="1200" b="0" i="0" u="none" strike="noStrike" cap="none" normalizeH="0" baseline="0" dirty="0">
                <a:ln>
                  <a:noFill/>
                </a:ln>
                <a:solidFill>
                  <a:srgbClr val="000000"/>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PropertyChanged?.Invoke(</a:t>
            </a:r>
            <a:r>
              <a:rPr kumimoji="0" lang="cs-CZ" altLang="en-US" sz="1200" b="0" i="0" u="none" strike="noStrike" cap="none" normalizeH="0" baseline="0" dirty="0">
                <a:ln>
                  <a:noFill/>
                </a:ln>
                <a:solidFill>
                  <a:srgbClr val="0000FF"/>
                </a:solidFill>
                <a:effectLst/>
                <a:latin typeface="Consolas" panose="020B0609020204030204" pitchFamily="49" charset="0"/>
              </a:rPr>
              <a:t>this</a:t>
            </a: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rgbClr val="0000FF"/>
                </a:solidFill>
                <a:effectLst/>
                <a:latin typeface="Consolas" panose="020B0609020204030204" pitchFamily="49" charset="0"/>
              </a:rPr>
              <a:t>new</a:t>
            </a:r>
            <a:r>
              <a:rPr kumimoji="0" lang="cs-CZ" altLang="en-US" sz="1200" b="0" i="0" u="none" strike="noStrike" cap="none" normalizeH="0" baseline="0" dirty="0">
                <a:ln>
                  <a:noFill/>
                </a:ln>
                <a:solidFill>
                  <a:srgbClr val="000000"/>
                </a:solidFill>
                <a:effectLst/>
                <a:latin typeface="Consolas" panose="020B0609020204030204" pitchFamily="49" charset="0"/>
              </a:rPr>
              <a:t> PropertyChangedEventArgs(propertyName));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    </a:t>
            </a:r>
            <a:br>
              <a:rPr kumimoji="0" lang="en-US" altLang="en-US" sz="1200" b="0" i="0" u="none" strike="noStrike" cap="none" normalizeH="0" baseline="0" dirty="0">
                <a:ln>
                  <a:noFill/>
                </a:ln>
                <a:solidFill>
                  <a:srgbClr val="000000"/>
                </a:solidFill>
                <a:effectLst/>
                <a:latin typeface="Consolas" panose="020B0609020204030204" pitchFamily="49" charset="0"/>
              </a:rPr>
            </a:br>
            <a:r>
              <a:rPr kumimoji="0" lang="cs-CZ" altLang="en-US" sz="1200" b="0" i="0" u="none" strike="noStrike" cap="none" normalizeH="0" baseline="0" dirty="0">
                <a:ln>
                  <a:noFill/>
                </a:ln>
                <a:solidFill>
                  <a:srgbClr val="000000"/>
                </a:solidFill>
                <a:effectLst/>
                <a:latin typeface="Consolas" panose="020B0609020204030204" pitchFamily="49" charset="0"/>
              </a:rPr>
              <a:t> }</a:t>
            </a:r>
            <a:r>
              <a:rPr kumimoji="0" lang="cs-CZ" altLang="en-US" sz="1200" b="0" i="0" u="none" strike="noStrike" cap="none" normalizeH="0" baseline="0" dirty="0">
                <a:ln>
                  <a:noFill/>
                </a:ln>
                <a:solidFill>
                  <a:schemeClr val="tx1"/>
                </a:solidFill>
                <a:effectLst/>
              </a:rPr>
              <a:t> </a:t>
            </a:r>
            <a:endParaRPr kumimoji="0" lang="cs-CZ"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F144368-5EF7-440C-AC27-C90A2AC3018D}"/>
              </a:ext>
            </a:extLst>
          </p:cNvPr>
          <p:cNvSpPr/>
          <p:nvPr/>
        </p:nvSpPr>
        <p:spPr>
          <a:xfrm>
            <a:off x="0" y="496371"/>
            <a:ext cx="6812186" cy="769441"/>
          </a:xfrm>
          <a:prstGeom prst="rect">
            <a:avLst/>
          </a:prstGeom>
        </p:spPr>
        <p:txBody>
          <a:bodyPr wrap="none">
            <a:spAutoFit/>
          </a:bodyPr>
          <a:lstStyle/>
          <a:p>
            <a:r>
              <a:rPr lang="en-US" sz="4400" b="1" i="0" u="sng" dirty="0">
                <a:effectLst/>
                <a:latin typeface="Segoe UI" panose="020B0502040204020203" pitchFamily="34" charset="0"/>
              </a:rPr>
              <a:t>Notify Change Interfaces</a:t>
            </a:r>
          </a:p>
        </p:txBody>
      </p:sp>
      <p:pic>
        <p:nvPicPr>
          <p:cNvPr id="6" name="Picture 4" descr="http://dotnetstories.files.wordpress.com/2011/07/mvvm.jpg">
            <a:extLst>
              <a:ext uri="{FF2B5EF4-FFF2-40B4-BE49-F238E27FC236}">
                <a16:creationId xmlns:a16="http://schemas.microsoft.com/office/drawing/2014/main" id="{C42642E9-8BDD-41FB-909C-BFDCE8CF5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41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0EC5F15-025C-4292-8672-2C87B3438156}"/>
              </a:ext>
            </a:extLst>
          </p:cNvPr>
          <p:cNvSpPr>
            <a:spLocks noChangeArrowheads="1"/>
          </p:cNvSpPr>
          <p:nvPr/>
        </p:nvSpPr>
        <p:spPr bwMode="auto">
          <a:xfrm>
            <a:off x="0" y="447016"/>
            <a:ext cx="12192000" cy="5539978"/>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99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/*Button and other actionable items (such as </a:t>
            </a:r>
            <a:r>
              <a:rPr kumimoji="0" lang="en-US" altLang="en-US" sz="1200" b="0" i="0" u="none" strike="noStrike" cap="none" normalizeH="0" baseline="0" dirty="0" err="1">
                <a:ln>
                  <a:noFill/>
                </a:ln>
                <a:solidFill>
                  <a:srgbClr val="111111"/>
                </a:solidFill>
                <a:effectLst/>
                <a:latin typeface="Consolas" panose="020B0609020204030204" pitchFamily="49" charset="0"/>
                <a:cs typeface="Segoe UI" panose="020B0502040204020203" pitchFamily="34" charset="0"/>
              </a:rPr>
              <a:t>MenuItem</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 work through an interface named </a:t>
            </a:r>
            <a:r>
              <a:rPr kumimoji="0" lang="en-US" altLang="en-US" sz="1200" b="0" i="0" u="none" strike="noStrike" cap="none" normalizeH="0" baseline="0" dirty="0" err="1">
                <a:ln>
                  <a:noFill/>
                </a:ln>
                <a:solidFill>
                  <a:srgbClr val="800080"/>
                </a:solidFill>
                <a:effectLst/>
                <a:latin typeface="Consolas" panose="020B0609020204030204" pitchFamily="49" charset="0"/>
                <a:cs typeface="Segoe UI" panose="020B0502040204020203" pitchFamily="34" charset="0"/>
                <a:hlinkClick r:id="rId2"/>
              </a:rPr>
              <a:t>ICommand</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One glaring omission of WPF is that it doesn't provide an out of the box, simple, model friendly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111111"/>
                </a:solidFill>
                <a:effectLst/>
                <a:latin typeface="Consolas" panose="020B0609020204030204" pitchFamily="49" charset="0"/>
                <a:cs typeface="Segoe UI" panose="020B0502040204020203" pitchFamily="34" charset="0"/>
              </a:rPr>
              <a:t>ICommand</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 implementation.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One could refer here to the seminal </a:t>
            </a:r>
            <a:r>
              <a:rPr kumimoji="0" lang="en-US" altLang="en-US" sz="1200" b="0" i="0" u="none" strike="noStrike" cap="none" normalizeH="0" baseline="0" dirty="0" err="1">
                <a:ln>
                  <a:noFill/>
                </a:ln>
                <a:solidFill>
                  <a:srgbClr val="800080"/>
                </a:solidFill>
                <a:effectLst/>
                <a:latin typeface="Consolas" panose="020B0609020204030204" pitchFamily="49" charset="0"/>
                <a:cs typeface="Segoe UI" panose="020B0502040204020203" pitchFamily="34" charset="0"/>
                <a:hlinkClick r:id="rId3"/>
              </a:rPr>
              <a:t>RelayCommand</a:t>
            </a:r>
            <a:r>
              <a:rPr kumimoji="0" lang="en-US" altLang="en-US" sz="1200" b="0" i="0" u="none" strike="noStrike" cap="none" normalizeH="0" baseline="0" dirty="0">
                <a:ln>
                  <a:noFill/>
                </a:ln>
                <a:solidFill>
                  <a:srgbClr val="800080"/>
                </a:solidFill>
                <a:effectLst/>
                <a:latin typeface="Consolas" panose="020B0609020204030204" pitchFamily="49" charset="0"/>
                <a:cs typeface="Segoe UI" panose="020B0502040204020203" pitchFamily="34" charset="0"/>
                <a:hlinkClick r:id="rId3"/>
              </a:rPr>
              <a:t> by Josh Smith</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 but since it's a very simple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interface and I don't want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*/use any third party, we are just going to implement it inline.... Add this to the Model class:</a:t>
            </a:r>
            <a:endParaRPr kumimoji="0" lang="en-US" altLang="en-US"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Consolas" panose="020B0609020204030204" pitchFamily="49" charset="0"/>
                <a:cs typeface="Segoe UI" panose="020B0502040204020203" pitchFamily="34" charset="0"/>
              </a:rPr>
              <a:t>Hide   Shrink      Copy Code</a:t>
            </a:r>
            <a:endParaRPr kumimoji="0" lang="cs-CZ"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Model()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AddCommand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new</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AddNameCommand(</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this</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class</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AddNameCommand : ICommand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Model parent;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AddNameCommand(Model parent)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this</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.parent = parent;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parent.PropertyChanged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delegate</a:t>
            </a:r>
            <a:endParaRPr kumimoji="0" lang="en-US"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CanExecuteChanged?.Invoke(</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this</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EventArgs.Empty); };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event</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EventHandler CanExecuteChanged;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bool</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CanExecute(</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object</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parameter)</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return</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!string.IsNullOrEmpty(parent.CurrentName);</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void</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Execute(</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object</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parameter)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parent.AddedNames.Add(parent.CurrentName);</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parent.CurrentName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null</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endParaRPr kumimoji="0" lang="en-US"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public</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ICommand AddCommand {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get</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private</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r>
              <a:rPr kumimoji="0" lang="cs-CZ" altLang="en-US" sz="1200" b="0" i="0" u="none" strike="noStrike" cap="none" normalizeH="0" baseline="0" dirty="0">
                <a:ln>
                  <a:noFill/>
                </a:ln>
                <a:solidFill>
                  <a:srgbClr val="0000FF"/>
                </a:solidFill>
                <a:effectLst/>
                <a:latin typeface="Consolas" panose="020B0609020204030204" pitchFamily="49" charset="0"/>
                <a:cs typeface="Segoe UI" panose="020B0502040204020203" pitchFamily="34" charset="0"/>
              </a:rPr>
              <a:t>set</a:t>
            </a:r>
            <a:r>
              <a:rPr kumimoji="0" lang="cs-CZ" altLang="en-US" sz="1200" b="0" i="0" u="none" strike="noStrike" cap="none" normalizeH="0" baseline="0" dirty="0">
                <a:ln>
                  <a:noFill/>
                </a:ln>
                <a:solidFill>
                  <a:srgbClr val="000000"/>
                </a:solidFill>
                <a:effectLst/>
                <a:latin typeface="Consolas" panose="020B0609020204030204" pitchFamily="49"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cs-CZ" altLang="en-US" sz="1200" b="0" i="0" u="none" strike="noStrike" cap="none" normalizeH="0" baseline="0" dirty="0">
              <a:ln>
                <a:noFill/>
              </a:ln>
              <a:solidFill>
                <a:schemeClr val="tx1"/>
              </a:solidFill>
              <a:effectLst/>
              <a:latin typeface="Consolas" panose="020B0609020204030204" pitchFamily="49"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cs-CZ" altLang="en-US" sz="1200" b="0" i="0" u="none" strike="noStrike" cap="none" normalizeH="0" baseline="0" dirty="0">
              <a:ln>
                <a:noFill/>
              </a:ln>
              <a:solidFill>
                <a:srgbClr val="999999"/>
              </a:solidFill>
              <a:effectLst/>
              <a:latin typeface="Consolas" panose="020B0609020204030204" pitchFamily="49" charset="0"/>
              <a:cs typeface="Segoe UI" panose="020B0502040204020203" pitchFamily="34" charset="0"/>
            </a:endParaRPr>
          </a:p>
        </p:txBody>
      </p:sp>
      <p:pic>
        <p:nvPicPr>
          <p:cNvPr id="7" name="Picture 4" descr="http://dotnetstories.files.wordpress.com/2011/07/mvvm.jpg">
            <a:extLst>
              <a:ext uri="{FF2B5EF4-FFF2-40B4-BE49-F238E27FC236}">
                <a16:creationId xmlns:a16="http://schemas.microsoft.com/office/drawing/2014/main" id="{AA84F037-98AF-47AD-BECF-24303F118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40C947B-EFC7-43AC-A671-7C488D394EAF}"/>
              </a:ext>
            </a:extLst>
          </p:cNvPr>
          <p:cNvSpPr>
            <a:spLocks noGrp="1"/>
          </p:cNvSpPr>
          <p:nvPr>
            <p:ph type="title"/>
          </p:nvPr>
        </p:nvSpPr>
        <p:spPr>
          <a:xfrm>
            <a:off x="0" y="-295663"/>
            <a:ext cx="10515600" cy="1325563"/>
          </a:xfrm>
        </p:spPr>
        <p:txBody>
          <a:bodyPr/>
          <a:lstStyle/>
          <a:p>
            <a:r>
              <a:rPr lang="en-US" b="1" u="sng" dirty="0" err="1"/>
              <a:t>ICommand</a:t>
            </a:r>
            <a:endParaRPr lang="en-US" b="1" u="sng" dirty="0"/>
          </a:p>
        </p:txBody>
      </p:sp>
      <p:sp>
        <p:nvSpPr>
          <p:cNvPr id="3" name="Content Placeholder 2">
            <a:extLst>
              <a:ext uri="{FF2B5EF4-FFF2-40B4-BE49-F238E27FC236}">
                <a16:creationId xmlns:a16="http://schemas.microsoft.com/office/drawing/2014/main" id="{6AEF1DCB-0C63-4A1C-B483-CB93A59D7AC6}"/>
              </a:ext>
            </a:extLst>
          </p:cNvPr>
          <p:cNvSpPr>
            <a:spLocks noGrp="1"/>
          </p:cNvSpPr>
          <p:nvPr>
            <p:ph idx="1"/>
          </p:nvPr>
        </p:nvSpPr>
        <p:spPr/>
        <p:txBody>
          <a:bodyPr>
            <a:normAutofit/>
          </a:bodyPr>
          <a:lstStyle/>
          <a:p>
            <a:endParaRPr lang="en-US" sz="1200" dirty="0"/>
          </a:p>
        </p:txBody>
      </p:sp>
      <p:pic>
        <p:nvPicPr>
          <p:cNvPr id="12290" name="Picture 2" descr="https://www.codeproject.com/images/arrow-up-16.png">
            <a:extLst>
              <a:ext uri="{FF2B5EF4-FFF2-40B4-BE49-F238E27FC236}">
                <a16:creationId xmlns:a16="http://schemas.microsoft.com/office/drawing/2014/main" id="{73F237AA-2DBB-4B73-A13D-56AB868EE9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25" y="69850"/>
            <a:ext cx="152400" cy="152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6E43B7D-0C30-4E66-A655-5C61196B5E24}"/>
              </a:ext>
            </a:extLst>
          </p:cNvPr>
          <p:cNvSpPr>
            <a:spLocks noChangeArrowheads="1"/>
          </p:cNvSpPr>
          <p:nvPr/>
        </p:nvSpPr>
        <p:spPr bwMode="auto">
          <a:xfrm>
            <a:off x="0" y="5989006"/>
            <a:ext cx="9940222" cy="738664"/>
          </a:xfrm>
          <a:prstGeom prst="rect">
            <a:avLst/>
          </a:prstGeom>
          <a:solidFill>
            <a:srgbClr val="FBEDB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111111"/>
                </a:solidFill>
                <a:latin typeface="Consolas" panose="020B0609020204030204" pitchFamily="49" charset="0"/>
                <a:cs typeface="Segoe UI" panose="020B0502040204020203" pitchFamily="34" charset="0"/>
              </a:rPr>
              <a:t>//l</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et the button know about the command with that simple </a:t>
            </a:r>
            <a:r>
              <a:rPr kumimoji="0" lang="en-US" altLang="en-US" sz="1200" b="0" i="0" u="none" strike="noStrike" cap="none" normalizeH="0" baseline="0" dirty="0" err="1">
                <a:ln>
                  <a:noFill/>
                </a:ln>
                <a:solidFill>
                  <a:srgbClr val="111111"/>
                </a:solidFill>
                <a:effectLst/>
                <a:latin typeface="Consolas" panose="020B0609020204030204" pitchFamily="49" charset="0"/>
                <a:cs typeface="Segoe UI" panose="020B0502040204020203" pitchFamily="34" charset="0"/>
              </a:rPr>
              <a:t>xaml</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 change (in </a:t>
            </a:r>
            <a:r>
              <a:rPr kumimoji="0" lang="en-US" altLang="en-US" sz="1200" b="1"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bold</a:t>
            </a:r>
            <a:r>
              <a:rPr kumimoji="0" lang="en-US" altLang="en-US" sz="1200" b="0" i="0" u="none" strike="noStrike" cap="none" normalizeH="0" baseline="0" dirty="0">
                <a:ln>
                  <a:noFill/>
                </a:ln>
                <a:solidFill>
                  <a:srgbClr val="111111"/>
                </a:solidFill>
                <a:effectLst/>
                <a:latin typeface="Consolas" panose="020B0609020204030204" pitchFamily="49" charset="0"/>
                <a:cs typeface="Segoe UI" panose="020B0502040204020203" pitchFamily="34" charset="0"/>
              </a:rPr>
              <a:t>).</a:t>
            </a:r>
            <a:endParaRPr kumimoji="0" lang="en-US" altLang="en-US" sz="1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99999"/>
                </a:solidFill>
                <a:effectLst/>
                <a:latin typeface="Consolas" panose="020B0609020204030204" pitchFamily="49" charset="0"/>
                <a:cs typeface="Segoe UI" panose="020B0502040204020203" pitchFamily="34" charset="0"/>
              </a:rPr>
              <a:t>Hide   Copy Code</a:t>
            </a:r>
            <a:endParaRPr kumimoji="0" lang="en-US" altLang="en-US"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&lt;</a:t>
            </a:r>
            <a:r>
              <a:rPr kumimoji="0" lang="en-US" altLang="en-US" sz="1200" b="0" i="0" u="none" strike="noStrike" cap="none" normalizeH="0" baseline="0" dirty="0">
                <a:ln>
                  <a:noFill/>
                </a:ln>
                <a:solidFill>
                  <a:srgbClr val="800000"/>
                </a:solidFill>
                <a:effectLst/>
                <a:latin typeface="Consolas" panose="020B0609020204030204" pitchFamily="49" charset="0"/>
              </a:rPr>
              <a:t>Button</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Grid.Row</a:t>
            </a:r>
            <a:r>
              <a:rPr kumimoji="0" lang="en-US" altLang="en-US" sz="1200" b="0" i="0" u="none" strike="noStrike" cap="none" normalizeH="0" baseline="0" dirty="0">
                <a:ln>
                  <a:noFill/>
                </a:ln>
                <a:solidFill>
                  <a:srgbClr val="0000FF"/>
                </a:solidFill>
                <a:effectLst/>
                <a:latin typeface="Consolas" panose="020B0609020204030204" pitchFamily="49" charset="0"/>
              </a:rPr>
              <a:t>="2"</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Grid.ColumnSpan</a:t>
            </a:r>
            <a:r>
              <a:rPr kumimoji="0" lang="en-US" altLang="en-US" sz="1200" b="0" i="0" u="none" strike="noStrike" cap="none" normalizeH="0" baseline="0" dirty="0">
                <a:ln>
                  <a:noFill/>
                </a:ln>
                <a:solidFill>
                  <a:srgbClr val="0000FF"/>
                </a:solidFill>
                <a:effectLst/>
                <a:latin typeface="Consolas" panose="020B0609020204030204" pitchFamily="49" charset="0"/>
              </a:rPr>
              <a:t>="2"</a:t>
            </a: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0" i="0" u="none" strike="noStrike" cap="none" normalizeH="0" baseline="0" dirty="0" err="1">
                <a:ln>
                  <a:noFill/>
                </a:ln>
                <a:solidFill>
                  <a:srgbClr val="FF0000"/>
                </a:solidFill>
                <a:effectLst/>
                <a:latin typeface="Consolas" panose="020B0609020204030204" pitchFamily="49" charset="0"/>
              </a:rPr>
              <a:t>HorizontalAlignment</a:t>
            </a:r>
            <a:r>
              <a:rPr kumimoji="0" lang="en-US" altLang="en-US" sz="1200" b="0" i="0" u="none" strike="noStrike" cap="none" normalizeH="0" baseline="0" dirty="0">
                <a:ln>
                  <a:noFill/>
                </a:ln>
                <a:solidFill>
                  <a:srgbClr val="0000FF"/>
                </a:solidFill>
                <a:effectLst/>
                <a:latin typeface="Consolas" panose="020B0609020204030204" pitchFamily="49" charset="0"/>
              </a:rPr>
              <a:t>="Left"</a:t>
            </a:r>
            <a:r>
              <a:rPr kumimoji="0" lang="en-US" altLang="en-US" sz="1200" b="0" i="0" u="none" strike="noStrike" cap="none" normalizeH="0" baseline="0" dirty="0">
                <a:ln>
                  <a:noFill/>
                </a:ln>
                <a:solidFill>
                  <a:srgbClr val="FF0000"/>
                </a:solidFill>
                <a:effectLst/>
                <a:latin typeface="Consolas" panose="020B0609020204030204" pitchFamily="49" charset="0"/>
              </a:rPr>
              <a:t> Content</a:t>
            </a:r>
            <a:r>
              <a:rPr kumimoji="0" lang="en-US" altLang="en-US" sz="1200" b="0" i="0" u="none" strike="noStrike" cap="none" normalizeH="0" baseline="0" dirty="0">
                <a:ln>
                  <a:noFill/>
                </a:ln>
                <a:solidFill>
                  <a:srgbClr val="0000FF"/>
                </a:solidFill>
                <a:effectLst/>
                <a:latin typeface="Consolas" panose="020B0609020204030204" pitchFamily="49" charset="0"/>
              </a:rPr>
              <a:t>="Add Me"</a:t>
            </a:r>
            <a:r>
              <a:rPr kumimoji="0" lang="en-US" altLang="en-US" sz="12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0000"/>
                </a:solidFill>
                <a:effectLst/>
                <a:latin typeface="Consolas" panose="020B0609020204030204" pitchFamily="49" charset="0"/>
              </a:rPr>
              <a:t> </a:t>
            </a:r>
            <a:r>
              <a:rPr kumimoji="0" lang="en-US" altLang="en-US" sz="1200" b="1" i="0" u="none" strike="noStrike" cap="none" normalizeH="0" baseline="0" dirty="0">
                <a:ln>
                  <a:noFill/>
                </a:ln>
                <a:solidFill>
                  <a:srgbClr val="FF0000"/>
                </a:solidFill>
                <a:effectLst/>
                <a:latin typeface="Consolas" panose="020B0609020204030204" pitchFamily="49" charset="0"/>
              </a:rPr>
              <a:t>Command</a:t>
            </a:r>
            <a:r>
              <a:rPr kumimoji="0" lang="en-US" altLang="en-US" sz="1200" b="1" i="0" u="none" strike="noStrike" cap="none" normalizeH="0" baseline="0" dirty="0">
                <a:ln>
                  <a:noFill/>
                </a:ln>
                <a:solidFill>
                  <a:srgbClr val="0000FF"/>
                </a:solidFill>
                <a:effectLst/>
                <a:latin typeface="Consolas" panose="020B0609020204030204" pitchFamily="49" charset="0"/>
              </a:rPr>
              <a:t>="{Binding </a:t>
            </a:r>
            <a:r>
              <a:rPr kumimoji="0" lang="en-US" altLang="en-US" sz="1200" b="1" i="0" u="none" strike="noStrike" cap="none" normalizeH="0" baseline="0" dirty="0" err="1">
                <a:ln>
                  <a:noFill/>
                </a:ln>
                <a:solidFill>
                  <a:srgbClr val="0000FF"/>
                </a:solidFill>
                <a:effectLst/>
                <a:latin typeface="Consolas" panose="020B0609020204030204" pitchFamily="49" charset="0"/>
              </a:rPr>
              <a:t>AddCommand</a:t>
            </a:r>
            <a:r>
              <a:rPr kumimoji="0" lang="en-US" altLang="en-US" sz="1200" b="1" i="0" u="none" strike="noStrike" cap="none" normalizeH="0" baseline="0" dirty="0">
                <a:ln>
                  <a:noFill/>
                </a:ln>
                <a:solidFill>
                  <a:srgbClr val="0000FF"/>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&gt;</a:t>
            </a:r>
            <a:r>
              <a:rPr kumimoji="0" lang="en-US" altLang="en-US" sz="12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54092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dotnetstories.files.wordpress.com/2011/07/mvvm.jpg">
            <a:extLst>
              <a:ext uri="{FF2B5EF4-FFF2-40B4-BE49-F238E27FC236}">
                <a16:creationId xmlns:a16="http://schemas.microsoft.com/office/drawing/2014/main" id="{A7621E02-E767-474B-8CB3-A3A77071F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0FE0EF-A1FC-490C-A006-B9D22B162282}"/>
              </a:ext>
            </a:extLst>
          </p:cNvPr>
          <p:cNvSpPr>
            <a:spLocks noGrp="1"/>
          </p:cNvSpPr>
          <p:nvPr>
            <p:ph type="title"/>
          </p:nvPr>
        </p:nvSpPr>
        <p:spPr>
          <a:xfrm>
            <a:off x="0" y="71650"/>
            <a:ext cx="10515600" cy="1325563"/>
          </a:xfrm>
        </p:spPr>
        <p:txBody>
          <a:bodyPr/>
          <a:lstStyle/>
          <a:p>
            <a:r>
              <a:rPr lang="en-US" b="1" u="sng" dirty="0"/>
              <a:t>References</a:t>
            </a:r>
          </a:p>
        </p:txBody>
      </p:sp>
      <p:sp>
        <p:nvSpPr>
          <p:cNvPr id="3" name="Content Placeholder 2">
            <a:extLst>
              <a:ext uri="{FF2B5EF4-FFF2-40B4-BE49-F238E27FC236}">
                <a16:creationId xmlns:a16="http://schemas.microsoft.com/office/drawing/2014/main" id="{76D2CBAA-7E29-4E77-8F4F-E73875D7A908}"/>
              </a:ext>
            </a:extLst>
          </p:cNvPr>
          <p:cNvSpPr>
            <a:spLocks noGrp="1"/>
          </p:cNvSpPr>
          <p:nvPr>
            <p:ph idx="1"/>
          </p:nvPr>
        </p:nvSpPr>
        <p:spPr>
          <a:xfrm>
            <a:off x="251346" y="1542246"/>
            <a:ext cx="10515600" cy="4351338"/>
          </a:xfrm>
        </p:spPr>
        <p:txBody>
          <a:bodyPr/>
          <a:lstStyle/>
          <a:p>
            <a:r>
              <a:rPr lang="en-US" dirty="0"/>
              <a:t>  </a:t>
            </a:r>
            <a:r>
              <a:rPr lang="en-US" dirty="0">
                <a:hlinkClick r:id="rId3"/>
              </a:rPr>
              <a:t>https://msdn.microsoft.com/en-us/library/hh848246.aspx</a:t>
            </a:r>
            <a:endParaRPr lang="en-US" dirty="0"/>
          </a:p>
          <a:p>
            <a:r>
              <a:rPr lang="en-US" dirty="0"/>
              <a:t>  </a:t>
            </a:r>
            <a:r>
              <a:rPr lang="en-US" dirty="0">
                <a:hlinkClick r:id="rId4"/>
              </a:rPr>
              <a:t>https://jeremybytes.blogspot.com/2012/04/overview-of-mvvm-design-pattern.html</a:t>
            </a:r>
            <a:endParaRPr lang="en-US" dirty="0"/>
          </a:p>
          <a:p>
            <a:r>
              <a:rPr lang="en-US" u="sng" dirty="0"/>
              <a:t> https://www.codeproject.com/Articles/1112919/MVVM-for-beginners</a:t>
            </a:r>
          </a:p>
          <a:p>
            <a:pPr marL="0" indent="0">
              <a:buNone/>
            </a:pPr>
            <a:endParaRPr lang="en-US" dirty="0"/>
          </a:p>
        </p:txBody>
      </p:sp>
    </p:spTree>
    <p:extLst>
      <p:ext uri="{BB962C8B-B14F-4D97-AF65-F5344CB8AC3E}">
        <p14:creationId xmlns:p14="http://schemas.microsoft.com/office/powerpoint/2010/main" val="414578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dotnetstories.files.wordpress.com/2011/07/mvvm.jpg">
            <a:extLst>
              <a:ext uri="{FF2B5EF4-FFF2-40B4-BE49-F238E27FC236}">
                <a16:creationId xmlns:a16="http://schemas.microsoft.com/office/drawing/2014/main" id="{A14BA18D-487A-4161-B3C9-871C69ED1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85B5CC-D6F0-4F9A-A666-721A6AAF752B}"/>
              </a:ext>
            </a:extLst>
          </p:cNvPr>
          <p:cNvSpPr/>
          <p:nvPr/>
        </p:nvSpPr>
        <p:spPr>
          <a:xfrm>
            <a:off x="266699" y="271880"/>
            <a:ext cx="9900883" cy="3231654"/>
          </a:xfrm>
          <a:prstGeom prst="rect">
            <a:avLst/>
          </a:prstGeom>
        </p:spPr>
        <p:txBody>
          <a:bodyPr wrap="square">
            <a:spAutoFit/>
          </a:bodyPr>
          <a:lstStyle/>
          <a:p>
            <a:r>
              <a:rPr lang="en-US" sz="4400" b="1" i="0" u="sng" dirty="0">
                <a:solidFill>
                  <a:srgbClr val="222222"/>
                </a:solidFill>
                <a:effectLst/>
              </a:rPr>
              <a:t>Model–view–</a:t>
            </a:r>
            <a:r>
              <a:rPr lang="en-US" sz="4400" b="1" i="0" u="sng" dirty="0" err="1">
                <a:solidFill>
                  <a:srgbClr val="222222"/>
                </a:solidFill>
                <a:effectLst/>
              </a:rPr>
              <a:t>viewmodel</a:t>
            </a:r>
            <a:r>
              <a:rPr lang="en-US" sz="4400" b="1" i="0" u="sng" dirty="0">
                <a:solidFill>
                  <a:srgbClr val="222222"/>
                </a:solidFill>
                <a:effectLst/>
              </a:rPr>
              <a:t> (MVVM) </a:t>
            </a:r>
          </a:p>
          <a:p>
            <a:endParaRPr lang="en-US" sz="2000" b="1" i="0" u="sng" dirty="0">
              <a:solidFill>
                <a:srgbClr val="222222"/>
              </a:solidFill>
              <a:effectLst/>
            </a:endParaRPr>
          </a:p>
          <a:p>
            <a:pPr marL="342900" indent="-342900">
              <a:buFont typeface="Arial" panose="020B0604020202020204" pitchFamily="34" charset="0"/>
              <a:buChar char="•"/>
            </a:pPr>
            <a:r>
              <a:rPr lang="en-US" sz="2000" i="0" dirty="0">
                <a:solidFill>
                  <a:srgbClr val="222222"/>
                </a:solidFill>
                <a:effectLst/>
              </a:rPr>
              <a:t>is a software architectural pattern.</a:t>
            </a:r>
          </a:p>
          <a:p>
            <a:pPr marL="342900" indent="-342900">
              <a:buFont typeface="Arial" panose="020B0604020202020204" pitchFamily="34" charset="0"/>
              <a:buChar char="•"/>
            </a:pPr>
            <a:r>
              <a:rPr lang="en-US" sz="2000" i="0" dirty="0">
                <a:solidFill>
                  <a:srgbClr val="222222"/>
                </a:solidFill>
                <a:effectLst/>
              </a:rPr>
              <a:t> MVVM facilitates a separation of development of the </a:t>
            </a:r>
          </a:p>
          <a:p>
            <a:r>
              <a:rPr lang="en-US" sz="2000" dirty="0">
                <a:solidFill>
                  <a:srgbClr val="222222"/>
                </a:solidFill>
              </a:rPr>
              <a:t>       </a:t>
            </a:r>
            <a:r>
              <a:rPr lang="en-US" sz="2000" i="0" dirty="0">
                <a:solidFill>
                  <a:srgbClr val="222222"/>
                </a:solidFill>
                <a:effectLst/>
              </a:rPr>
              <a:t>graphical user interface – be it via a markup language or </a:t>
            </a:r>
          </a:p>
          <a:p>
            <a:r>
              <a:rPr lang="en-US" sz="2000" i="0" dirty="0">
                <a:solidFill>
                  <a:srgbClr val="222222"/>
                </a:solidFill>
                <a:effectLst/>
              </a:rPr>
              <a:t>       GUI code – from development of the business logic or </a:t>
            </a:r>
          </a:p>
          <a:p>
            <a:r>
              <a:rPr lang="en-US" sz="2000" i="0" dirty="0">
                <a:solidFill>
                  <a:srgbClr val="222222"/>
                </a:solidFill>
                <a:effectLst/>
              </a:rPr>
              <a:t>       back-end logic (the data model).</a:t>
            </a:r>
          </a:p>
          <a:p>
            <a:endParaRPr lang="en-US" sz="2000" i="0" dirty="0">
              <a:solidFill>
                <a:srgbClr val="222222"/>
              </a:solidFill>
              <a:effectLst/>
            </a:endParaRPr>
          </a:p>
          <a:p>
            <a:endParaRPr lang="en-US" sz="2000" dirty="0"/>
          </a:p>
        </p:txBody>
      </p:sp>
      <p:sp>
        <p:nvSpPr>
          <p:cNvPr id="5" name="Rectangle 4">
            <a:extLst>
              <a:ext uri="{FF2B5EF4-FFF2-40B4-BE49-F238E27FC236}">
                <a16:creationId xmlns:a16="http://schemas.microsoft.com/office/drawing/2014/main" id="{820F2AE1-43E8-4753-A0B9-D3854C52A899}"/>
              </a:ext>
            </a:extLst>
          </p:cNvPr>
          <p:cNvSpPr/>
          <p:nvPr/>
        </p:nvSpPr>
        <p:spPr>
          <a:xfrm>
            <a:off x="266700" y="4704649"/>
            <a:ext cx="6096000" cy="2246769"/>
          </a:xfrm>
          <a:prstGeom prst="rect">
            <a:avLst/>
          </a:prstGeom>
        </p:spPr>
        <p:txBody>
          <a:bodyPr>
            <a:spAutoFit/>
          </a:bodyPr>
          <a:lstStyle/>
          <a:p>
            <a:pPr marL="285750" indent="-285750">
              <a:buFont typeface="Arial" panose="020B0604020202020204" pitchFamily="34" charset="0"/>
              <a:buChar char="•"/>
            </a:pPr>
            <a:r>
              <a:rPr lang="en-US" sz="2000" b="0" i="0" dirty="0">
                <a:solidFill>
                  <a:srgbClr val="222222"/>
                </a:solidFill>
                <a:effectLst/>
              </a:rPr>
              <a:t>The difference between </a:t>
            </a:r>
            <a:r>
              <a:rPr lang="en-US" sz="2000" b="1" i="0" dirty="0">
                <a:solidFill>
                  <a:srgbClr val="222222"/>
                </a:solidFill>
                <a:effectLst/>
              </a:rPr>
              <a:t>Model-View-Controller(MVC) </a:t>
            </a:r>
            <a:r>
              <a:rPr lang="en-US" sz="2000" b="0" i="0" dirty="0">
                <a:solidFill>
                  <a:srgbClr val="222222"/>
                </a:solidFill>
                <a:effectLst/>
              </a:rPr>
              <a:t>and </a:t>
            </a:r>
            <a:r>
              <a:rPr lang="en-US" sz="2000" b="1" i="0" dirty="0">
                <a:solidFill>
                  <a:srgbClr val="222222"/>
                </a:solidFill>
                <a:effectLst/>
              </a:rPr>
              <a:t>Model-View-View Model</a:t>
            </a:r>
            <a:r>
              <a:rPr lang="en-US" sz="2000" b="0" i="0" dirty="0">
                <a:solidFill>
                  <a:srgbClr val="222222"/>
                </a:solidFill>
                <a:effectLst/>
              </a:rPr>
              <a:t> is the fact that:</a:t>
            </a:r>
          </a:p>
          <a:p>
            <a:pPr marL="285750" indent="-285750">
              <a:buFont typeface="Arial" panose="020B0604020202020204" pitchFamily="34" charset="0"/>
              <a:buChar char="•"/>
            </a:pPr>
            <a:endParaRPr lang="en-US" sz="2000" b="0" i="0" dirty="0">
              <a:solidFill>
                <a:srgbClr val="222222"/>
              </a:solidFill>
              <a:effectLst/>
            </a:endParaRPr>
          </a:p>
          <a:p>
            <a:pPr marL="742950" lvl="1" indent="-285750">
              <a:buFont typeface="Arial" panose="020B0604020202020204" pitchFamily="34" charset="0"/>
              <a:buChar char="•"/>
            </a:pPr>
            <a:r>
              <a:rPr lang="en-US" sz="2000" b="1" i="0" dirty="0">
                <a:solidFill>
                  <a:srgbClr val="222222"/>
                </a:solidFill>
                <a:effectLst/>
              </a:rPr>
              <a:t>MVVM</a:t>
            </a:r>
            <a:r>
              <a:rPr lang="en-US" sz="2000" b="0" i="0" dirty="0">
                <a:solidFill>
                  <a:srgbClr val="222222"/>
                </a:solidFill>
                <a:effectLst/>
              </a:rPr>
              <a:t> is used to two-way bind data within views. This is usually a client-side implementation. </a:t>
            </a:r>
          </a:p>
          <a:p>
            <a:pPr marL="742950" lvl="1" indent="-285750">
              <a:buFont typeface="Arial" panose="020B0604020202020204" pitchFamily="34" charset="0"/>
              <a:buChar char="•"/>
            </a:pPr>
            <a:r>
              <a:rPr lang="en-US" sz="2000" b="0" i="0" dirty="0">
                <a:solidFill>
                  <a:srgbClr val="222222"/>
                </a:solidFill>
                <a:effectLst/>
              </a:rPr>
              <a:t> </a:t>
            </a:r>
            <a:r>
              <a:rPr lang="en-US" sz="2000" b="1" i="0" dirty="0">
                <a:solidFill>
                  <a:srgbClr val="222222"/>
                </a:solidFill>
                <a:effectLst/>
              </a:rPr>
              <a:t>MVC</a:t>
            </a:r>
            <a:r>
              <a:rPr lang="en-US" sz="2000" b="0" i="0" dirty="0">
                <a:solidFill>
                  <a:srgbClr val="222222"/>
                </a:solidFill>
                <a:effectLst/>
              </a:rPr>
              <a:t>  is a way of separating concerns on the server-side</a:t>
            </a:r>
            <a:endParaRPr lang="en-US" sz="2000" dirty="0"/>
          </a:p>
        </p:txBody>
      </p:sp>
      <p:sp>
        <p:nvSpPr>
          <p:cNvPr id="7" name="Rectangle 6">
            <a:extLst>
              <a:ext uri="{FF2B5EF4-FFF2-40B4-BE49-F238E27FC236}">
                <a16:creationId xmlns:a16="http://schemas.microsoft.com/office/drawing/2014/main" id="{C5B2263F-BAA3-4104-A156-EF16BDB1459A}"/>
              </a:ext>
            </a:extLst>
          </p:cNvPr>
          <p:cNvSpPr/>
          <p:nvPr/>
        </p:nvSpPr>
        <p:spPr>
          <a:xfrm>
            <a:off x="266700" y="3012842"/>
            <a:ext cx="6096000" cy="1477328"/>
          </a:xfrm>
          <a:prstGeom prst="rect">
            <a:avLst/>
          </a:prstGeom>
        </p:spPr>
        <p:txBody>
          <a:bodyPr>
            <a:spAutoFit/>
          </a:bodyPr>
          <a:lstStyle/>
          <a:p>
            <a:pPr marL="285750" indent="-285750">
              <a:buFont typeface="Arial" panose="020B0604020202020204" pitchFamily="34" charset="0"/>
              <a:buChar char="•"/>
            </a:pPr>
            <a:r>
              <a:rPr lang="en-US" dirty="0"/>
              <a:t>The MVVM pattern is a variation on the MVC and MVP patterns based on the presentation model of XAML. </a:t>
            </a:r>
            <a:br>
              <a:rPr lang="en-US" dirty="0"/>
            </a:br>
            <a:r>
              <a:rPr lang="en-US" dirty="0"/>
              <a:t> XAML offers a very rich binding mechanism, and the MVVM pattern uses this binding mechanism as the "goo" that holds everything together.</a:t>
            </a:r>
          </a:p>
        </p:txBody>
      </p:sp>
    </p:spTree>
    <p:extLst>
      <p:ext uri="{BB962C8B-B14F-4D97-AF65-F5344CB8AC3E}">
        <p14:creationId xmlns:p14="http://schemas.microsoft.com/office/powerpoint/2010/main" val="278025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E04B0-CD60-49B7-A97C-502936F3A5FD}"/>
              </a:ext>
            </a:extLst>
          </p:cNvPr>
          <p:cNvSpPr>
            <a:spLocks noGrp="1"/>
          </p:cNvSpPr>
          <p:nvPr>
            <p:ph idx="1"/>
          </p:nvPr>
        </p:nvSpPr>
        <p:spPr>
          <a:xfrm>
            <a:off x="228598" y="100191"/>
            <a:ext cx="7891820" cy="5249731"/>
          </a:xfrm>
        </p:spPr>
        <p:txBody>
          <a:bodyPr>
            <a:noAutofit/>
          </a:bodyPr>
          <a:lstStyle/>
          <a:p>
            <a:pPr marL="0" indent="0">
              <a:buNone/>
            </a:pPr>
            <a:r>
              <a:rPr lang="en-US" sz="4400" b="1" u="sng" dirty="0"/>
              <a:t>The Benefits </a:t>
            </a:r>
          </a:p>
          <a:p>
            <a:r>
              <a:rPr lang="en-US" sz="2000" dirty="0"/>
              <a:t>MVVM enables a great developer-designer workflow, providing </a:t>
            </a:r>
          </a:p>
          <a:p>
            <a:pPr marL="0" indent="0">
              <a:buNone/>
            </a:pPr>
            <a:r>
              <a:rPr lang="en-US" sz="2000" dirty="0"/>
              <a:t>    these benefits:</a:t>
            </a:r>
          </a:p>
          <a:p>
            <a:r>
              <a:rPr lang="en-US" sz="2000" dirty="0"/>
              <a:t>During the development process, developers and designers can work more independently and concurrently on their components. The designers can concentrate on the view, and if they are using Expression Blend, they can easily generate sample data to work with, while the developers can work on the view model and model components.</a:t>
            </a:r>
          </a:p>
          <a:p>
            <a:r>
              <a:rPr lang="en-US" sz="2000" dirty="0"/>
              <a:t>The developers can create unit tests for the view model and the model without using the view. The unit tests for the view model can exercise exactly the same functionality as used by the view.</a:t>
            </a:r>
          </a:p>
          <a:p>
            <a:r>
              <a:rPr lang="en-US" sz="2000" dirty="0"/>
              <a:t>It is easy to redesign the UI of the application without touching the code because the view is implemented entirely in XAML. A new version of the view should work with the existing view model.</a:t>
            </a:r>
          </a:p>
          <a:p>
            <a:r>
              <a:rPr lang="en-US" sz="2000" dirty="0"/>
              <a:t>If there is an existing implementation of the model that encapsulates existing business logic, it may be difficult or risky to change. In this scenario, the view model acts as an adapter for the model classes and enables you to avoid making any major changes to the model code.</a:t>
            </a:r>
          </a:p>
          <a:p>
            <a:pPr lvl="1"/>
            <a:endParaRPr lang="en-US" sz="2000" dirty="0"/>
          </a:p>
          <a:p>
            <a:pPr marL="55563" lvl="1" indent="0"/>
            <a:endParaRPr lang="en-US" sz="2000" dirty="0"/>
          </a:p>
        </p:txBody>
      </p:sp>
      <p:pic>
        <p:nvPicPr>
          <p:cNvPr id="6" name="Picture 4" descr="http://dotnetstories.files.wordpress.com/2011/07/mvvm.jpg">
            <a:extLst>
              <a:ext uri="{FF2B5EF4-FFF2-40B4-BE49-F238E27FC236}">
                <a16:creationId xmlns:a16="http://schemas.microsoft.com/office/drawing/2014/main" id="{5CC1858A-B436-4921-8BAB-36910A9A9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15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73EC-4C2C-4E2D-887B-6359A9F235E7}"/>
              </a:ext>
            </a:extLst>
          </p:cNvPr>
          <p:cNvSpPr>
            <a:spLocks noGrp="1"/>
          </p:cNvSpPr>
          <p:nvPr>
            <p:ph type="title"/>
          </p:nvPr>
        </p:nvSpPr>
        <p:spPr>
          <a:xfrm>
            <a:off x="838199" y="-650048"/>
            <a:ext cx="10515600" cy="1325563"/>
          </a:xfrm>
        </p:spPr>
        <p:txBody>
          <a:bodyPr/>
          <a:lstStyle/>
          <a:p>
            <a:pPr algn="ctr"/>
            <a:br>
              <a:rPr lang="en-US" dirty="0"/>
            </a:br>
            <a:r>
              <a:rPr lang="en-US" b="1" u="sng" dirty="0"/>
              <a:t>relationship between components</a:t>
            </a:r>
          </a:p>
        </p:txBody>
      </p:sp>
      <p:pic>
        <p:nvPicPr>
          <p:cNvPr id="2050" name="Picture 2" descr="Hh848246.1AFE20BAB0052F5AB0FC400BF3B6F3F7(en-us,PandP.10).png">
            <a:extLst>
              <a:ext uri="{FF2B5EF4-FFF2-40B4-BE49-F238E27FC236}">
                <a16:creationId xmlns:a16="http://schemas.microsoft.com/office/drawing/2014/main" id="{B4407D0F-8391-4C67-B2C4-66A198A3F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5993" y="771049"/>
            <a:ext cx="7960012" cy="31205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96091A4-ED9E-4910-99EA-230EE671E4B6}"/>
              </a:ext>
            </a:extLst>
          </p:cNvPr>
          <p:cNvSpPr/>
          <p:nvPr/>
        </p:nvSpPr>
        <p:spPr>
          <a:xfrm>
            <a:off x="1447800" y="3796043"/>
            <a:ext cx="8001000" cy="2862322"/>
          </a:xfrm>
          <a:prstGeom prst="rect">
            <a:avLst/>
          </a:prstGeom>
        </p:spPr>
        <p:txBody>
          <a:bodyPr wrap="square">
            <a:spAutoFit/>
          </a:bodyPr>
          <a:lstStyle/>
          <a:p>
            <a:r>
              <a:rPr lang="en-US" b="0" i="0" dirty="0">
                <a:solidFill>
                  <a:srgbClr val="2A2A2A"/>
                </a:solidFill>
                <a:effectLst/>
                <a:latin typeface="Segoe UI" panose="020B0502040204020203" pitchFamily="34" charset="0"/>
              </a:rPr>
              <a:t>The components are decoupled from each other, thus enabling:</a:t>
            </a:r>
          </a:p>
          <a:p>
            <a:endParaRPr lang="en-US" b="0" i="0" dirty="0">
              <a:solidFill>
                <a:srgbClr val="2A2A2A"/>
              </a:solidFill>
              <a:effectLst/>
              <a:latin typeface="Segoe UI" panose="020B0502040204020203" pitchFamily="34" charset="0"/>
            </a:endParaRPr>
          </a:p>
          <a:p>
            <a:pPr>
              <a:buFont typeface="Arial" panose="020B0604020202020204" pitchFamily="34" charset="0"/>
              <a:buChar char="•"/>
            </a:pPr>
            <a:r>
              <a:rPr lang="en-US" b="0" i="0" dirty="0">
                <a:solidFill>
                  <a:srgbClr val="000000"/>
                </a:solidFill>
                <a:effectLst/>
                <a:latin typeface="Segoe UI" panose="020B0502040204020203" pitchFamily="34" charset="0"/>
              </a:rPr>
              <a:t>Components to be swapped</a:t>
            </a:r>
          </a:p>
          <a:p>
            <a:pPr>
              <a:buFont typeface="Arial" panose="020B0604020202020204" pitchFamily="34" charset="0"/>
              <a:buChar char="•"/>
            </a:pPr>
            <a:r>
              <a:rPr lang="en-US" b="0" i="0" dirty="0">
                <a:solidFill>
                  <a:srgbClr val="000000"/>
                </a:solidFill>
                <a:effectLst/>
                <a:latin typeface="Segoe UI" panose="020B0502040204020203" pitchFamily="34" charset="0"/>
              </a:rPr>
              <a:t>Internal implementation to be changed without affecting the others</a:t>
            </a:r>
          </a:p>
          <a:p>
            <a:pPr>
              <a:buFont typeface="Arial" panose="020B0604020202020204" pitchFamily="34" charset="0"/>
              <a:buChar char="•"/>
            </a:pPr>
            <a:r>
              <a:rPr lang="en-US" b="0" i="0" dirty="0">
                <a:solidFill>
                  <a:srgbClr val="000000"/>
                </a:solidFill>
                <a:effectLst/>
                <a:latin typeface="Segoe UI" panose="020B0502040204020203" pitchFamily="34" charset="0"/>
              </a:rPr>
              <a:t>Components to be worked on independently</a:t>
            </a:r>
          </a:p>
          <a:p>
            <a:pPr>
              <a:buFont typeface="Arial" panose="020B0604020202020204" pitchFamily="34" charset="0"/>
              <a:buChar char="•"/>
            </a:pPr>
            <a:r>
              <a:rPr lang="en-US" b="0" i="0" dirty="0">
                <a:solidFill>
                  <a:srgbClr val="000000"/>
                </a:solidFill>
                <a:effectLst/>
                <a:latin typeface="Segoe UI" panose="020B0502040204020203" pitchFamily="34" charset="0"/>
              </a:rPr>
              <a:t>Isolated unit testing</a:t>
            </a:r>
          </a:p>
          <a:p>
            <a:pPr>
              <a:buFont typeface="Arial" panose="020B0604020202020204" pitchFamily="34" charset="0"/>
              <a:buChar char="•"/>
            </a:pPr>
            <a:r>
              <a:rPr lang="en-US" dirty="0">
                <a:solidFill>
                  <a:srgbClr val="000000"/>
                </a:solidFill>
                <a:latin typeface="Segoe UI" panose="020B0502040204020203" pitchFamily="34" charset="0"/>
              </a:rPr>
              <a:t>  view sees view model, view model sees model, mode does not see view model, and view model does not see view.</a:t>
            </a:r>
          </a:p>
          <a:p>
            <a:pPr>
              <a:buFont typeface="Arial" panose="020B0604020202020204" pitchFamily="34" charset="0"/>
              <a:buChar char="•"/>
            </a:pPr>
            <a:r>
              <a:rPr lang="en-US" b="0" i="0" dirty="0">
                <a:solidFill>
                  <a:srgbClr val="000000"/>
                </a:solidFill>
                <a:effectLst/>
                <a:latin typeface="Segoe UI" panose="020B0502040204020203" pitchFamily="34" charset="0"/>
              </a:rPr>
              <a:t>View Model isolates the view from the model classes and allows the model to evolve independently of the view.</a:t>
            </a:r>
          </a:p>
        </p:txBody>
      </p:sp>
    </p:spTree>
    <p:extLst>
      <p:ext uri="{BB962C8B-B14F-4D97-AF65-F5344CB8AC3E}">
        <p14:creationId xmlns:p14="http://schemas.microsoft.com/office/powerpoint/2010/main" val="1150405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918D1-355D-4587-94E7-7448D2A4872B}"/>
              </a:ext>
            </a:extLst>
          </p:cNvPr>
          <p:cNvSpPr>
            <a:spLocks noGrp="1"/>
          </p:cNvSpPr>
          <p:nvPr>
            <p:ph idx="1"/>
          </p:nvPr>
        </p:nvSpPr>
        <p:spPr>
          <a:xfrm>
            <a:off x="0" y="0"/>
            <a:ext cx="10515600" cy="6616869"/>
          </a:xfrm>
        </p:spPr>
        <p:txBody>
          <a:bodyPr>
            <a:normAutofit fontScale="77500" lnSpcReduction="20000"/>
          </a:bodyPr>
          <a:lstStyle/>
          <a:p>
            <a:pPr marL="0" indent="0">
              <a:buNone/>
            </a:pPr>
            <a:r>
              <a:rPr lang="en-US" sz="8000" b="1" u="sng" dirty="0"/>
              <a:t>View</a:t>
            </a:r>
          </a:p>
          <a:p>
            <a:r>
              <a:rPr lang="en-US" dirty="0"/>
              <a:t> </a:t>
            </a:r>
            <a:r>
              <a:rPr lang="en-US" sz="2600" dirty="0"/>
              <a:t>Defines the structure, layout, and appearance of what the</a:t>
            </a:r>
          </a:p>
          <a:p>
            <a:pPr marL="0" indent="0">
              <a:buNone/>
            </a:pPr>
            <a:r>
              <a:rPr lang="en-US" sz="2600" dirty="0"/>
              <a:t>     user sees </a:t>
            </a:r>
          </a:p>
          <a:p>
            <a:r>
              <a:rPr lang="en-US" sz="2600" dirty="0"/>
              <a:t>on the screen, defined  with XAML,  and does not contain business logic.</a:t>
            </a:r>
          </a:p>
          <a:p>
            <a:r>
              <a:rPr lang="en-US" sz="2600" dirty="0"/>
              <a:t> a page in the application, a sub-component of a parent view, or a </a:t>
            </a:r>
          </a:p>
          <a:p>
            <a:r>
              <a:rPr lang="en-US" sz="2600" b="1" dirty="0" err="1"/>
              <a:t>DataTemplate</a:t>
            </a:r>
            <a:r>
              <a:rPr lang="en-US" sz="2600" dirty="0"/>
              <a:t> for an object in an </a:t>
            </a:r>
            <a:r>
              <a:rPr lang="en-US" sz="2600" b="1" dirty="0" err="1"/>
              <a:t>ItemsControl</a:t>
            </a:r>
            <a:r>
              <a:rPr lang="en-US" sz="2600" dirty="0"/>
              <a:t>.</a:t>
            </a:r>
          </a:p>
          <a:p>
            <a:r>
              <a:rPr lang="en-US" sz="2600" dirty="0"/>
              <a:t>A view can have its own view model</a:t>
            </a:r>
          </a:p>
          <a:p>
            <a:r>
              <a:rPr lang="en-US" sz="2600" dirty="0"/>
              <a:t>Can inherit its parent's view model. </a:t>
            </a:r>
          </a:p>
          <a:p>
            <a:r>
              <a:rPr lang="en-US" sz="2600" dirty="0"/>
              <a:t>Gets data from its view model through bindings, or invoking methods on the view model. </a:t>
            </a:r>
          </a:p>
          <a:p>
            <a:r>
              <a:rPr lang="en-US" sz="2600" dirty="0"/>
              <a:t>At run time, the view changes when UI controls respond to view model properties</a:t>
            </a:r>
          </a:p>
          <a:p>
            <a:pPr marL="0" indent="0">
              <a:buNone/>
            </a:pPr>
            <a:r>
              <a:rPr lang="en-US" sz="2600" dirty="0"/>
              <a:t>     raising change notification events.</a:t>
            </a:r>
          </a:p>
          <a:p>
            <a:r>
              <a:rPr lang="en-US" sz="2600" dirty="0"/>
              <a:t>executing code on the view model in response to interactions on the view, such as a button click or item selection:</a:t>
            </a:r>
          </a:p>
          <a:p>
            <a:pPr lvl="1"/>
            <a:r>
              <a:rPr lang="en-US" sz="2600" dirty="0"/>
              <a:t> control is a Command Source:  the control’s </a:t>
            </a:r>
            <a:r>
              <a:rPr lang="en-US" sz="2600" b="1" dirty="0"/>
              <a:t>Command</a:t>
            </a:r>
            <a:r>
              <a:rPr lang="en-US" sz="2600" dirty="0"/>
              <a:t> property can be data-bound to an </a:t>
            </a:r>
            <a:r>
              <a:rPr lang="en-US" sz="2600" b="1" dirty="0" err="1"/>
              <a:t>Icommand</a:t>
            </a:r>
            <a:endParaRPr lang="en-US" sz="2600" b="1" dirty="0"/>
          </a:p>
          <a:p>
            <a:pPr lvl="1"/>
            <a:r>
              <a:rPr lang="en-US" sz="2600" b="1" dirty="0"/>
              <a:t> </a:t>
            </a:r>
            <a:r>
              <a:rPr lang="en-US" sz="2600" dirty="0"/>
              <a:t>property on the view model. </a:t>
            </a:r>
          </a:p>
          <a:p>
            <a:pPr lvl="2"/>
            <a:r>
              <a:rPr lang="en-US" dirty="0"/>
              <a:t>control’s command is invoked, the code in the view model will be executed.</a:t>
            </a:r>
          </a:p>
          <a:p>
            <a:pPr lvl="2"/>
            <a:r>
              <a:rPr lang="en-US" dirty="0"/>
              <a:t> In addition to commands, behaviors can be attached to an object in the view and can listen for either a command to be invoked or event to be raised. In response, the </a:t>
            </a:r>
          </a:p>
          <a:p>
            <a:pPr lvl="2"/>
            <a:r>
              <a:rPr lang="en-US" dirty="0"/>
              <a:t>behavior can then invoke an </a:t>
            </a:r>
            <a:r>
              <a:rPr lang="en-US" b="1" dirty="0" err="1"/>
              <a:t>ICommand</a:t>
            </a:r>
            <a:r>
              <a:rPr lang="en-US" b="1" dirty="0"/>
              <a:t> </a:t>
            </a:r>
            <a:r>
              <a:rPr lang="en-US" dirty="0"/>
              <a:t>on the view model or a method on the view model.</a:t>
            </a:r>
          </a:p>
          <a:p>
            <a:endParaRPr lang="en-US" dirty="0"/>
          </a:p>
        </p:txBody>
      </p:sp>
      <p:pic>
        <p:nvPicPr>
          <p:cNvPr id="7" name="Picture 4" descr="http://dotnetstories.files.wordpress.com/2011/07/mvvm.jpg">
            <a:extLst>
              <a:ext uri="{FF2B5EF4-FFF2-40B4-BE49-F238E27FC236}">
                <a16:creationId xmlns:a16="http://schemas.microsoft.com/office/drawing/2014/main" id="{DF916D95-189F-440E-8B3F-9405E9E84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6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F5BFD-59CE-46BE-AC1D-13E386941298}"/>
              </a:ext>
            </a:extLst>
          </p:cNvPr>
          <p:cNvSpPr>
            <a:spLocks noGrp="1"/>
          </p:cNvSpPr>
          <p:nvPr>
            <p:ph idx="1"/>
          </p:nvPr>
        </p:nvSpPr>
        <p:spPr>
          <a:xfrm>
            <a:off x="114870" y="160598"/>
            <a:ext cx="10515600" cy="6033907"/>
          </a:xfrm>
        </p:spPr>
        <p:txBody>
          <a:bodyPr/>
          <a:lstStyle/>
          <a:p>
            <a:pPr marL="0" indent="0">
              <a:buNone/>
            </a:pPr>
            <a:r>
              <a:rPr lang="en-US" sz="4400" b="1" u="sng" dirty="0"/>
              <a:t>Model</a:t>
            </a:r>
          </a:p>
          <a:p>
            <a:r>
              <a:rPr lang="en-US" dirty="0"/>
              <a:t>an implementation of the application’s </a:t>
            </a:r>
          </a:p>
          <a:p>
            <a:pPr marL="0" indent="0">
              <a:buNone/>
            </a:pPr>
            <a:r>
              <a:rPr lang="en-US" dirty="0"/>
              <a:t>   domain model</a:t>
            </a:r>
          </a:p>
          <a:p>
            <a:r>
              <a:rPr lang="en-US" dirty="0"/>
              <a:t>combination data model and business and </a:t>
            </a:r>
          </a:p>
          <a:p>
            <a:pPr marL="0" indent="0">
              <a:buNone/>
            </a:pPr>
            <a:r>
              <a:rPr lang="en-US" dirty="0"/>
              <a:t>   validation logic</a:t>
            </a:r>
          </a:p>
          <a:p>
            <a:r>
              <a:rPr lang="en-US" dirty="0"/>
              <a:t>Examples of model objects include repositories, business objects, data transfer objects (DTOs), Plain Old CLR Objects (POCOs), and generated entity and proxy objects.</a:t>
            </a:r>
          </a:p>
          <a:p>
            <a:endParaRPr lang="en-US" dirty="0"/>
          </a:p>
        </p:txBody>
      </p:sp>
      <p:pic>
        <p:nvPicPr>
          <p:cNvPr id="6" name="Picture 4" descr="http://dotnetstories.files.wordpress.com/2011/07/mvvm.jpg">
            <a:extLst>
              <a:ext uri="{FF2B5EF4-FFF2-40B4-BE49-F238E27FC236}">
                <a16:creationId xmlns:a16="http://schemas.microsoft.com/office/drawing/2014/main" id="{2E489F61-CC70-40C6-80A6-5EED862B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1ECF46-86F7-411F-8D29-7C94A764196F}"/>
              </a:ext>
            </a:extLst>
          </p:cNvPr>
          <p:cNvSpPr/>
          <p:nvPr/>
        </p:nvSpPr>
        <p:spPr>
          <a:xfrm>
            <a:off x="0" y="150125"/>
            <a:ext cx="12192000" cy="6494085"/>
          </a:xfrm>
          <a:prstGeom prst="rect">
            <a:avLst/>
          </a:prstGeom>
        </p:spPr>
        <p:txBody>
          <a:bodyPr wrap="square">
            <a:spAutoFit/>
          </a:bodyPr>
          <a:lstStyle/>
          <a:p>
            <a:r>
              <a:rPr lang="en-US" sz="4400" b="1" i="0" u="sng" dirty="0">
                <a:solidFill>
                  <a:srgbClr val="000000"/>
                </a:solidFill>
                <a:effectLst/>
              </a:rPr>
              <a:t>Connecting View Models to Views</a:t>
            </a:r>
          </a:p>
          <a:p>
            <a:pPr marL="285750" indent="-285750">
              <a:buFont typeface="Arial" panose="020B0604020202020204" pitchFamily="34" charset="0"/>
              <a:buChar char="•"/>
            </a:pPr>
            <a:r>
              <a:rPr lang="en-US" b="0" i="0" dirty="0">
                <a:solidFill>
                  <a:srgbClr val="2A2A2A"/>
                </a:solidFill>
                <a:effectLst/>
              </a:rPr>
              <a:t>Purpose:  view to have a view model assigned to its </a:t>
            </a:r>
            <a:r>
              <a:rPr lang="en-US" b="1" i="0" dirty="0" err="1">
                <a:solidFill>
                  <a:srgbClr val="2A2A2A"/>
                </a:solidFill>
                <a:effectLst/>
              </a:rPr>
              <a:t>DataContext</a:t>
            </a:r>
            <a:r>
              <a:rPr lang="en-US" b="0" i="0" dirty="0">
                <a:solidFill>
                  <a:srgbClr val="2A2A2A"/>
                </a:solidFill>
                <a:effectLst/>
              </a:rPr>
              <a:t> property.</a:t>
            </a:r>
          </a:p>
          <a:p>
            <a:pPr marL="285750" indent="-285750">
              <a:buFont typeface="Arial" panose="020B0604020202020204" pitchFamily="34" charset="0"/>
              <a:buChar char="•"/>
            </a:pPr>
            <a:r>
              <a:rPr lang="en-US" b="0" i="0" dirty="0">
                <a:solidFill>
                  <a:srgbClr val="2A2A2A"/>
                </a:solidFill>
                <a:effectLst/>
              </a:rPr>
              <a:t>There are many approaches to connecting a view model to a view, including </a:t>
            </a:r>
          </a:p>
          <a:p>
            <a:pPr marL="742950" lvl="1" indent="-285750">
              <a:buFont typeface="Arial" panose="020B0604020202020204" pitchFamily="34" charset="0"/>
              <a:buChar char="•"/>
            </a:pPr>
            <a:r>
              <a:rPr lang="en-US" b="0" i="0" dirty="0">
                <a:solidFill>
                  <a:srgbClr val="2A2A2A"/>
                </a:solidFill>
                <a:effectLst/>
              </a:rPr>
              <a:t>direct relations </a:t>
            </a:r>
          </a:p>
          <a:p>
            <a:pPr marL="742950" lvl="1" indent="-285750">
              <a:buFont typeface="Arial" panose="020B0604020202020204" pitchFamily="34" charset="0"/>
              <a:buChar char="•"/>
            </a:pPr>
            <a:r>
              <a:rPr lang="en-US" b="0" i="0" dirty="0">
                <a:solidFill>
                  <a:srgbClr val="2A2A2A"/>
                </a:solidFill>
                <a:effectLst/>
              </a:rPr>
              <a:t>container-based approaches</a:t>
            </a:r>
          </a:p>
          <a:p>
            <a:pPr marL="742950" lvl="1" indent="-285750">
              <a:buFont typeface="Arial" panose="020B0604020202020204" pitchFamily="34" charset="0"/>
              <a:buChar char="•"/>
            </a:pPr>
            <a:r>
              <a:rPr lang="en-US" b="0" i="0" dirty="0">
                <a:solidFill>
                  <a:srgbClr val="2A2A2A"/>
                </a:solidFill>
                <a:effectLst/>
              </a:rPr>
              <a:t>Views is connected to view models in a code-behind file, or in the view itself.</a:t>
            </a:r>
          </a:p>
          <a:p>
            <a:pPr marL="742950" lvl="1" indent="-285750">
              <a:buFont typeface="Arial" panose="020B0604020202020204" pitchFamily="34" charset="0"/>
              <a:buChar char="•"/>
            </a:pPr>
            <a:endParaRPr lang="en-US" b="0" i="0" dirty="0">
              <a:solidFill>
                <a:srgbClr val="2A2A2A"/>
              </a:solidFill>
              <a:effectLst/>
            </a:endParaRPr>
          </a:p>
          <a:p>
            <a:pPr marL="457200" indent="-457200">
              <a:buFont typeface="Arial" panose="020B0604020202020204" pitchFamily="34" charset="0"/>
              <a:buChar char="•"/>
            </a:pPr>
            <a:r>
              <a:rPr lang="en-US" sz="2800" b="1" i="0" dirty="0">
                <a:solidFill>
                  <a:srgbClr val="000000"/>
                </a:solidFill>
                <a:effectLst/>
              </a:rPr>
              <a:t>Code-Behind</a:t>
            </a:r>
            <a:r>
              <a:rPr lang="en-US" sz="2800" b="0" i="0" dirty="0">
                <a:solidFill>
                  <a:srgbClr val="2A2A2A"/>
                </a:solidFill>
                <a:effectLst/>
              </a:rPr>
              <a:t> </a:t>
            </a:r>
          </a:p>
          <a:p>
            <a:pPr marL="914400" lvl="1" indent="-457200">
              <a:buFont typeface="Arial" panose="020B0604020202020204" pitchFamily="34" charset="0"/>
              <a:buChar char="•"/>
            </a:pPr>
            <a:r>
              <a:rPr lang="en-US" b="0" i="0" dirty="0">
                <a:solidFill>
                  <a:srgbClr val="FF0000"/>
                </a:solidFill>
                <a:effectLst/>
              </a:rPr>
              <a:t>connecting a view model to a view in a code-behind file is discouraged as it can cause problems for designers in both Visual Studio and Microsoft Expression Blend® design software</a:t>
            </a:r>
            <a:endParaRPr lang="en-US" b="1" i="0" dirty="0">
              <a:solidFill>
                <a:srgbClr val="FF0000"/>
              </a:solidFill>
              <a:effectLst/>
            </a:endParaRPr>
          </a:p>
          <a:p>
            <a:pPr marL="285750" indent="-285750">
              <a:buFont typeface="Arial" panose="020B0604020202020204" pitchFamily="34" charset="0"/>
              <a:buChar char="•"/>
            </a:pPr>
            <a:r>
              <a:rPr lang="en-US" b="0" i="0" dirty="0">
                <a:solidFill>
                  <a:srgbClr val="2A2A2A"/>
                </a:solidFill>
                <a:effectLst/>
              </a:rPr>
              <a:t>A view can have code in the code-behind file that results in the view model being assigned as its </a:t>
            </a:r>
            <a:r>
              <a:rPr lang="en-US" b="1" i="0" dirty="0" err="1">
                <a:solidFill>
                  <a:srgbClr val="2A2A2A"/>
                </a:solidFill>
                <a:effectLst/>
              </a:rPr>
              <a:t>DataContext</a:t>
            </a:r>
            <a:r>
              <a:rPr lang="en-US" b="0" i="0" dirty="0">
                <a:solidFill>
                  <a:srgbClr val="2A2A2A"/>
                </a:solidFill>
                <a:effectLst/>
              </a:rPr>
              <a:t> property. </a:t>
            </a:r>
          </a:p>
          <a:p>
            <a:r>
              <a:rPr lang="en-US" b="0" i="0" dirty="0">
                <a:solidFill>
                  <a:srgbClr val="2A2A2A"/>
                </a:solidFill>
                <a:effectLst/>
              </a:rPr>
              <a:t>     This could be as simple as a view instantiating a new view model and assigning it to its </a:t>
            </a:r>
            <a:r>
              <a:rPr lang="en-US" b="1" i="0" dirty="0" err="1">
                <a:solidFill>
                  <a:srgbClr val="2A2A2A"/>
                </a:solidFill>
                <a:effectLst/>
              </a:rPr>
              <a:t>DataContext</a:t>
            </a:r>
            <a:r>
              <a:rPr lang="en-US" b="0" i="0" dirty="0">
                <a:solidFill>
                  <a:srgbClr val="2A2A2A"/>
                </a:solidFill>
                <a:effectLst/>
              </a:rPr>
              <a:t>, or injecting a view </a:t>
            </a:r>
          </a:p>
          <a:p>
            <a:r>
              <a:rPr lang="en-US" b="0" i="0" dirty="0">
                <a:solidFill>
                  <a:srgbClr val="2A2A2A"/>
                </a:solidFill>
                <a:effectLst/>
              </a:rPr>
              <a:t>     model into a view using an inversion-of-control container.</a:t>
            </a:r>
          </a:p>
          <a:p>
            <a:endParaRPr lang="en-US" b="0" i="0" dirty="0">
              <a:solidFill>
                <a:srgbClr val="2A2A2A"/>
              </a:solidFill>
              <a:effectLst/>
            </a:endParaRPr>
          </a:p>
          <a:p>
            <a:pPr marL="457200" indent="-457200">
              <a:buFont typeface="Arial" panose="020B0604020202020204" pitchFamily="34" charset="0"/>
              <a:buChar char="•"/>
            </a:pPr>
            <a:r>
              <a:rPr lang="en-US" sz="2800" b="1" i="0" dirty="0">
                <a:solidFill>
                  <a:srgbClr val="000000"/>
                </a:solidFill>
                <a:effectLst/>
              </a:rPr>
              <a:t>View</a:t>
            </a:r>
          </a:p>
          <a:p>
            <a:pPr marL="519113" indent="217488">
              <a:buFont typeface="Arial" panose="020B0604020202020204" pitchFamily="34" charset="0"/>
              <a:buChar char="•"/>
            </a:pPr>
            <a:r>
              <a:rPr lang="en-US" sz="2800" b="1" dirty="0">
                <a:solidFill>
                  <a:srgbClr val="000000"/>
                </a:solidFill>
              </a:rPr>
              <a:t>  </a:t>
            </a:r>
            <a:r>
              <a:rPr lang="en-US" b="0" i="0" dirty="0">
                <a:solidFill>
                  <a:srgbClr val="2A2A2A"/>
                </a:solidFill>
                <a:effectLst/>
              </a:rPr>
              <a:t>the view model can be instantiated in the view as the view’s </a:t>
            </a:r>
            <a:r>
              <a:rPr lang="en-US" b="1" i="0" dirty="0" err="1">
                <a:solidFill>
                  <a:srgbClr val="2A2A2A"/>
                </a:solidFill>
                <a:effectLst/>
              </a:rPr>
              <a:t>DataContext</a:t>
            </a:r>
            <a:r>
              <a:rPr lang="en-US" dirty="0">
                <a:solidFill>
                  <a:srgbClr val="2A2A2A"/>
                </a:solidFill>
              </a:rPr>
              <a:t>, if the constructor has no arguments.</a:t>
            </a:r>
            <a:endParaRPr lang="en-US" b="0" i="0" dirty="0">
              <a:solidFill>
                <a:srgbClr val="2A2A2A"/>
              </a:solidFill>
              <a:effectLst/>
            </a:endParaRPr>
          </a:p>
          <a:p>
            <a:pPr marL="519113" lvl="1" indent="217488">
              <a:buFont typeface="Arial" panose="020B0604020202020204" pitchFamily="34" charset="0"/>
              <a:buChar char="•"/>
            </a:pPr>
            <a:r>
              <a:rPr lang="en-US" b="0" i="0" dirty="0">
                <a:solidFill>
                  <a:srgbClr val="2A2A2A"/>
                </a:solidFill>
                <a:effectLst/>
              </a:rPr>
              <a:t>Using a view model locator. </a:t>
            </a:r>
          </a:p>
          <a:p>
            <a:pPr marL="804863" lvl="1" indent="-68263">
              <a:buFont typeface="Arial" panose="020B0604020202020204" pitchFamily="34" charset="0"/>
              <a:buChar char="•"/>
            </a:pPr>
            <a:r>
              <a:rPr lang="en-US" b="0" i="0" dirty="0">
                <a:solidFill>
                  <a:srgbClr val="2A2A2A"/>
                </a:solidFill>
                <a:effectLst/>
              </a:rPr>
              <a:t>      a resource which exposes the application’s view models as properties that individual views can data bind to. </a:t>
            </a:r>
            <a:r>
              <a:rPr lang="en-US" dirty="0">
                <a:solidFill>
                  <a:srgbClr val="2A2A2A"/>
                </a:solidFill>
              </a:rPr>
              <a:t>The</a:t>
            </a:r>
            <a:r>
              <a:rPr lang="en-US" b="0" i="0" dirty="0">
                <a:solidFill>
                  <a:srgbClr val="2A2A2A"/>
                </a:solidFill>
                <a:effectLst/>
              </a:rPr>
              <a:t> application has a single class that is responsible for connecting view models to views, it leaves developers free to choose to manually perform the connection within the view model locator, or by using a dependency injection container.</a:t>
            </a:r>
          </a:p>
        </p:txBody>
      </p:sp>
      <p:pic>
        <p:nvPicPr>
          <p:cNvPr id="5" name="Picture 4" descr="http://dotnetstories.files.wordpress.com/2011/07/mvvm.jpg">
            <a:extLst>
              <a:ext uri="{FF2B5EF4-FFF2-40B4-BE49-F238E27FC236}">
                <a16:creationId xmlns:a16="http://schemas.microsoft.com/office/drawing/2014/main" id="{F66F487D-C197-4207-BCB2-5643868A8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546" y="0"/>
            <a:ext cx="4244454" cy="292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03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1A9F9-9FF1-4784-8223-1C2884B83D71}"/>
              </a:ext>
            </a:extLst>
          </p:cNvPr>
          <p:cNvSpPr>
            <a:spLocks noGrp="1"/>
          </p:cNvSpPr>
          <p:nvPr>
            <p:ph idx="1"/>
          </p:nvPr>
        </p:nvSpPr>
        <p:spPr>
          <a:xfrm>
            <a:off x="0" y="0"/>
            <a:ext cx="6919415" cy="4971051"/>
          </a:xfrm>
        </p:spPr>
        <p:txBody>
          <a:bodyPr>
            <a:normAutofit fontScale="92500" lnSpcReduction="10000"/>
          </a:bodyPr>
          <a:lstStyle/>
          <a:p>
            <a:pPr marL="0" indent="0">
              <a:buNone/>
            </a:pPr>
            <a:r>
              <a:rPr lang="en-US" sz="4400" b="1" u="sng" dirty="0"/>
              <a:t>Review</a:t>
            </a:r>
          </a:p>
          <a:p>
            <a:r>
              <a:rPr lang="en-US" sz="1800" b="1" dirty="0"/>
              <a:t>Model: </a:t>
            </a:r>
            <a:r>
              <a:rPr lang="en-US" sz="1800" dirty="0"/>
              <a:t>The Model encapsulates the business logic and data that is used by the application, Model should not have any presentation logic.</a:t>
            </a:r>
            <a:r>
              <a:rPr lang="en-US" dirty="0"/>
              <a:t> </a:t>
            </a:r>
            <a:r>
              <a:rPr lang="en-US" sz="1800" dirty="0"/>
              <a:t>The Model is everything that is not Presentation</a:t>
            </a:r>
          </a:p>
          <a:p>
            <a:pPr>
              <a:lnSpc>
                <a:spcPct val="100000"/>
              </a:lnSpc>
            </a:pPr>
            <a:r>
              <a:rPr lang="en-US" sz="1800" b="1" dirty="0" err="1"/>
              <a:t>ViewModel</a:t>
            </a:r>
            <a:r>
              <a:rPr lang="en-US" sz="1800" b="1" dirty="0"/>
              <a:t>:  </a:t>
            </a:r>
            <a:r>
              <a:rPr lang="en-US" sz="1800" dirty="0"/>
              <a:t>The </a:t>
            </a:r>
            <a:r>
              <a:rPr lang="en-US" sz="1800" dirty="0" err="1"/>
              <a:t>ViewModel</a:t>
            </a:r>
            <a:r>
              <a:rPr lang="en-US" sz="1800" dirty="0"/>
              <a:t> encapsulates the presentation logic and the data that is used by the View; the "goo" that holds things together. </a:t>
            </a:r>
            <a:r>
              <a:rPr lang="en-US" sz="1800" dirty="0" err="1"/>
              <a:t>ViewModel</a:t>
            </a:r>
            <a:r>
              <a:rPr lang="en-US" sz="1800" dirty="0"/>
              <a:t> is responsible for taking the data objects that are available in the Model and making them available as properties to which the View can data bind.  It also provides properties that are used for the presentation logic of the application and handles any interaction between the View and the Model, by exposing methods or commands that the View can call.  The </a:t>
            </a:r>
            <a:r>
              <a:rPr lang="en-US" sz="1800" dirty="0" err="1"/>
              <a:t>ViewModel</a:t>
            </a:r>
            <a:r>
              <a:rPr lang="en-US" sz="1800" dirty="0"/>
              <a:t> then uses those methods to make calls into the Model.</a:t>
            </a:r>
          </a:p>
          <a:p>
            <a:pPr>
              <a:lnSpc>
                <a:spcPct val="100000"/>
              </a:lnSpc>
            </a:pPr>
            <a:r>
              <a:rPr lang="en-US" sz="1800" b="1" dirty="0"/>
              <a:t>View:  </a:t>
            </a:r>
            <a:r>
              <a:rPr lang="en-US" sz="1800" dirty="0"/>
              <a:t>The View is what the user sees on the screen -- all of the UI elements.  This is the collection of XAML elements that  make  up the user interface (user controls, buttons, labels, text boxes) as well as the supporting items that assist these elements (styles, animations, control templates)</a:t>
            </a:r>
            <a:endParaRPr lang="en-US" sz="1800" b="1" dirty="0"/>
          </a:p>
        </p:txBody>
      </p:sp>
      <p:pic>
        <p:nvPicPr>
          <p:cNvPr id="7" name="Picture 4" descr="http://dotnetstories.files.wordpress.com/2011/07/mvvm.jpg">
            <a:extLst>
              <a:ext uri="{FF2B5EF4-FFF2-40B4-BE49-F238E27FC236}">
                <a16:creationId xmlns:a16="http://schemas.microsoft.com/office/drawing/2014/main" id="{7D9727B8-4DDF-42B1-8084-32D8BF022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5009" y="71650"/>
            <a:ext cx="4016991" cy="294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93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dotnetstories.files.wordpress.com/2011/07/mvvm.jpg">
            <a:extLst>
              <a:ext uri="{FF2B5EF4-FFF2-40B4-BE49-F238E27FC236}">
                <a16:creationId xmlns:a16="http://schemas.microsoft.com/office/drawing/2014/main" id="{E459CE63-951F-4AAF-B021-9CFBAF247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211" y="-255896"/>
            <a:ext cx="9517039" cy="696826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DC9FF28-4AB1-4D12-AC52-5E1440368A3A}"/>
              </a:ext>
            </a:extLst>
          </p:cNvPr>
          <p:cNvSpPr>
            <a:spLocks noGrp="1"/>
          </p:cNvSpPr>
          <p:nvPr>
            <p:ph idx="1"/>
          </p:nvPr>
        </p:nvSpPr>
        <p:spPr>
          <a:xfrm>
            <a:off x="606189" y="2644490"/>
            <a:ext cx="10515600" cy="4351338"/>
          </a:xfrm>
        </p:spPr>
        <p:txBody>
          <a:bodyPr>
            <a:normAutofit/>
          </a:bodyPr>
          <a:lstStyle/>
          <a:p>
            <a:pPr marL="0" indent="0" algn="ctr">
              <a:buNone/>
            </a:pPr>
            <a:r>
              <a:rPr lang="en-US" sz="7200" dirty="0"/>
              <a:t>CODE</a:t>
            </a:r>
          </a:p>
        </p:txBody>
      </p:sp>
    </p:spTree>
    <p:extLst>
      <p:ext uri="{BB962C8B-B14F-4D97-AF65-F5344CB8AC3E}">
        <p14:creationId xmlns:p14="http://schemas.microsoft.com/office/powerpoint/2010/main" val="253628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681</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Bernard MT Condensed</vt:lpstr>
      <vt:lpstr>Calibri</vt:lpstr>
      <vt:lpstr>Calibri Light</vt:lpstr>
      <vt:lpstr>Consolas</vt:lpstr>
      <vt:lpstr>Segoe UI</vt:lpstr>
      <vt:lpstr>Office Theme</vt:lpstr>
      <vt:lpstr>PowerPoint Presentation</vt:lpstr>
      <vt:lpstr>PowerPoint Presentation</vt:lpstr>
      <vt:lpstr>PowerPoint Presentation</vt:lpstr>
      <vt:lpstr> relationship between components</vt:lpstr>
      <vt:lpstr>PowerPoint Presentation</vt:lpstr>
      <vt:lpstr>PowerPoint Presentation</vt:lpstr>
      <vt:lpstr>PowerPoint Presentation</vt:lpstr>
      <vt:lpstr>PowerPoint Presentation</vt:lpstr>
      <vt:lpstr>PowerPoint Presentation</vt:lpstr>
      <vt:lpstr> </vt:lpstr>
      <vt:lpstr>   //Enter INotifyPropertyChanged and INotifyCollectionChanged interfaces. // ViewModels should implement these interfaces to notify the UI they have changed.  public class Model : INotifyPropertyChanged      {          #region CurrentName          public string CurrentName          {             get { return mCurrentName; }              set             {                  if (value == mCurrentName)                      return;                  mCurrentName = value;                  OnPropertyChanged();              }          }          string mCurrentName;          #endregion          public ObservableCollection&lt;string&gt; AddedNames  { get; } = new ObservableCollection&lt;string&gt;();          public event PropertyChangedEventHandler PropertyChanged;          void OnPropertyChanged([CallerMemberName]string propertyName = null)          {              PropertyChanged?.Invoke(this, new PropertyChangedEventArgs(propertyName));          }      } </vt:lpstr>
      <vt:lpstr>ICommand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View Model</dc:title>
  <dc:creator>Marsha Brooks</dc:creator>
  <cp:lastModifiedBy>Marsha Brooks</cp:lastModifiedBy>
  <cp:revision>21</cp:revision>
  <dcterms:created xsi:type="dcterms:W3CDTF">2017-11-29T13:18:51Z</dcterms:created>
  <dcterms:modified xsi:type="dcterms:W3CDTF">2017-11-29T17:49:31Z</dcterms:modified>
</cp:coreProperties>
</file>