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2" r:id="rId4"/>
    <p:sldId id="261" r:id="rId5"/>
    <p:sldId id="260" r:id="rId6"/>
    <p:sldId id="259" r:id="rId7"/>
    <p:sldId id="263" r:id="rId8"/>
    <p:sldId id="265" r:id="rId9"/>
    <p:sldId id="257"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05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A4ED5-1025-4E94-B9A2-F8177AA2D755}" type="datetimeFigureOut">
              <a:rPr lang="en-US" smtClean="0"/>
              <a:t>9/5/2017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485839D-C471-4484-8E6A-339CDA50F48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23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4ED5-1025-4E94-B9A2-F8177AA2D755}"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5839D-C471-4484-8E6A-339CDA50F48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17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4ED5-1025-4E94-B9A2-F8177AA2D755}"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5839D-C471-4484-8E6A-339CDA50F48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081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4ED5-1025-4E94-B9A2-F8177AA2D755}"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5839D-C471-4484-8E6A-339CDA50F48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34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DA4ED5-1025-4E94-B9A2-F8177AA2D755}"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5839D-C471-4484-8E6A-339CDA50F48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13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DA4ED5-1025-4E94-B9A2-F8177AA2D755}"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5839D-C471-4484-8E6A-339CDA50F48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65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DA4ED5-1025-4E94-B9A2-F8177AA2D755}" type="datetimeFigureOut">
              <a:rPr lang="en-US" smtClean="0"/>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5839D-C471-4484-8E6A-339CDA50F48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95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A4ED5-1025-4E94-B9A2-F8177AA2D755}" type="datetimeFigureOut">
              <a:rPr lang="en-US" smtClean="0"/>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5839D-C471-4484-8E6A-339CDA50F48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28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A4ED5-1025-4E94-B9A2-F8177AA2D755}" type="datetimeFigureOut">
              <a:rPr lang="en-US" smtClean="0"/>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5839D-C471-4484-8E6A-339CDA50F48A}" type="slidenum">
              <a:rPr lang="en-US" smtClean="0"/>
              <a:t>‹#›</a:t>
            </a:fld>
            <a:endParaRPr lang="en-US"/>
          </a:p>
        </p:txBody>
      </p:sp>
    </p:spTree>
    <p:extLst>
      <p:ext uri="{BB962C8B-B14F-4D97-AF65-F5344CB8AC3E}">
        <p14:creationId xmlns:p14="http://schemas.microsoft.com/office/powerpoint/2010/main" val="42173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DA4ED5-1025-4E94-B9A2-F8177AA2D755}"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5839D-C471-4484-8E6A-339CDA50F48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83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DA4ED5-1025-4E94-B9A2-F8177AA2D755}" type="datetimeFigureOut">
              <a:rPr lang="en-US" smtClean="0"/>
              <a:t>9/5/2017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485839D-C471-4484-8E6A-339CDA50F48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28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DA4ED5-1025-4E94-B9A2-F8177AA2D755}" type="datetimeFigureOut">
              <a:rPr lang="en-US" smtClean="0"/>
              <a:t>9/5/2017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85839D-C471-4484-8E6A-339CDA50F48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8841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FB9133-23FD-468F-8457-168D56DCC51C}"/>
              </a:ext>
            </a:extLst>
          </p:cNvPr>
          <p:cNvSpPr txBox="1"/>
          <p:nvPr/>
        </p:nvSpPr>
        <p:spPr>
          <a:xfrm>
            <a:off x="3322916" y="152706"/>
            <a:ext cx="4599209" cy="923330"/>
          </a:xfrm>
          <a:prstGeom prst="rect">
            <a:avLst/>
          </a:prstGeom>
          <a:noFill/>
        </p:spPr>
        <p:txBody>
          <a:bodyPr wrap="none" rtlCol="0">
            <a:spAutoFit/>
          </a:bodyPr>
          <a:lstStyle/>
          <a:p>
            <a:pPr algn="ctr"/>
            <a:r>
              <a:rPr lang="en-US" b="1" dirty="0"/>
              <a:t>C# Tutor</a:t>
            </a:r>
          </a:p>
          <a:p>
            <a:pPr algn="ctr"/>
            <a:r>
              <a:rPr lang="en-US" b="1" dirty="0"/>
              <a:t>Chapter 14 </a:t>
            </a:r>
          </a:p>
          <a:p>
            <a:pPr algn="ctr"/>
            <a:r>
              <a:rPr lang="en-US" b="1" dirty="0"/>
              <a:t>Garbage Collection and resource management</a:t>
            </a:r>
          </a:p>
        </p:txBody>
      </p:sp>
      <p:sp>
        <p:nvSpPr>
          <p:cNvPr id="5" name="TextBox 4">
            <a:extLst>
              <a:ext uri="{FF2B5EF4-FFF2-40B4-BE49-F238E27FC236}">
                <a16:creationId xmlns:a16="http://schemas.microsoft.com/office/drawing/2014/main" id="{5DD981BB-D1DB-4C1E-972B-E31E09CC3F5B}"/>
              </a:ext>
            </a:extLst>
          </p:cNvPr>
          <p:cNvSpPr txBox="1"/>
          <p:nvPr/>
        </p:nvSpPr>
        <p:spPr>
          <a:xfrm>
            <a:off x="13281" y="1076036"/>
            <a:ext cx="12021689" cy="5078313"/>
          </a:xfrm>
          <a:prstGeom prst="rect">
            <a:avLst/>
          </a:prstGeom>
          <a:noFill/>
        </p:spPr>
        <p:txBody>
          <a:bodyPr wrap="none" rtlCol="0">
            <a:spAutoFit/>
          </a:bodyPr>
          <a:lstStyle/>
          <a:p>
            <a:r>
              <a:rPr lang="en-US" b="1" dirty="0"/>
              <a:t>Creating an object is a two phase operation</a:t>
            </a:r>
            <a:r>
              <a:rPr lang="en-US" dirty="0"/>
              <a:t>:  Use the operator “new”  to create a new object  at the same time the new </a:t>
            </a:r>
          </a:p>
          <a:p>
            <a:r>
              <a:rPr lang="en-US" dirty="0"/>
              <a:t>Operation allocates a chunk of raw memory from the heap. You have no control of this phase.</a:t>
            </a:r>
          </a:p>
          <a:p>
            <a:r>
              <a:rPr lang="en-US" dirty="0"/>
              <a:t> New operation converts the chunk of raw memory to an object .  The object is initialized, you control this.</a:t>
            </a:r>
          </a:p>
          <a:p>
            <a:endParaRPr lang="en-US" dirty="0"/>
          </a:p>
          <a:p>
            <a:r>
              <a:rPr lang="en-US" dirty="0"/>
              <a:t>After object is created you use the dot operator (.) to access the objects members.  Example </a:t>
            </a:r>
            <a:r>
              <a:rPr lang="en-US" dirty="0" err="1"/>
              <a:t>mySquare.Draw</a:t>
            </a:r>
            <a:r>
              <a:rPr lang="en-US" dirty="0"/>
              <a:t>();</a:t>
            </a:r>
          </a:p>
          <a:p>
            <a:endParaRPr lang="en-US" dirty="0"/>
          </a:p>
          <a:p>
            <a:r>
              <a:rPr lang="en-US" dirty="0"/>
              <a:t>When </a:t>
            </a:r>
            <a:r>
              <a:rPr lang="en-US" dirty="0" err="1"/>
              <a:t>mySquare</a:t>
            </a:r>
            <a:r>
              <a:rPr lang="en-US" dirty="0"/>
              <a:t> (the object) goes out of scope and is no longer being actively referenced it can be DESTROYED </a:t>
            </a:r>
          </a:p>
          <a:p>
            <a:r>
              <a:rPr lang="en-US" dirty="0"/>
              <a:t>and its memory reclaimed, object destruction is also a two phase creation:</a:t>
            </a:r>
          </a:p>
          <a:p>
            <a:endParaRPr lang="en-US" dirty="0"/>
          </a:p>
          <a:p>
            <a:r>
              <a:rPr lang="en-US" dirty="0"/>
              <a:t>	1.  The CLR performs the clean up.  You can write a destructor to aid in this function.</a:t>
            </a:r>
          </a:p>
          <a:p>
            <a:r>
              <a:rPr lang="en-US" dirty="0"/>
              <a:t>	2.  CLR returns the memory belonging to the object back to the heap; the memory the object lived in must be </a:t>
            </a:r>
          </a:p>
          <a:p>
            <a:r>
              <a:rPr lang="en-US" dirty="0"/>
              <a:t>	     deallocated.  (You have no control over this phase)</a:t>
            </a:r>
          </a:p>
          <a:p>
            <a:endParaRPr lang="en-US" dirty="0"/>
          </a:p>
          <a:p>
            <a:r>
              <a:rPr lang="en-US" b="1" dirty="0"/>
              <a:t>Writing destructor</a:t>
            </a:r>
          </a:p>
          <a:p>
            <a:r>
              <a:rPr lang="en-US" dirty="0"/>
              <a:t>The CLR cleans up any managed resources that an object uses automatically, however if a managed resource is large (such as a</a:t>
            </a:r>
          </a:p>
          <a:p>
            <a:r>
              <a:rPr lang="en-US" dirty="0" err="1"/>
              <a:t>multidimensitonal</a:t>
            </a:r>
            <a:r>
              <a:rPr lang="en-US" dirty="0"/>
              <a:t> array) using a destructor to set any references that the object has to this resource to null </a:t>
            </a:r>
          </a:p>
          <a:p>
            <a:r>
              <a:rPr lang="en-US" dirty="0"/>
              <a:t>to make its resources available immediately may be necessary.  Additionally, if an object references unmanaged resources </a:t>
            </a:r>
          </a:p>
          <a:p>
            <a:r>
              <a:rPr lang="en-US" dirty="0"/>
              <a:t>either directly or indirectly a destructor can prove useful .</a:t>
            </a:r>
          </a:p>
        </p:txBody>
      </p:sp>
    </p:spTree>
    <p:extLst>
      <p:ext uri="{BB962C8B-B14F-4D97-AF65-F5344CB8AC3E}">
        <p14:creationId xmlns:p14="http://schemas.microsoft.com/office/powerpoint/2010/main" val="296889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CAF8B-2EEA-4C93-8D07-8CD5320ABC78}"/>
              </a:ext>
            </a:extLst>
          </p:cNvPr>
          <p:cNvSpPr txBox="1"/>
          <p:nvPr/>
        </p:nvSpPr>
        <p:spPr>
          <a:xfrm>
            <a:off x="0" y="0"/>
            <a:ext cx="12678279" cy="7294305"/>
          </a:xfrm>
          <a:prstGeom prst="rect">
            <a:avLst/>
          </a:prstGeom>
          <a:noFill/>
        </p:spPr>
        <p:txBody>
          <a:bodyPr wrap="none" rtlCol="0">
            <a:spAutoFit/>
          </a:bodyPr>
          <a:lstStyle/>
          <a:p>
            <a:pPr marL="342900" indent="-342900">
              <a:buAutoNum type="arabicPeriod" startAt="5"/>
            </a:pPr>
            <a:r>
              <a:rPr lang="en-US" dirty="0"/>
              <a:t>(Your application might call </a:t>
            </a:r>
            <a:r>
              <a:rPr lang="en-US" b="1" dirty="0"/>
              <a:t>Dispose</a:t>
            </a:r>
            <a:r>
              <a:rPr lang="en-US" dirty="0"/>
              <a:t>, but before the method completes, your object might be subject to garbage collection </a:t>
            </a:r>
          </a:p>
          <a:p>
            <a:r>
              <a:rPr lang="en-US" dirty="0"/>
              <a:t>        and the </a:t>
            </a:r>
            <a:r>
              <a:rPr lang="en-US" b="1" i="1" dirty="0"/>
              <a:t>Dispose method </a:t>
            </a:r>
            <a:r>
              <a:rPr lang="en-US" dirty="0"/>
              <a:t>run again by the CLR from the destructor.) The resources are released only the first time the method</a:t>
            </a:r>
          </a:p>
          <a:p>
            <a:r>
              <a:rPr lang="en-US" dirty="0"/>
              <a:t>        runs.</a:t>
            </a:r>
          </a:p>
          <a:p>
            <a:pPr marL="342900" indent="-342900">
              <a:buAutoNum type="arabicPeriod" startAt="6"/>
            </a:pPr>
            <a:r>
              <a:rPr lang="en-US" dirty="0"/>
              <a:t>The protected </a:t>
            </a:r>
            <a:r>
              <a:rPr lang="en-US" b="1" i="1" dirty="0"/>
              <a:t>Dispose Method </a:t>
            </a:r>
            <a:r>
              <a:rPr lang="en-US" dirty="0"/>
              <a:t>supports disposal of managed resources(such as large array) and unmanaged resources(such </a:t>
            </a:r>
          </a:p>
          <a:p>
            <a:r>
              <a:rPr lang="en-US" dirty="0"/>
              <a:t>        as a file handle).  If the disposing parameter is true, this method must have been called from the public </a:t>
            </a:r>
            <a:r>
              <a:rPr lang="en-US" b="1" i="1" dirty="0"/>
              <a:t>Dispose method</a:t>
            </a:r>
            <a:r>
              <a:rPr lang="en-US" dirty="0"/>
              <a:t>.  In</a:t>
            </a:r>
          </a:p>
          <a:p>
            <a:r>
              <a:rPr lang="en-US" dirty="0"/>
              <a:t>        this case , the managed resources and unmanaged resources are released.  If the disposing parameter is false, this method </a:t>
            </a:r>
          </a:p>
          <a:p>
            <a:r>
              <a:rPr lang="en-US" dirty="0"/>
              <a:t>        must have been called from the destructor, and the garbage collector is finalizing the object. In this case, it is not necessary</a:t>
            </a:r>
          </a:p>
          <a:p>
            <a:r>
              <a:rPr lang="en-US" dirty="0"/>
              <a:t>         (or exception-safe) to release the managed resources because they will be, or might already have been, handled by the </a:t>
            </a:r>
          </a:p>
          <a:p>
            <a:r>
              <a:rPr lang="en-US" dirty="0"/>
              <a:t>        Garbage collector, so only the unmanaged resources are released.</a:t>
            </a:r>
          </a:p>
          <a:p>
            <a:pPr marL="342900" indent="-342900">
              <a:buAutoNum type="arabicPeriod" startAt="7"/>
            </a:pPr>
            <a:r>
              <a:rPr lang="en-US" dirty="0"/>
              <a:t>The public </a:t>
            </a:r>
            <a:r>
              <a:rPr lang="en-US" b="1" i="1" dirty="0"/>
              <a:t>Dispose method </a:t>
            </a:r>
            <a:r>
              <a:rPr lang="en-US" dirty="0"/>
              <a:t>calls the static </a:t>
            </a:r>
            <a:r>
              <a:rPr lang="en-US" b="1" i="1" dirty="0" err="1"/>
              <a:t>GC.SuppressFinalize</a:t>
            </a:r>
            <a:r>
              <a:rPr lang="en-US" b="1" i="1" dirty="0"/>
              <a:t> Method</a:t>
            </a:r>
            <a:r>
              <a:rPr lang="en-US" dirty="0"/>
              <a:t>.  This method  stops the garbage collector from calling</a:t>
            </a:r>
          </a:p>
          <a:p>
            <a:pPr lvl="1"/>
            <a:r>
              <a:rPr lang="en-US" dirty="0"/>
              <a:t>The destructor on this object because the object has already been finalized.</a:t>
            </a:r>
          </a:p>
          <a:p>
            <a:pPr marL="342900" lvl="1" indent="-342900">
              <a:buAutoNum type="arabicPeriod" startAt="8"/>
            </a:pPr>
            <a:r>
              <a:rPr lang="en-US" dirty="0"/>
              <a:t>All the regular methods of the class(such as </a:t>
            </a:r>
            <a:r>
              <a:rPr lang="en-US" dirty="0" err="1"/>
              <a:t>SomeBehavior</a:t>
            </a:r>
            <a:r>
              <a:rPr lang="en-US" dirty="0"/>
              <a:t>) check to see whether the object has already been discarded.  It is</a:t>
            </a:r>
          </a:p>
          <a:p>
            <a:pPr marL="0" lvl="1"/>
            <a:r>
              <a:rPr lang="en-US" dirty="0"/>
              <a:t>       has, they throw an exception.</a:t>
            </a:r>
          </a:p>
          <a:p>
            <a:pPr marL="0" lvl="1"/>
            <a:endParaRPr lang="en-US" b="1" u="sng" dirty="0"/>
          </a:p>
          <a:p>
            <a:pPr marL="0" lvl="1"/>
            <a:r>
              <a:rPr lang="en-US" b="1" u="sng" dirty="0"/>
              <a:t>Thread Safety and Dispose Method</a:t>
            </a:r>
          </a:p>
          <a:p>
            <a:pPr marL="0" lvl="1"/>
            <a:r>
              <a:rPr lang="en-US" dirty="0"/>
              <a:t>To completely eliminate the chances of two concurrent threads disposing of the same resources in the same objects</a:t>
            </a:r>
          </a:p>
          <a:p>
            <a:pPr marL="0" lvl="1"/>
            <a:r>
              <a:rPr lang="en-US" dirty="0"/>
              <a:t>Simultaneously, you write your code in a thread-safe manner by embedding it in a C# “</a:t>
            </a:r>
            <a:r>
              <a:rPr lang="en-US" b="1" i="1" dirty="0"/>
              <a:t>lock statement</a:t>
            </a:r>
            <a:r>
              <a:rPr lang="en-US" dirty="0"/>
              <a:t>” code example 322</a:t>
            </a:r>
          </a:p>
          <a:p>
            <a:pPr marL="285750" lvl="1" indent="-285750">
              <a:buFont typeface="Arial" panose="020B0604020202020204" pitchFamily="34" charset="0"/>
              <a:buChar char="•"/>
            </a:pPr>
            <a:r>
              <a:rPr lang="en-US" dirty="0"/>
              <a:t>Lock statement:  prevents same block of code from being run at the same time on different threads.</a:t>
            </a:r>
          </a:p>
          <a:p>
            <a:pPr marL="285750" lvl="1" indent="-285750">
              <a:buFont typeface="Arial" panose="020B0604020202020204" pitchFamily="34" charset="0"/>
              <a:buChar char="•"/>
            </a:pPr>
            <a:r>
              <a:rPr lang="en-US" dirty="0"/>
              <a:t>Execution reaches the “lock statement”</a:t>
            </a:r>
          </a:p>
          <a:p>
            <a:pPr marL="285750" lvl="1" indent="-285750">
              <a:buFont typeface="Arial" panose="020B0604020202020204" pitchFamily="34" charset="0"/>
              <a:buChar char="•"/>
            </a:pPr>
            <a:r>
              <a:rPr lang="en-US" dirty="0"/>
              <a:t>If object is locked, the thread requesting the lock is blocked and code suspended at that time.</a:t>
            </a:r>
          </a:p>
          <a:p>
            <a:pPr marL="285750" lvl="1" indent="-285750">
              <a:buFont typeface="Arial" panose="020B0604020202020204" pitchFamily="34" charset="0"/>
              <a:buChar char="•"/>
            </a:pPr>
            <a:r>
              <a:rPr lang="en-US" dirty="0"/>
              <a:t>When thread holding the lock reaches the closing brace of the “lock statement” the lock is released</a:t>
            </a:r>
          </a:p>
          <a:p>
            <a:pPr marL="285750" lvl="1" indent="-285750">
              <a:buFont typeface="Arial" panose="020B0604020202020204" pitchFamily="34" charset="0"/>
              <a:buChar char="•"/>
            </a:pPr>
            <a:r>
              <a:rPr lang="en-US" dirty="0"/>
              <a:t>The previously blocked thread acquires the lock itself and continues.</a:t>
            </a:r>
          </a:p>
          <a:p>
            <a:pPr marL="285750" lvl="1" indent="-285750">
              <a:buFont typeface="Arial" panose="020B0604020202020204" pitchFamily="34" charset="0"/>
              <a:buChar char="•"/>
            </a:pPr>
            <a:r>
              <a:rPr lang="en-US" dirty="0">
                <a:solidFill>
                  <a:schemeClr val="bg1"/>
                </a:solidFill>
              </a:rPr>
              <a:t>However The disposed field will have been set to true, so the second thread will not attempt to perform the code</a:t>
            </a:r>
          </a:p>
          <a:p>
            <a:pPr marL="285750" lvl="1" indent="-285750">
              <a:buFont typeface="Arial" panose="020B0604020202020204" pitchFamily="34" charset="0"/>
              <a:buChar char="•"/>
            </a:pPr>
            <a:r>
              <a:rPr lang="en-US" dirty="0">
                <a:solidFill>
                  <a:schemeClr val="bg1"/>
                </a:solidFill>
              </a:rPr>
              <a:t> in the if(!disposed) block</a:t>
            </a:r>
          </a:p>
          <a:p>
            <a:r>
              <a:rPr lang="en-US" dirty="0"/>
              <a:t>        </a:t>
            </a:r>
          </a:p>
          <a:p>
            <a:endParaRPr lang="en-US" dirty="0"/>
          </a:p>
        </p:txBody>
      </p:sp>
    </p:spTree>
    <p:extLst>
      <p:ext uri="{BB962C8B-B14F-4D97-AF65-F5344CB8AC3E}">
        <p14:creationId xmlns:p14="http://schemas.microsoft.com/office/powerpoint/2010/main" val="91294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F984F-1D4D-489F-A811-86F709EB9470}"/>
              </a:ext>
            </a:extLst>
          </p:cNvPr>
          <p:cNvSpPr txBox="1"/>
          <p:nvPr/>
        </p:nvSpPr>
        <p:spPr>
          <a:xfrm>
            <a:off x="753979" y="481263"/>
            <a:ext cx="10451387" cy="1477328"/>
          </a:xfrm>
          <a:prstGeom prst="rect">
            <a:avLst/>
          </a:prstGeom>
          <a:noFill/>
        </p:spPr>
        <p:txBody>
          <a:bodyPr wrap="none" rtlCol="0">
            <a:spAutoFit/>
          </a:bodyPr>
          <a:lstStyle/>
          <a:p>
            <a:r>
              <a:rPr lang="en-US" dirty="0"/>
              <a:t>Using locks in this manner is safe , but it can impair performance.</a:t>
            </a:r>
          </a:p>
          <a:p>
            <a:r>
              <a:rPr lang="en-US" dirty="0"/>
              <a:t>Suggest using procedure where only the repeated disposal of managed resources is suppressed.</a:t>
            </a:r>
          </a:p>
          <a:p>
            <a:r>
              <a:rPr lang="en-US" dirty="0"/>
              <a:t>(Attempting to release managed resources more than once can risk logical integrity in your application)</a:t>
            </a:r>
          </a:p>
          <a:p>
            <a:r>
              <a:rPr lang="en-US" dirty="0"/>
              <a:t>Strategy implements overloaded versions of the </a:t>
            </a:r>
            <a:r>
              <a:rPr lang="en-US" b="1" i="1" dirty="0"/>
              <a:t>Dispose Method</a:t>
            </a:r>
            <a:r>
              <a:rPr lang="en-US" dirty="0"/>
              <a:t>; the using statement invokes </a:t>
            </a:r>
            <a:r>
              <a:rPr lang="en-US" b="1" i="1" dirty="0"/>
              <a:t>Dispose</a:t>
            </a:r>
            <a:r>
              <a:rPr lang="en-US" dirty="0"/>
              <a:t>(false).</a:t>
            </a:r>
          </a:p>
          <a:p>
            <a:r>
              <a:rPr lang="en-US" dirty="0"/>
              <a:t>Managed resources are only freed if the parameter to the overloaded version of the </a:t>
            </a:r>
            <a:r>
              <a:rPr lang="en-US" b="1" i="1" dirty="0"/>
              <a:t>Dispose Method </a:t>
            </a:r>
            <a:r>
              <a:rPr lang="en-US" dirty="0"/>
              <a:t>is true.  </a:t>
            </a:r>
          </a:p>
        </p:txBody>
      </p:sp>
    </p:spTree>
    <p:extLst>
      <p:ext uri="{BB962C8B-B14F-4D97-AF65-F5344CB8AC3E}">
        <p14:creationId xmlns:p14="http://schemas.microsoft.com/office/powerpoint/2010/main" val="8975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45908-3A2D-43A3-9365-93C2F59C6D23}"/>
              </a:ext>
            </a:extLst>
          </p:cNvPr>
          <p:cNvSpPr txBox="1"/>
          <p:nvPr/>
        </p:nvSpPr>
        <p:spPr>
          <a:xfrm>
            <a:off x="333829" y="478971"/>
            <a:ext cx="10055958" cy="5632311"/>
          </a:xfrm>
          <a:prstGeom prst="rect">
            <a:avLst/>
          </a:prstGeom>
          <a:noFill/>
        </p:spPr>
        <p:txBody>
          <a:bodyPr wrap="none" rtlCol="0">
            <a:spAutoFit/>
          </a:bodyPr>
          <a:lstStyle/>
          <a:p>
            <a:r>
              <a:rPr lang="en-US" dirty="0"/>
              <a:t>Examples of unmanaged resources:  file streams, network connections, database connections,</a:t>
            </a:r>
          </a:p>
          <a:p>
            <a:r>
              <a:rPr lang="en-US" dirty="0"/>
              <a:t> and other resources managed by Windows.</a:t>
            </a:r>
          </a:p>
          <a:p>
            <a:endParaRPr lang="en-US" dirty="0"/>
          </a:p>
          <a:p>
            <a:endParaRPr lang="en-US" dirty="0"/>
          </a:p>
          <a:p>
            <a:r>
              <a:rPr lang="en-US" dirty="0"/>
              <a:t>Destructor is a special method called when references to objects disappear.  </a:t>
            </a:r>
          </a:p>
          <a:p>
            <a:r>
              <a:rPr lang="en-US" dirty="0"/>
              <a:t>Syntax:</a:t>
            </a:r>
          </a:p>
          <a:p>
            <a:endParaRPr lang="en-US" dirty="0"/>
          </a:p>
          <a:p>
            <a:r>
              <a:rPr lang="en-US" dirty="0"/>
              <a:t>~</a:t>
            </a:r>
            <a:r>
              <a:rPr lang="en-US" dirty="0" err="1"/>
              <a:t>FileProcessor</a:t>
            </a:r>
            <a:r>
              <a:rPr lang="en-US" dirty="0"/>
              <a:t>()</a:t>
            </a:r>
          </a:p>
          <a:p>
            <a:r>
              <a:rPr lang="en-US" dirty="0"/>
              <a:t>{</a:t>
            </a:r>
          </a:p>
          <a:p>
            <a:r>
              <a:rPr lang="en-US" dirty="0"/>
              <a:t>	</a:t>
            </a:r>
            <a:r>
              <a:rPr lang="en-US" dirty="0" err="1"/>
              <a:t>this.file.Close</a:t>
            </a:r>
            <a:r>
              <a:rPr lang="en-US" dirty="0"/>
              <a:t>();//close file</a:t>
            </a:r>
          </a:p>
          <a:p>
            <a:r>
              <a:rPr lang="en-US" dirty="0"/>
              <a:t>}</a:t>
            </a:r>
          </a:p>
          <a:p>
            <a:r>
              <a:rPr lang="en-US" dirty="0"/>
              <a:t>(~) </a:t>
            </a:r>
            <a:r>
              <a:rPr lang="en-US" dirty="0" err="1"/>
              <a:t>tidle</a:t>
            </a:r>
            <a:r>
              <a:rPr lang="en-US" dirty="0"/>
              <a:t> followed by the name of the class.</a:t>
            </a:r>
          </a:p>
          <a:p>
            <a:endParaRPr lang="en-US" dirty="0"/>
          </a:p>
          <a:p>
            <a:endParaRPr lang="en-US" dirty="0"/>
          </a:p>
          <a:p>
            <a:r>
              <a:rPr lang="en-US" b="1" i="1" dirty="0"/>
              <a:t>Restrictions of an destructor</a:t>
            </a:r>
          </a:p>
          <a:p>
            <a:pPr marL="285750" indent="-285750">
              <a:buFont typeface="Arial" panose="020B0604020202020204" pitchFamily="34" charset="0"/>
              <a:buChar char="•"/>
            </a:pPr>
            <a:r>
              <a:rPr lang="en-US" dirty="0"/>
              <a:t>apply only to reference types; you cannot declare a destructor in a value type, such as a struct</a:t>
            </a:r>
          </a:p>
          <a:p>
            <a:pPr marL="285750" indent="-285750">
              <a:buFont typeface="Arial" panose="020B0604020202020204" pitchFamily="34" charset="0"/>
              <a:buChar char="•"/>
            </a:pPr>
            <a:r>
              <a:rPr lang="en-US" dirty="0"/>
              <a:t>you cannot specify an access modifier for a destructor, you never call the destructor in your own code;</a:t>
            </a:r>
          </a:p>
          <a:p>
            <a:r>
              <a:rPr lang="en-US" dirty="0"/>
              <a:t>      part of the CLR called the garbage collector does it for you.</a:t>
            </a:r>
          </a:p>
          <a:p>
            <a:pPr marL="285750" indent="-285750">
              <a:buFont typeface="Arial" panose="020B0604020202020204" pitchFamily="34" charset="0"/>
              <a:buChar char="•"/>
            </a:pPr>
            <a:r>
              <a:rPr lang="en-US" dirty="0"/>
              <a:t>cannot take any parameters.  Because you never call the destructor yourself,</a:t>
            </a:r>
          </a:p>
          <a:p>
            <a:endParaRPr lang="en-US" dirty="0"/>
          </a:p>
        </p:txBody>
      </p:sp>
    </p:spTree>
    <p:extLst>
      <p:ext uri="{BB962C8B-B14F-4D97-AF65-F5344CB8AC3E}">
        <p14:creationId xmlns:p14="http://schemas.microsoft.com/office/powerpoint/2010/main" val="121889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4002D-EC88-4438-9735-C03693EC1AFE}"/>
              </a:ext>
            </a:extLst>
          </p:cNvPr>
          <p:cNvSpPr txBox="1"/>
          <p:nvPr/>
        </p:nvSpPr>
        <p:spPr>
          <a:xfrm>
            <a:off x="783771" y="333829"/>
            <a:ext cx="11328166" cy="5909310"/>
          </a:xfrm>
          <a:prstGeom prst="rect">
            <a:avLst/>
          </a:prstGeom>
          <a:noFill/>
        </p:spPr>
        <p:txBody>
          <a:bodyPr wrap="none" rtlCol="0">
            <a:spAutoFit/>
          </a:bodyPr>
          <a:lstStyle/>
          <a:p>
            <a:r>
              <a:rPr lang="en-US" dirty="0"/>
              <a:t> internally the C# compiler automatically translates a destructor into an override of the </a:t>
            </a:r>
            <a:r>
              <a:rPr lang="en-US" b="1" i="1" dirty="0" err="1"/>
              <a:t>object.Finalize</a:t>
            </a:r>
            <a:r>
              <a:rPr lang="en-US" b="1" i="1" dirty="0"/>
              <a:t> </a:t>
            </a:r>
            <a:r>
              <a:rPr lang="en-US" dirty="0"/>
              <a:t>method. </a:t>
            </a:r>
          </a:p>
          <a:p>
            <a:r>
              <a:rPr lang="en-US" dirty="0"/>
              <a:t> The compiler converts this destructor</a:t>
            </a:r>
          </a:p>
          <a:p>
            <a:endParaRPr lang="en-US" dirty="0"/>
          </a:p>
          <a:p>
            <a:r>
              <a:rPr lang="en-US" dirty="0"/>
              <a:t>Class </a:t>
            </a:r>
            <a:r>
              <a:rPr lang="en-US" dirty="0" err="1"/>
              <a:t>FileProcessor</a:t>
            </a:r>
            <a:endParaRPr lang="en-US" dirty="0"/>
          </a:p>
          <a:p>
            <a:r>
              <a:rPr lang="en-US" dirty="0"/>
              <a:t>{</a:t>
            </a:r>
          </a:p>
          <a:p>
            <a:r>
              <a:rPr lang="en-US" dirty="0"/>
              <a:t>	~</a:t>
            </a:r>
            <a:r>
              <a:rPr lang="en-US" dirty="0" err="1"/>
              <a:t>FileProcessor</a:t>
            </a:r>
            <a:r>
              <a:rPr lang="en-US" dirty="0"/>
              <a:t>() {//applicable code here}</a:t>
            </a:r>
          </a:p>
          <a:p>
            <a:r>
              <a:rPr lang="en-US" dirty="0"/>
              <a:t>}</a:t>
            </a:r>
          </a:p>
          <a:p>
            <a:r>
              <a:rPr lang="en-US" dirty="0"/>
              <a:t>	</a:t>
            </a:r>
          </a:p>
          <a:p>
            <a:r>
              <a:rPr lang="en-US" dirty="0"/>
              <a:t>Class </a:t>
            </a:r>
            <a:r>
              <a:rPr lang="en-US" dirty="0" err="1"/>
              <a:t>FileProcessor</a:t>
            </a:r>
            <a:endParaRPr lang="en-US" dirty="0"/>
          </a:p>
          <a:p>
            <a:r>
              <a:rPr lang="en-US" dirty="0"/>
              <a:t>{</a:t>
            </a:r>
          </a:p>
          <a:p>
            <a:r>
              <a:rPr lang="en-US" dirty="0"/>
              <a:t>     protected override void </a:t>
            </a:r>
            <a:r>
              <a:rPr lang="en-US" i="1" dirty="0"/>
              <a:t>Finalize</a:t>
            </a:r>
            <a:r>
              <a:rPr lang="en-US" dirty="0"/>
              <a:t>()</a:t>
            </a:r>
          </a:p>
          <a:p>
            <a:r>
              <a:rPr lang="en-US" dirty="0"/>
              <a:t>       {</a:t>
            </a:r>
          </a:p>
          <a:p>
            <a:r>
              <a:rPr lang="en-US" dirty="0"/>
              <a:t>           try {//applicable code  here}</a:t>
            </a:r>
          </a:p>
          <a:p>
            <a:r>
              <a:rPr lang="en-US" dirty="0"/>
              <a:t>            finally { </a:t>
            </a:r>
            <a:r>
              <a:rPr lang="en-US" i="1" dirty="0" err="1"/>
              <a:t>base.Finalize</a:t>
            </a:r>
            <a:r>
              <a:rPr lang="en-US" dirty="0"/>
              <a:t>(); }</a:t>
            </a:r>
          </a:p>
          <a:p>
            <a:endParaRPr lang="en-US" dirty="0"/>
          </a:p>
          <a:p>
            <a:r>
              <a:rPr lang="en-US" dirty="0"/>
              <a:t>The compiler generated </a:t>
            </a:r>
            <a:r>
              <a:rPr lang="en-US" b="1" i="1" dirty="0"/>
              <a:t>Finalize</a:t>
            </a:r>
            <a:r>
              <a:rPr lang="en-US" dirty="0"/>
              <a:t> method contains the destructor body within a try block, followed by a finally block </a:t>
            </a:r>
          </a:p>
          <a:p>
            <a:r>
              <a:rPr lang="en-US" dirty="0"/>
              <a:t>That calls the</a:t>
            </a:r>
            <a:r>
              <a:rPr lang="en-US" b="1" i="1" dirty="0"/>
              <a:t> Finalize </a:t>
            </a:r>
            <a:r>
              <a:rPr lang="en-US" dirty="0"/>
              <a:t>method in the base class.  This ensures that a destructor always calls its base-class destructor,</a:t>
            </a:r>
          </a:p>
          <a:p>
            <a:r>
              <a:rPr lang="en-US" dirty="0"/>
              <a:t>Even if an exception occurs during your destructor code.</a:t>
            </a:r>
          </a:p>
          <a:p>
            <a:endParaRPr lang="en-US" dirty="0"/>
          </a:p>
          <a:p>
            <a:r>
              <a:rPr lang="en-US" dirty="0"/>
              <a:t>Only the compiler can make this translation. You cannot write your own method to override </a:t>
            </a:r>
            <a:r>
              <a:rPr lang="en-US" b="1" i="1" dirty="0"/>
              <a:t>Finalize</a:t>
            </a:r>
            <a:r>
              <a:rPr lang="en-US" dirty="0"/>
              <a:t>, and you can’t call </a:t>
            </a:r>
          </a:p>
          <a:p>
            <a:r>
              <a:rPr lang="en-US" b="1" i="1" dirty="0"/>
              <a:t>Finalize</a:t>
            </a:r>
            <a:r>
              <a:rPr lang="en-US" dirty="0"/>
              <a:t> yourself.</a:t>
            </a:r>
          </a:p>
        </p:txBody>
      </p:sp>
    </p:spTree>
    <p:extLst>
      <p:ext uri="{BB962C8B-B14F-4D97-AF65-F5344CB8AC3E}">
        <p14:creationId xmlns:p14="http://schemas.microsoft.com/office/powerpoint/2010/main" val="109164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A2823-56AC-452F-9EB3-37115ED674DF}"/>
              </a:ext>
            </a:extLst>
          </p:cNvPr>
          <p:cNvSpPr txBox="1"/>
          <p:nvPr/>
        </p:nvSpPr>
        <p:spPr>
          <a:xfrm>
            <a:off x="0" y="0"/>
            <a:ext cx="12288300" cy="6463308"/>
          </a:xfrm>
          <a:prstGeom prst="rect">
            <a:avLst/>
          </a:prstGeom>
          <a:noFill/>
        </p:spPr>
        <p:txBody>
          <a:bodyPr wrap="none" rtlCol="0">
            <a:spAutoFit/>
          </a:bodyPr>
          <a:lstStyle/>
          <a:p>
            <a:r>
              <a:rPr lang="en-US" dirty="0"/>
              <a:t>Why use the garbage collector?</a:t>
            </a:r>
          </a:p>
          <a:p>
            <a:endParaRPr lang="en-US" dirty="0"/>
          </a:p>
          <a:p>
            <a:r>
              <a:rPr lang="en-US" dirty="0"/>
              <a:t>You can never destroy an object yourself using C# code.</a:t>
            </a:r>
          </a:p>
          <a:p>
            <a:r>
              <a:rPr lang="en-US" dirty="0"/>
              <a:t>CLR does it for you at a time of its choosing.  </a:t>
            </a:r>
          </a:p>
          <a:p>
            <a:endParaRPr lang="en-US" dirty="0"/>
          </a:p>
          <a:p>
            <a:r>
              <a:rPr lang="en-US" dirty="0"/>
              <a:t>Many references to an object can be made, this affects the lifetime of the object.  CLR keeps track of all these references.  An </a:t>
            </a:r>
          </a:p>
          <a:p>
            <a:r>
              <a:rPr lang="en-US" dirty="0"/>
              <a:t>Object can only be destroyed and its memory made available when ALL references to it have disappeared.  </a:t>
            </a:r>
          </a:p>
          <a:p>
            <a:r>
              <a:rPr lang="en-US" dirty="0"/>
              <a:t>This is too complex of a relationship for a programmer to handle so CLR does it for you. “CLR manages the objects lifetime”,</a:t>
            </a:r>
          </a:p>
          <a:p>
            <a:r>
              <a:rPr lang="en-US" dirty="0"/>
              <a:t>To ensure the C# language is robust and secure </a:t>
            </a:r>
          </a:p>
          <a:p>
            <a:endParaRPr lang="en-US" dirty="0"/>
          </a:p>
          <a:p>
            <a:r>
              <a:rPr lang="en-US" dirty="0"/>
              <a:t>The garbage collector makes the following guarantees</a:t>
            </a:r>
          </a:p>
          <a:p>
            <a:pPr marL="285750" indent="-285750">
              <a:buFont typeface="Arial" panose="020B0604020202020204" pitchFamily="34" charset="0"/>
              <a:buChar char="•"/>
            </a:pPr>
            <a:r>
              <a:rPr lang="en-US" dirty="0"/>
              <a:t>every object will be destroyed, and it destructor will be run, When a program ends, all outstanding objects will be</a:t>
            </a:r>
          </a:p>
          <a:p>
            <a:r>
              <a:rPr lang="en-US" dirty="0"/>
              <a:t>      Destroyed</a:t>
            </a:r>
          </a:p>
          <a:p>
            <a:pPr marL="285750" indent="-285750">
              <a:buFont typeface="Arial" panose="020B0604020202020204" pitchFamily="34" charset="0"/>
              <a:buChar char="•"/>
            </a:pPr>
            <a:r>
              <a:rPr lang="en-US" dirty="0"/>
              <a:t>every object will be destroyed exactly once</a:t>
            </a:r>
          </a:p>
          <a:p>
            <a:pPr marL="285750" indent="-285750">
              <a:buFont typeface="Arial" panose="020B0604020202020204" pitchFamily="34" charset="0"/>
              <a:buChar char="•"/>
            </a:pPr>
            <a:r>
              <a:rPr lang="en-US" dirty="0"/>
              <a:t>every object will be destroyed only when it becomes unreachable, when there are no references to the</a:t>
            </a:r>
          </a:p>
          <a:p>
            <a:r>
              <a:rPr lang="en-US" dirty="0"/>
              <a:t>      object in the process running your application.</a:t>
            </a:r>
          </a:p>
          <a:p>
            <a:endParaRPr lang="en-US" dirty="0"/>
          </a:p>
          <a:p>
            <a:r>
              <a:rPr lang="en-US" dirty="0"/>
              <a:t>When does a garbage collector run?</a:t>
            </a:r>
          </a:p>
          <a:p>
            <a:r>
              <a:rPr lang="en-US" dirty="0"/>
              <a:t>When the memory is running low and the heap has reached system appointed thresholds, it then makes a wide sweep, collecting</a:t>
            </a:r>
          </a:p>
          <a:p>
            <a:r>
              <a:rPr lang="en-US" dirty="0"/>
              <a:t>As much as it can.</a:t>
            </a:r>
          </a:p>
          <a:p>
            <a:endParaRPr lang="en-US" dirty="0"/>
          </a:p>
          <a:p>
            <a:r>
              <a:rPr lang="en-US" dirty="0"/>
              <a:t>There is a static method called </a:t>
            </a:r>
            <a:r>
              <a:rPr lang="en-US" b="1" i="1" dirty="0"/>
              <a:t>Collect </a:t>
            </a:r>
            <a:r>
              <a:rPr lang="en-US" dirty="0"/>
              <a:t>of the GC class located in the System namespace that can be called to invoke the Garage </a:t>
            </a:r>
          </a:p>
          <a:p>
            <a:r>
              <a:rPr lang="en-US" dirty="0">
                <a:solidFill>
                  <a:schemeClr val="bg1"/>
                </a:solidFill>
              </a:rPr>
              <a:t>Collector, HIGHLY DISCOURAGED.</a:t>
            </a:r>
          </a:p>
        </p:txBody>
      </p:sp>
    </p:spTree>
    <p:extLst>
      <p:ext uri="{BB962C8B-B14F-4D97-AF65-F5344CB8AC3E}">
        <p14:creationId xmlns:p14="http://schemas.microsoft.com/office/powerpoint/2010/main" val="208112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5A8B1-D561-423A-A360-9068C5C6D8B4}"/>
              </a:ext>
            </a:extLst>
          </p:cNvPr>
          <p:cNvSpPr txBox="1"/>
          <p:nvPr/>
        </p:nvSpPr>
        <p:spPr>
          <a:xfrm>
            <a:off x="0" y="0"/>
            <a:ext cx="11900758" cy="7017306"/>
          </a:xfrm>
          <a:prstGeom prst="rect">
            <a:avLst/>
          </a:prstGeom>
          <a:noFill/>
        </p:spPr>
        <p:txBody>
          <a:bodyPr wrap="none" rtlCol="0">
            <a:spAutoFit/>
          </a:bodyPr>
          <a:lstStyle/>
          <a:p>
            <a:r>
              <a:rPr lang="en-US" dirty="0"/>
              <a:t>Destructors do not run until garbage is collected, destructors will be run but you do not know when.  Never write code </a:t>
            </a:r>
          </a:p>
          <a:p>
            <a:r>
              <a:rPr lang="en-US" dirty="0"/>
              <a:t>Depending on the destructor to run in sequence.</a:t>
            </a:r>
          </a:p>
          <a:p>
            <a:endParaRPr lang="en-US" dirty="0"/>
          </a:p>
          <a:p>
            <a:r>
              <a:rPr lang="en-US" b="1" u="sng" dirty="0"/>
              <a:t>How does the garbage collector work?</a:t>
            </a:r>
          </a:p>
          <a:p>
            <a:pPr marL="285750" indent="-285750">
              <a:buFont typeface="Arial" panose="020B0604020202020204" pitchFamily="34" charset="0"/>
              <a:buChar char="•"/>
            </a:pPr>
            <a:r>
              <a:rPr lang="en-US" dirty="0"/>
              <a:t>Runs in its own thread</a:t>
            </a:r>
          </a:p>
          <a:p>
            <a:pPr marL="285750" indent="-285750">
              <a:buFont typeface="Arial" panose="020B0604020202020204" pitchFamily="34" charset="0"/>
              <a:buChar char="•"/>
            </a:pPr>
            <a:r>
              <a:rPr lang="en-US" dirty="0"/>
              <a:t>Executes only at certain times</a:t>
            </a:r>
          </a:p>
          <a:p>
            <a:pPr marL="285750" indent="-285750">
              <a:buFont typeface="Arial" panose="020B0604020202020204" pitchFamily="34" charset="0"/>
              <a:buChar char="•"/>
            </a:pPr>
            <a:r>
              <a:rPr lang="en-US" dirty="0"/>
              <a:t>While running, other threads in application will temporarily halt so collector can move objects and update object refs</a:t>
            </a:r>
          </a:p>
          <a:p>
            <a:r>
              <a:rPr lang="en-US" dirty="0"/>
              <a:t>*Note:  a thread is a separate path of execution in an application.  Windows uses threads to enable an application to perform</a:t>
            </a:r>
          </a:p>
          <a:p>
            <a:pPr marL="285750" indent="-285750">
              <a:buFont typeface="Arial" panose="020B0604020202020204" pitchFamily="34" charset="0"/>
              <a:buChar char="•"/>
            </a:pPr>
            <a:r>
              <a:rPr lang="en-US" dirty="0"/>
              <a:t>Multiple concurrently.</a:t>
            </a:r>
          </a:p>
          <a:p>
            <a:pPr marL="285750" indent="-285750">
              <a:buFont typeface="Arial" panose="020B0604020202020204" pitchFamily="34" charset="0"/>
              <a:buChar char="•"/>
            </a:pPr>
            <a:r>
              <a:rPr lang="en-US" dirty="0"/>
              <a:t>Complex piece of software that is self-tuning and implements a number of optimizations to try to balance the need to </a:t>
            </a:r>
          </a:p>
          <a:p>
            <a:r>
              <a:rPr lang="en-US" dirty="0"/>
              <a:t>	Keep memory available in order to maintain the  performance of the application.</a:t>
            </a:r>
          </a:p>
          <a:p>
            <a:r>
              <a:rPr lang="en-US" u="sng" dirty="0"/>
              <a:t>Steps the garbage collector takes</a:t>
            </a:r>
          </a:p>
          <a:p>
            <a:pPr marL="285750" indent="-285750">
              <a:buFont typeface="Arial" panose="020B0604020202020204" pitchFamily="34" charset="0"/>
              <a:buChar char="•"/>
            </a:pPr>
            <a:r>
              <a:rPr lang="en-US" dirty="0"/>
              <a:t>Builds map of all reachable objects.  </a:t>
            </a:r>
          </a:p>
          <a:p>
            <a:pPr marL="742950" lvl="1" indent="-285750">
              <a:buFont typeface="Wingdings" panose="05000000000000000000" pitchFamily="2" charset="2"/>
              <a:buChar char="ü"/>
              <a:tabLst>
                <a:tab pos="803275" algn="l"/>
              </a:tabLst>
            </a:pPr>
            <a:r>
              <a:rPr lang="en-US" dirty="0"/>
              <a:t>repeatedly following ref fields inside objects.  </a:t>
            </a:r>
          </a:p>
          <a:p>
            <a:pPr marL="742950" lvl="1" indent="-285750">
              <a:buFont typeface="Wingdings" panose="05000000000000000000" pitchFamily="2" charset="2"/>
              <a:buChar char="ü"/>
            </a:pPr>
            <a:r>
              <a:rPr lang="en-US" dirty="0"/>
              <a:t>builds this map very carefully and ensures that circular refs do not cause and infinite recursion.  </a:t>
            </a:r>
          </a:p>
          <a:p>
            <a:pPr marL="742950" lvl="1" indent="-285750">
              <a:buFont typeface="Wingdings" panose="05000000000000000000" pitchFamily="2" charset="2"/>
              <a:buChar char="ü"/>
            </a:pPr>
            <a:r>
              <a:rPr lang="en-US" dirty="0"/>
              <a:t>any object no in this map is deemed to be unreachable</a:t>
            </a:r>
          </a:p>
          <a:p>
            <a:pPr marL="285750" indent="-285750">
              <a:buFont typeface="Arial" panose="020B0604020202020204" pitchFamily="34" charset="0"/>
              <a:buChar char="•"/>
            </a:pPr>
            <a:r>
              <a:rPr lang="en-US" dirty="0"/>
              <a:t>Checks whether any of the unreachable objects has a destructor that needs to be run “finalization”</a:t>
            </a:r>
          </a:p>
          <a:p>
            <a:pPr marL="742950" lvl="1" indent="-285750">
              <a:buFont typeface="Wingdings" panose="05000000000000000000" pitchFamily="2" charset="2"/>
              <a:buChar char="ü"/>
            </a:pPr>
            <a:r>
              <a:rPr lang="en-US" dirty="0"/>
              <a:t>unreachable objects that require finalization are placed in a queue called the “f-reachable queue”</a:t>
            </a:r>
          </a:p>
          <a:p>
            <a:pPr marL="285750" indent="-285750">
              <a:buFont typeface="Arial" panose="020B0604020202020204" pitchFamily="34" charset="0"/>
              <a:buChar char="•"/>
            </a:pPr>
            <a:r>
              <a:rPr lang="en-US" dirty="0"/>
              <a:t>Deallocates the remaining unreachable objects (those that do not require finalization) </a:t>
            </a:r>
          </a:p>
          <a:p>
            <a:pPr marL="742950" lvl="1" indent="-285750">
              <a:buFont typeface="Wingdings" panose="05000000000000000000" pitchFamily="2" charset="2"/>
              <a:buChar char="ü"/>
            </a:pPr>
            <a:r>
              <a:rPr lang="en-US" dirty="0"/>
              <a:t>moves the reachable objects down the  heap, defragmenting the heap and freeing memory at its top.</a:t>
            </a:r>
          </a:p>
          <a:p>
            <a:pPr marL="742950" lvl="1" indent="-285750">
              <a:buFont typeface="Wingdings" panose="05000000000000000000" pitchFamily="2" charset="2"/>
              <a:buChar char="ü"/>
            </a:pPr>
            <a:r>
              <a:rPr lang="en-US" dirty="0"/>
              <a:t>when a reachable object is moved it also updates any ref to the object</a:t>
            </a:r>
          </a:p>
          <a:p>
            <a:pPr marL="285750" indent="-285750">
              <a:buFont typeface="Arial" panose="020B0604020202020204" pitchFamily="34" charset="0"/>
              <a:buChar char="•"/>
            </a:pPr>
            <a:r>
              <a:rPr lang="en-US" dirty="0"/>
              <a:t>Allows other threads to resume</a:t>
            </a:r>
          </a:p>
          <a:p>
            <a:pPr marL="285750" indent="-285750">
              <a:buFont typeface="Arial" panose="020B0604020202020204" pitchFamily="34" charset="0"/>
              <a:buChar char="•"/>
            </a:pPr>
            <a:r>
              <a:rPr lang="en-US" dirty="0">
                <a:solidFill>
                  <a:schemeClr val="bg1"/>
                </a:solidFill>
              </a:rPr>
              <a:t>Finalizes the unreachable objects that require finalization that are now in the </a:t>
            </a:r>
            <a:r>
              <a:rPr lang="en-US" dirty="0" err="1">
                <a:solidFill>
                  <a:schemeClr val="bg1"/>
                </a:solidFill>
              </a:rPr>
              <a:t>freachable</a:t>
            </a:r>
            <a:r>
              <a:rPr lang="en-US" dirty="0">
                <a:solidFill>
                  <a:schemeClr val="bg1"/>
                </a:solidFill>
              </a:rPr>
              <a:t> queue, by running the </a:t>
            </a:r>
          </a:p>
          <a:p>
            <a:pPr lvl="1"/>
            <a:r>
              <a:rPr lang="en-US" dirty="0">
                <a:solidFill>
                  <a:schemeClr val="bg1"/>
                </a:solidFill>
              </a:rPr>
              <a:t>     finalize methods on its own thread.</a:t>
            </a:r>
          </a:p>
          <a:p>
            <a:endParaRPr lang="en-US" dirty="0"/>
          </a:p>
        </p:txBody>
      </p:sp>
    </p:spTree>
    <p:extLst>
      <p:ext uri="{BB962C8B-B14F-4D97-AF65-F5344CB8AC3E}">
        <p14:creationId xmlns:p14="http://schemas.microsoft.com/office/powerpoint/2010/main" val="201624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461E4-1643-4330-B279-81B6AA3CDFF3}"/>
              </a:ext>
            </a:extLst>
          </p:cNvPr>
          <p:cNvSpPr txBox="1"/>
          <p:nvPr/>
        </p:nvSpPr>
        <p:spPr>
          <a:xfrm>
            <a:off x="304800" y="144379"/>
            <a:ext cx="11772710" cy="5909310"/>
          </a:xfrm>
          <a:prstGeom prst="rect">
            <a:avLst/>
          </a:prstGeom>
          <a:noFill/>
        </p:spPr>
        <p:txBody>
          <a:bodyPr wrap="none" rtlCol="0">
            <a:spAutoFit/>
          </a:bodyPr>
          <a:lstStyle/>
          <a:p>
            <a:r>
              <a:rPr lang="en-US" b="1" u="sng" dirty="0"/>
              <a:t>Recommendations</a:t>
            </a:r>
          </a:p>
          <a:p>
            <a:r>
              <a:rPr lang="en-US" dirty="0"/>
              <a:t>Writing classes with destructors make your code complex and  adds complexity to the garbage collection as well.  Making</a:t>
            </a:r>
          </a:p>
          <a:p>
            <a:r>
              <a:rPr lang="en-US" dirty="0"/>
              <a:t>Your program run slower.  </a:t>
            </a:r>
          </a:p>
          <a:p>
            <a:r>
              <a:rPr lang="en-US" dirty="0"/>
              <a:t>No destructors = no need for </a:t>
            </a:r>
            <a:r>
              <a:rPr lang="en-US" dirty="0" err="1"/>
              <a:t>freachable</a:t>
            </a:r>
            <a:r>
              <a:rPr lang="en-US" dirty="0"/>
              <a:t> queue</a:t>
            </a:r>
          </a:p>
          <a:p>
            <a:r>
              <a:rPr lang="en-US" dirty="0"/>
              <a:t>Avoid using destructors if possible</a:t>
            </a:r>
          </a:p>
          <a:p>
            <a:r>
              <a:rPr lang="en-US" dirty="0"/>
              <a:t>Use only to claim  unmanaged resources or consider using a “using” statement instead.</a:t>
            </a:r>
          </a:p>
          <a:p>
            <a:endParaRPr lang="en-US" dirty="0"/>
          </a:p>
          <a:p>
            <a:r>
              <a:rPr lang="en-US" b="1" u="sng" dirty="0"/>
              <a:t>Resource management</a:t>
            </a:r>
          </a:p>
          <a:p>
            <a:r>
              <a:rPr lang="en-US" dirty="0"/>
              <a:t>Valuable resources need to be releases as soon as possible.</a:t>
            </a:r>
          </a:p>
          <a:p>
            <a:r>
              <a:rPr lang="en-US" dirty="0"/>
              <a:t>Scarce resources such as :  memory, database connections or file handles</a:t>
            </a:r>
          </a:p>
          <a:p>
            <a:r>
              <a:rPr lang="en-US" dirty="0"/>
              <a:t>You must release these yourself using a “disposal method”</a:t>
            </a:r>
          </a:p>
          <a:p>
            <a:endParaRPr lang="en-US" b="1" u="sng" dirty="0"/>
          </a:p>
          <a:p>
            <a:r>
              <a:rPr lang="en-US" b="1" u="sng" dirty="0"/>
              <a:t>Disposal methods</a:t>
            </a:r>
          </a:p>
          <a:p>
            <a:r>
              <a:rPr lang="en-US" dirty="0"/>
              <a:t>Term “disposal method” refers to the purpose of the method rather than its name.</a:t>
            </a:r>
          </a:p>
          <a:p>
            <a:r>
              <a:rPr lang="en-US" dirty="0"/>
              <a:t>Reading text from a file such as in </a:t>
            </a:r>
            <a:r>
              <a:rPr lang="en-US" dirty="0" err="1"/>
              <a:t>StreamReader</a:t>
            </a:r>
            <a:r>
              <a:rPr lang="en-US" dirty="0"/>
              <a:t> or </a:t>
            </a:r>
            <a:r>
              <a:rPr lang="en-US" dirty="0" err="1"/>
              <a:t>TextReader</a:t>
            </a:r>
            <a:r>
              <a:rPr lang="en-US" dirty="0"/>
              <a:t> require a “close method” to release the file handler and the </a:t>
            </a:r>
          </a:p>
          <a:p>
            <a:r>
              <a:rPr lang="en-US" dirty="0"/>
              <a:t>Associated resources.  </a:t>
            </a:r>
          </a:p>
          <a:p>
            <a:endParaRPr lang="en-US" dirty="0"/>
          </a:p>
          <a:p>
            <a:r>
              <a:rPr lang="en-US" b="1" u="sng" dirty="0"/>
              <a:t>Exception-safe disposal</a:t>
            </a:r>
          </a:p>
          <a:p>
            <a:r>
              <a:rPr lang="en-US" dirty="0"/>
              <a:t>Ensure that a disposal method is always called, regardless of whether there is an exception, is to call the disposal method </a:t>
            </a:r>
          </a:p>
          <a:p>
            <a:r>
              <a:rPr lang="en-US" dirty="0"/>
              <a:t>Within a finally block.  </a:t>
            </a:r>
          </a:p>
          <a:p>
            <a:endParaRPr lang="en-US" dirty="0"/>
          </a:p>
        </p:txBody>
      </p:sp>
    </p:spTree>
    <p:extLst>
      <p:ext uri="{BB962C8B-B14F-4D97-AF65-F5344CB8AC3E}">
        <p14:creationId xmlns:p14="http://schemas.microsoft.com/office/powerpoint/2010/main" val="315857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543980-DC39-4613-86ED-D78F6499DD87}"/>
              </a:ext>
            </a:extLst>
          </p:cNvPr>
          <p:cNvSpPr/>
          <p:nvPr/>
        </p:nvSpPr>
        <p:spPr>
          <a:xfrm>
            <a:off x="160421" y="0"/>
            <a:ext cx="11855116" cy="6186309"/>
          </a:xfrm>
          <a:prstGeom prst="rect">
            <a:avLst/>
          </a:prstGeom>
        </p:spPr>
        <p:txBody>
          <a:bodyPr wrap="square">
            <a:spAutoFit/>
          </a:bodyPr>
          <a:lstStyle/>
          <a:p>
            <a:r>
              <a:rPr lang="en-US" b="1" u="sng" dirty="0"/>
              <a:t>Exception-safe disposal</a:t>
            </a:r>
          </a:p>
          <a:p>
            <a:r>
              <a:rPr lang="en-US" dirty="0"/>
              <a:t>Ensure that a disposal method is always called, regardless of whether there is an exception, is to call the disposal method </a:t>
            </a:r>
          </a:p>
          <a:p>
            <a:r>
              <a:rPr lang="en-US" dirty="0"/>
              <a:t>Within a finally block.  </a:t>
            </a:r>
          </a:p>
          <a:p>
            <a:endParaRPr lang="en-US" dirty="0"/>
          </a:p>
          <a:p>
            <a:r>
              <a:rPr lang="en-US" dirty="0"/>
              <a:t>Drawbacks of a finally block:</a:t>
            </a:r>
          </a:p>
          <a:p>
            <a:endParaRPr lang="en-US" dirty="0"/>
          </a:p>
          <a:p>
            <a:r>
              <a:rPr lang="en-US" dirty="0"/>
              <a:t>1. Quickly becomes unwieldy if you have to dispose of more than one resource.  (you end up with nested try and finally blocks.)</a:t>
            </a:r>
          </a:p>
          <a:p>
            <a:pPr marL="342900" indent="-342900">
              <a:buAutoNum type="arabicPeriod" startAt="2"/>
            </a:pPr>
            <a:r>
              <a:rPr lang="en-US" dirty="0"/>
              <a:t>You might need to modify the code to make it fit this idiom (for example, you might need to reorder the declaration of the resource reference, remember to initialize the reference to null, and remember to check that the reference isn’t null in the finally block.)</a:t>
            </a:r>
          </a:p>
          <a:p>
            <a:pPr marL="342900" indent="-342900">
              <a:buAutoNum type="arabicPeriod" startAt="2"/>
            </a:pPr>
            <a:r>
              <a:rPr lang="en-US" dirty="0"/>
              <a:t>If fails to create an abstraction of the solution.  This means that the solution is hard to understand and you must repeat the code everywhere you need this functionality.</a:t>
            </a:r>
          </a:p>
          <a:p>
            <a:pPr marL="342900" indent="-342900">
              <a:buAutoNum type="arabicPeriod" startAt="2"/>
            </a:pPr>
            <a:r>
              <a:rPr lang="en-US" dirty="0"/>
              <a:t>The reference to the resource remains in scope after the finally block.  This means that you can accidentally try to use the resource after it has been released.</a:t>
            </a:r>
          </a:p>
          <a:p>
            <a:pPr marL="342900" indent="-342900">
              <a:buAutoNum type="arabicPeriod" startAt="2"/>
            </a:pPr>
            <a:r>
              <a:rPr lang="en-US" dirty="0"/>
              <a:t>The using statement is designed to solve all these problems.</a:t>
            </a:r>
          </a:p>
          <a:p>
            <a:pPr marL="342900" indent="-342900">
              <a:buAutoNum type="arabicPeriod" startAt="2"/>
            </a:pPr>
            <a:endParaRPr lang="en-US" dirty="0"/>
          </a:p>
          <a:p>
            <a:r>
              <a:rPr lang="en-US" b="1" u="sng" dirty="0"/>
              <a:t>The using statement and the </a:t>
            </a:r>
            <a:r>
              <a:rPr lang="en-US" b="1" u="sng" dirty="0" err="1"/>
              <a:t>IDisposable</a:t>
            </a:r>
            <a:r>
              <a:rPr lang="en-US" b="1" u="sng" dirty="0"/>
              <a:t> interface</a:t>
            </a:r>
          </a:p>
          <a:p>
            <a:r>
              <a:rPr lang="en-US" dirty="0"/>
              <a:t>Provides a clean mechanism for controlling the lifetimes of resources.  You can create an object, and this object will be destroyed when the using statement block finishes.  </a:t>
            </a:r>
          </a:p>
          <a:p>
            <a:r>
              <a:rPr lang="en-US" dirty="0"/>
              <a:t>**Note:  The Using keyword can hold two different meaning, one for bringing a namespace into scope and one for controlling </a:t>
            </a:r>
          </a:p>
          <a:p>
            <a:r>
              <a:rPr lang="en-US" dirty="0"/>
              <a:t>The lifetimes of resources. Do not confuse them.</a:t>
            </a:r>
          </a:p>
        </p:txBody>
      </p:sp>
    </p:spTree>
    <p:extLst>
      <p:ext uri="{BB962C8B-B14F-4D97-AF65-F5344CB8AC3E}">
        <p14:creationId xmlns:p14="http://schemas.microsoft.com/office/powerpoint/2010/main" val="366970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5E56FF-3B72-4AD7-948F-EF5645B62B21}"/>
              </a:ext>
            </a:extLst>
          </p:cNvPr>
          <p:cNvSpPr/>
          <p:nvPr/>
        </p:nvSpPr>
        <p:spPr>
          <a:xfrm>
            <a:off x="0" y="-182796"/>
            <a:ext cx="12192000" cy="7017306"/>
          </a:xfrm>
          <a:prstGeom prst="rect">
            <a:avLst/>
          </a:prstGeom>
        </p:spPr>
        <p:txBody>
          <a:bodyPr wrap="square">
            <a:spAutoFit/>
          </a:bodyPr>
          <a:lstStyle/>
          <a:p>
            <a:pPr marL="342900" indent="-342900">
              <a:buAutoNum type="arabicPeriod" startAt="2"/>
            </a:pPr>
            <a:endParaRPr lang="en-US" dirty="0"/>
          </a:p>
          <a:p>
            <a:r>
              <a:rPr lang="en-US" b="1" u="sng" dirty="0"/>
              <a:t>The using statement and the </a:t>
            </a:r>
            <a:r>
              <a:rPr lang="en-US" b="1" u="sng" dirty="0" err="1"/>
              <a:t>IDisposable</a:t>
            </a:r>
            <a:r>
              <a:rPr lang="en-US" b="1" u="sng" dirty="0"/>
              <a:t> interface</a:t>
            </a:r>
          </a:p>
          <a:p>
            <a:r>
              <a:rPr lang="en-US" dirty="0"/>
              <a:t>The syntax for a using statement is as follows:</a:t>
            </a:r>
          </a:p>
          <a:p>
            <a:endParaRPr lang="en-US" dirty="0"/>
          </a:p>
          <a:p>
            <a:r>
              <a:rPr lang="en-US" dirty="0"/>
              <a:t>Using ( type variable = initialization )</a:t>
            </a:r>
          </a:p>
          <a:p>
            <a:r>
              <a:rPr lang="en-US" dirty="0"/>
              <a:t>{</a:t>
            </a:r>
          </a:p>
          <a:p>
            <a:r>
              <a:rPr lang="en-US" dirty="0"/>
              <a:t>	</a:t>
            </a:r>
            <a:r>
              <a:rPr lang="en-US" dirty="0" err="1"/>
              <a:t>StatementBlock</a:t>
            </a:r>
            <a:endParaRPr lang="en-US" dirty="0"/>
          </a:p>
          <a:p>
            <a:r>
              <a:rPr lang="en-US" dirty="0"/>
              <a:t>}</a:t>
            </a:r>
          </a:p>
          <a:p>
            <a:endParaRPr lang="en-US" dirty="0"/>
          </a:p>
          <a:p>
            <a:r>
              <a:rPr lang="en-US" dirty="0"/>
              <a:t>The using statement  introduces its own block for scoping purposes. This arrangement means that the variable you declare in a using statement automatically goes out of scope  example code page 313</a:t>
            </a:r>
          </a:p>
          <a:p>
            <a:endParaRPr lang="en-US" dirty="0"/>
          </a:p>
          <a:p>
            <a:r>
              <a:rPr lang="en-US" dirty="0"/>
              <a:t>Variable you declare in a using statement must be of a type that implements the </a:t>
            </a:r>
            <a:r>
              <a:rPr lang="en-US" dirty="0" err="1"/>
              <a:t>IDisposable</a:t>
            </a:r>
            <a:r>
              <a:rPr lang="en-US" dirty="0"/>
              <a:t> interface.  </a:t>
            </a:r>
          </a:p>
          <a:p>
            <a:r>
              <a:rPr lang="en-US" dirty="0" err="1"/>
              <a:t>IDisposable</a:t>
            </a:r>
            <a:r>
              <a:rPr lang="en-US" dirty="0"/>
              <a:t> interface lives in the System namespace and contains just one method, named Dispose.</a:t>
            </a:r>
          </a:p>
          <a:p>
            <a:endParaRPr lang="en-US" dirty="0"/>
          </a:p>
          <a:p>
            <a:r>
              <a:rPr lang="en-US" dirty="0"/>
              <a:t>Namespace System</a:t>
            </a:r>
          </a:p>
          <a:p>
            <a:r>
              <a:rPr lang="en-US" dirty="0"/>
              <a:t>{</a:t>
            </a:r>
          </a:p>
          <a:p>
            <a:r>
              <a:rPr lang="en-US" dirty="0"/>
              <a:t>     interface </a:t>
            </a:r>
            <a:r>
              <a:rPr lang="en-US" dirty="0" err="1"/>
              <a:t>IDisposable</a:t>
            </a:r>
            <a:endParaRPr lang="en-US" dirty="0"/>
          </a:p>
          <a:p>
            <a:r>
              <a:rPr lang="en-US" dirty="0"/>
              <a:t>      {</a:t>
            </a:r>
          </a:p>
          <a:p>
            <a:r>
              <a:rPr lang="en-US" dirty="0"/>
              <a:t>           void Dispose();</a:t>
            </a:r>
          </a:p>
          <a:p>
            <a:r>
              <a:rPr lang="en-US" dirty="0"/>
              <a:t>        }</a:t>
            </a:r>
          </a:p>
          <a:p>
            <a:r>
              <a:rPr lang="en-US" dirty="0"/>
              <a:t>}</a:t>
            </a:r>
          </a:p>
          <a:p>
            <a:endParaRPr lang="en-US" dirty="0"/>
          </a:p>
          <a:p>
            <a:r>
              <a:rPr lang="en-US" dirty="0">
                <a:solidFill>
                  <a:schemeClr val="bg1"/>
                </a:solidFill>
              </a:rPr>
              <a:t>Purpose of </a:t>
            </a:r>
            <a:r>
              <a:rPr lang="en-US" b="1" dirty="0">
                <a:solidFill>
                  <a:schemeClr val="bg1"/>
                </a:solidFill>
              </a:rPr>
              <a:t>Dispose method </a:t>
            </a:r>
            <a:r>
              <a:rPr lang="en-US" dirty="0">
                <a:solidFill>
                  <a:schemeClr val="bg1"/>
                </a:solidFill>
              </a:rPr>
              <a:t>is to fee any resources used by an object.  </a:t>
            </a:r>
          </a:p>
          <a:p>
            <a:endParaRPr lang="en-US" dirty="0"/>
          </a:p>
        </p:txBody>
      </p:sp>
    </p:spTree>
    <p:extLst>
      <p:ext uri="{BB962C8B-B14F-4D97-AF65-F5344CB8AC3E}">
        <p14:creationId xmlns:p14="http://schemas.microsoft.com/office/powerpoint/2010/main" val="405445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152A7-C040-400B-83AA-CCEFA922BF09}"/>
              </a:ext>
            </a:extLst>
          </p:cNvPr>
          <p:cNvSpPr txBox="1"/>
          <p:nvPr/>
        </p:nvSpPr>
        <p:spPr>
          <a:xfrm>
            <a:off x="128337" y="0"/>
            <a:ext cx="12252585" cy="6740307"/>
          </a:xfrm>
          <a:prstGeom prst="rect">
            <a:avLst/>
          </a:prstGeom>
          <a:noFill/>
        </p:spPr>
        <p:txBody>
          <a:bodyPr wrap="none" rtlCol="0">
            <a:spAutoFit/>
          </a:bodyPr>
          <a:lstStyle/>
          <a:p>
            <a:r>
              <a:rPr lang="en-US" dirty="0"/>
              <a:t>Benefits of applying a “using statement” as a clean, exception safe and robust way to ensure that a resource is always </a:t>
            </a:r>
          </a:p>
          <a:p>
            <a:r>
              <a:rPr lang="en-US" dirty="0"/>
              <a:t>Released.</a:t>
            </a:r>
          </a:p>
          <a:p>
            <a:endParaRPr lang="en-US" dirty="0"/>
          </a:p>
          <a:p>
            <a:pPr marL="742950" lvl="1" indent="-285750">
              <a:buFont typeface="Arial" panose="020B0604020202020204" pitchFamily="34" charset="0"/>
              <a:buChar char="•"/>
            </a:pPr>
            <a:r>
              <a:rPr lang="en-US" dirty="0"/>
              <a:t>scales well if you need to dispose of multiple resources</a:t>
            </a:r>
          </a:p>
          <a:p>
            <a:pPr marL="742950" lvl="1" indent="-285750">
              <a:buFont typeface="Arial" panose="020B0604020202020204" pitchFamily="34" charset="0"/>
              <a:buChar char="•"/>
            </a:pPr>
            <a:r>
              <a:rPr lang="en-US" dirty="0"/>
              <a:t>doesn’t distort the logic of the program code</a:t>
            </a:r>
          </a:p>
          <a:p>
            <a:pPr marL="742950" lvl="1" indent="-285750">
              <a:buFont typeface="Arial" panose="020B0604020202020204" pitchFamily="34" charset="0"/>
              <a:buChar char="•"/>
            </a:pPr>
            <a:r>
              <a:rPr lang="en-US" dirty="0"/>
              <a:t>abstracts away the problem and avoids repetition</a:t>
            </a:r>
          </a:p>
          <a:p>
            <a:pPr marL="742950" lvl="1" indent="-285750">
              <a:buFont typeface="Arial" panose="020B0604020202020204" pitchFamily="34" charset="0"/>
              <a:buChar char="•"/>
            </a:pPr>
            <a:r>
              <a:rPr lang="en-US" dirty="0"/>
              <a:t>robust.  You can’t accidentally reference the variable declared within the “using statement” after the “using</a:t>
            </a:r>
          </a:p>
          <a:p>
            <a:pPr marL="742950" lvl="1" indent="-285750">
              <a:buFont typeface="Arial" panose="020B0604020202020204" pitchFamily="34" charset="0"/>
              <a:buChar char="•"/>
            </a:pPr>
            <a:r>
              <a:rPr lang="en-US" dirty="0"/>
              <a:t> statement  has ended because it’s not in scope anymore.</a:t>
            </a:r>
          </a:p>
          <a:p>
            <a:pPr marL="742950" lvl="1" indent="-285750">
              <a:buFont typeface="Arial" panose="020B0604020202020204" pitchFamily="34" charset="0"/>
              <a:buChar char="•"/>
            </a:pPr>
            <a:endParaRPr lang="en-US" dirty="0"/>
          </a:p>
          <a:p>
            <a:pPr marL="0" lvl="1"/>
            <a:r>
              <a:rPr lang="en-US" b="1" u="sng" dirty="0"/>
              <a:t>Calling the Dispose method from a destructor</a:t>
            </a:r>
          </a:p>
          <a:p>
            <a:pPr marL="0" lvl="1"/>
            <a:r>
              <a:rPr lang="en-US" dirty="0"/>
              <a:t>Ensure the </a:t>
            </a:r>
            <a:r>
              <a:rPr lang="en-US" b="1" i="1" dirty="0"/>
              <a:t>Dispose method </a:t>
            </a:r>
            <a:r>
              <a:rPr lang="en-US" dirty="0"/>
              <a:t>runs by calling it from a destructor</a:t>
            </a:r>
          </a:p>
          <a:p>
            <a:pPr marL="0" lvl="1"/>
            <a:r>
              <a:rPr lang="en-US" dirty="0"/>
              <a:t>A useful backup</a:t>
            </a:r>
          </a:p>
          <a:p>
            <a:pPr marL="0" lvl="1"/>
            <a:r>
              <a:rPr lang="en-US" dirty="0"/>
              <a:t>You might forget to call the </a:t>
            </a:r>
            <a:r>
              <a:rPr lang="en-US" b="1" i="1" dirty="0"/>
              <a:t>Dispose Method </a:t>
            </a:r>
            <a:r>
              <a:rPr lang="en-US" dirty="0"/>
              <a:t>but, but at least you can be sure that it will be called even if it’s only when the </a:t>
            </a:r>
          </a:p>
          <a:p>
            <a:pPr marL="0" lvl="1"/>
            <a:r>
              <a:rPr lang="en-US" dirty="0"/>
              <a:t>Program shuts down.</a:t>
            </a:r>
          </a:p>
          <a:p>
            <a:pPr marL="0" lvl="1"/>
            <a:r>
              <a:rPr lang="en-US" dirty="0"/>
              <a:t>Code example page 314 and 315</a:t>
            </a:r>
          </a:p>
          <a:p>
            <a:pPr marL="0" lvl="1"/>
            <a:r>
              <a:rPr lang="en-US" dirty="0"/>
              <a:t>Notes from example code</a:t>
            </a:r>
          </a:p>
          <a:p>
            <a:pPr marL="342900" lvl="1" indent="-342900">
              <a:buAutoNum type="arabicPeriod"/>
            </a:pPr>
            <a:r>
              <a:rPr lang="en-US" dirty="0"/>
              <a:t>The class implements the </a:t>
            </a:r>
            <a:r>
              <a:rPr lang="en-US" dirty="0" err="1"/>
              <a:t>IDisposable</a:t>
            </a:r>
            <a:r>
              <a:rPr lang="en-US" dirty="0"/>
              <a:t> interface</a:t>
            </a:r>
          </a:p>
          <a:p>
            <a:pPr marL="342900" lvl="1" indent="-342900">
              <a:buAutoNum type="arabicPeriod"/>
            </a:pPr>
            <a:r>
              <a:rPr lang="en-US" dirty="0"/>
              <a:t>The public </a:t>
            </a:r>
            <a:r>
              <a:rPr lang="en-US" b="1" i="1" dirty="0"/>
              <a:t>Dispose Method </a:t>
            </a:r>
            <a:r>
              <a:rPr lang="en-US" dirty="0"/>
              <a:t>can be called at any time by your application code</a:t>
            </a:r>
          </a:p>
          <a:p>
            <a:pPr marL="342900" lvl="1" indent="-342900">
              <a:buAutoNum type="arabicPeriod"/>
            </a:pPr>
            <a:r>
              <a:rPr lang="en-US" dirty="0"/>
              <a:t>The public </a:t>
            </a:r>
            <a:r>
              <a:rPr lang="en-US" b="1" i="1" dirty="0"/>
              <a:t>Dispose Method </a:t>
            </a:r>
            <a:r>
              <a:rPr lang="en-US" dirty="0"/>
              <a:t>calls the protect overloaded version of the </a:t>
            </a:r>
            <a:r>
              <a:rPr lang="en-US" b="1" i="1" dirty="0"/>
              <a:t>Dispose Method </a:t>
            </a:r>
            <a:r>
              <a:rPr lang="en-US" dirty="0"/>
              <a:t>that takes a Boolean parameter.</a:t>
            </a:r>
          </a:p>
          <a:p>
            <a:pPr marL="0" lvl="1"/>
            <a:r>
              <a:rPr lang="en-US" dirty="0"/>
              <a:t>        passing the value “true” as an argument, performing the resource disposal.</a:t>
            </a:r>
          </a:p>
          <a:p>
            <a:pPr marL="342900" lvl="1" indent="-342900">
              <a:buAutoNum type="arabicPeriod" startAt="4"/>
            </a:pPr>
            <a:r>
              <a:rPr lang="en-US" dirty="0"/>
              <a:t>Destructor calls the protected and overloaded </a:t>
            </a:r>
            <a:r>
              <a:rPr lang="en-US" b="1" i="1" dirty="0"/>
              <a:t>Disposal Method </a:t>
            </a:r>
            <a:r>
              <a:rPr lang="en-US" dirty="0"/>
              <a:t>that takes a Boolean parameter that passes the value “false” </a:t>
            </a:r>
          </a:p>
          <a:p>
            <a:pPr marL="0" lvl="1"/>
            <a:r>
              <a:rPr lang="en-US" dirty="0"/>
              <a:t>        as an argument.  The destructor is called by only by the garbage collector when your object is being finalized.</a:t>
            </a:r>
          </a:p>
          <a:p>
            <a:pPr marL="342900" lvl="1" indent="-342900">
              <a:buAutoNum type="arabicPeriod" startAt="5"/>
            </a:pPr>
            <a:r>
              <a:rPr lang="en-US" dirty="0">
                <a:solidFill>
                  <a:schemeClr val="bg1"/>
                </a:solidFill>
              </a:rPr>
              <a:t>You can call the protected </a:t>
            </a:r>
            <a:r>
              <a:rPr lang="en-US" b="1" i="1" dirty="0">
                <a:solidFill>
                  <a:schemeClr val="bg1"/>
                </a:solidFill>
              </a:rPr>
              <a:t>Dispose Method </a:t>
            </a:r>
            <a:r>
              <a:rPr lang="en-US" dirty="0">
                <a:solidFill>
                  <a:schemeClr val="bg1"/>
                </a:solidFill>
              </a:rPr>
              <a:t>safely multiple times.   The variable </a:t>
            </a:r>
            <a:r>
              <a:rPr lang="en-US" b="1" i="1" dirty="0">
                <a:solidFill>
                  <a:schemeClr val="bg1"/>
                </a:solidFill>
              </a:rPr>
              <a:t>disposed</a:t>
            </a:r>
            <a:r>
              <a:rPr lang="en-US" dirty="0">
                <a:solidFill>
                  <a:schemeClr val="bg1"/>
                </a:solidFill>
              </a:rPr>
              <a:t> indicates wither the method has</a:t>
            </a:r>
          </a:p>
          <a:p>
            <a:pPr marL="0" lvl="1"/>
            <a:r>
              <a:rPr lang="en-US" dirty="0">
                <a:solidFill>
                  <a:schemeClr val="bg1"/>
                </a:solidFill>
              </a:rPr>
              <a:t>       already been run and is a safety feature to prevent the method from attempting to dispose of the resources multiple times.</a:t>
            </a:r>
          </a:p>
        </p:txBody>
      </p:sp>
    </p:spTree>
    <p:extLst>
      <p:ext uri="{BB962C8B-B14F-4D97-AF65-F5344CB8AC3E}">
        <p14:creationId xmlns:p14="http://schemas.microsoft.com/office/powerpoint/2010/main" val="34444612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183</TotalTime>
  <Words>1766</Words>
  <Application>Microsoft Office PowerPoint</Application>
  <PresentationFormat>Widescreen</PresentationFormat>
  <Paragraphs>221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Marsha Brooks</dc:creator>
  <cp:lastModifiedBy>Marsha Brooks</cp:lastModifiedBy>
  <cp:revision>20</cp:revision>
  <dcterms:created xsi:type="dcterms:W3CDTF">2017-09-05T23:38:05Z</dcterms:created>
  <dcterms:modified xsi:type="dcterms:W3CDTF">2017-09-06T02:41:41Z</dcterms:modified>
</cp:coreProperties>
</file>