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6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8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9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75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E08B8F-D910-4AEC-9563-287B5D837EC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89B4A-877E-464A-B970-777F6F16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15C2C-190D-456F-9A4F-4CC90F8F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675245"/>
            <a:ext cx="9573491" cy="60303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8A511F-4B3B-4776-BBEA-ECB9BFF49D7A}"/>
              </a:ext>
            </a:extLst>
          </p:cNvPr>
          <p:cNvSpPr/>
          <p:nvPr/>
        </p:nvSpPr>
        <p:spPr>
          <a:xfrm rot="1208821">
            <a:off x="4735666" y="1713576"/>
            <a:ext cx="6405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Poop About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Oop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380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256A8-DC61-43D2-AD6D-10F0D4A2978D}"/>
              </a:ext>
            </a:extLst>
          </p:cNvPr>
          <p:cNvSpPr txBox="1"/>
          <p:nvPr/>
        </p:nvSpPr>
        <p:spPr>
          <a:xfrm>
            <a:off x="110836" y="180109"/>
            <a:ext cx="111969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Understanding static methods and data</a:t>
            </a:r>
          </a:p>
          <a:p>
            <a:endParaRPr lang="en-US" b="1" u="sng" dirty="0"/>
          </a:p>
          <a:p>
            <a:r>
              <a:rPr lang="en-US" dirty="0"/>
              <a:t>Not all methods naturally belong to an instance of a class</a:t>
            </a:r>
          </a:p>
          <a:p>
            <a:r>
              <a:rPr lang="en-US" dirty="0"/>
              <a:t>There are utility methods that provide useful functions that are independent of a class instance</a:t>
            </a:r>
          </a:p>
          <a:p>
            <a:r>
              <a:rPr lang="en-US" dirty="0"/>
              <a:t>“WriteLine” or “</a:t>
            </a:r>
            <a:r>
              <a:rPr lang="en-US" dirty="0" err="1"/>
              <a:t>ReadLine</a:t>
            </a:r>
            <a:r>
              <a:rPr lang="en-US" dirty="0"/>
              <a:t>” for example.  </a:t>
            </a:r>
          </a:p>
          <a:p>
            <a:r>
              <a:rPr lang="en-US" dirty="0"/>
              <a:t>The Math class contains many utility methods for instance: Sin, Cos, Tan, Log, Sqrt.</a:t>
            </a:r>
          </a:p>
          <a:p>
            <a:r>
              <a:rPr lang="en-US" dirty="0"/>
              <a:t>If a method or a field is declared as “static” you can access the field or call the method by using the name of the class.</a:t>
            </a:r>
          </a:p>
          <a:p>
            <a:r>
              <a:rPr lang="en-US" dirty="0"/>
              <a:t>No instance is required.</a:t>
            </a:r>
          </a:p>
          <a:p>
            <a:endParaRPr lang="en-US" dirty="0"/>
          </a:p>
          <a:p>
            <a:r>
              <a:rPr lang="en-US" dirty="0"/>
              <a:t>double d = </a:t>
            </a:r>
            <a:r>
              <a:rPr lang="en-US" dirty="0" err="1"/>
              <a:t>Math.Sqrt</a:t>
            </a:r>
            <a:r>
              <a:rPr lang="en-US" dirty="0"/>
              <a:t>(42.24);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static method does not depend on an instance of a class, it cannot access any instance fields or instance methods </a:t>
            </a:r>
          </a:p>
          <a:p>
            <a:r>
              <a:rPr lang="en-US" dirty="0"/>
              <a:t>Defined in a the class.  It can only use fields and methods that are marked “static”.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445AB18-4EE3-443C-B052-B924720E1180}"/>
              </a:ext>
            </a:extLst>
          </p:cNvPr>
          <p:cNvSpPr/>
          <p:nvPr/>
        </p:nvSpPr>
        <p:spPr>
          <a:xfrm rot="1436512">
            <a:off x="1482805" y="3070830"/>
            <a:ext cx="1018404" cy="204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CBB81-EFE5-4671-B613-95D45F7367DA}"/>
              </a:ext>
            </a:extLst>
          </p:cNvPr>
          <p:cNvSpPr/>
          <p:nvPr/>
        </p:nvSpPr>
        <p:spPr>
          <a:xfrm>
            <a:off x="1834875" y="3173308"/>
            <a:ext cx="47500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is Sqrt and its class is Math,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method is called using the name of the class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81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DF066-3ADA-40F4-9CB3-9B1EE818C288}"/>
              </a:ext>
            </a:extLst>
          </p:cNvPr>
          <p:cNvSpPr txBox="1"/>
          <p:nvPr/>
        </p:nvSpPr>
        <p:spPr>
          <a:xfrm>
            <a:off x="0" y="0"/>
            <a:ext cx="1170852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Creating a shared field</a:t>
            </a:r>
          </a:p>
          <a:p>
            <a:r>
              <a:rPr lang="en-US" dirty="0"/>
              <a:t> a static field can be shared among all objects created from a single class</a:t>
            </a:r>
          </a:p>
          <a:p>
            <a:r>
              <a:rPr lang="en-US" dirty="0"/>
              <a:t>Where </a:t>
            </a:r>
            <a:r>
              <a:rPr lang="en-US" dirty="0" err="1"/>
              <a:t>nonstatic</a:t>
            </a:r>
            <a:r>
              <a:rPr lang="en-US" dirty="0"/>
              <a:t> fields are limited to the scope of the instance object.</a:t>
            </a:r>
          </a:p>
          <a:p>
            <a:endParaRPr lang="en-US" dirty="0"/>
          </a:p>
          <a:p>
            <a:r>
              <a:rPr lang="en-US" dirty="0"/>
              <a:t>class Circle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NumCircles</a:t>
            </a:r>
            <a:r>
              <a:rPr lang="en-US" dirty="0"/>
              <a:t> = 0;</a:t>
            </a:r>
          </a:p>
          <a:p>
            <a:r>
              <a:rPr lang="en-US" dirty="0"/>
              <a:t>……….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 keep in mind that static methods are also called class methods.  However, static fields are not usually</a:t>
            </a:r>
          </a:p>
          <a:p>
            <a:r>
              <a:rPr lang="en-US" dirty="0"/>
              <a:t>Called class fields; they are just called static fields or static variables.</a:t>
            </a:r>
          </a:p>
          <a:p>
            <a:endParaRPr lang="en-US" dirty="0"/>
          </a:p>
          <a:p>
            <a:r>
              <a:rPr lang="en-US" b="1" u="sng" dirty="0"/>
              <a:t>Creating a static field by using the </a:t>
            </a:r>
            <a:r>
              <a:rPr lang="en-US" b="1" u="sng" dirty="0" err="1"/>
              <a:t>const</a:t>
            </a:r>
            <a:r>
              <a:rPr lang="en-US" b="1" u="sng" dirty="0"/>
              <a:t> keyword</a:t>
            </a:r>
          </a:p>
          <a:p>
            <a:r>
              <a:rPr lang="en-US" dirty="0"/>
              <a:t>Prefix the field with the keyword “</a:t>
            </a:r>
            <a:r>
              <a:rPr lang="en-US" dirty="0" err="1"/>
              <a:t>const</a:t>
            </a:r>
            <a:r>
              <a:rPr lang="en-US" dirty="0"/>
              <a:t>” , declares it as static without the static keyword.  The value can never be changed.</a:t>
            </a:r>
          </a:p>
          <a:p>
            <a:r>
              <a:rPr lang="en-US" dirty="0"/>
              <a:t>“</a:t>
            </a:r>
            <a:r>
              <a:rPr lang="en-US" dirty="0" err="1"/>
              <a:t>const</a:t>
            </a:r>
            <a:r>
              <a:rPr lang="en-US" dirty="0"/>
              <a:t>” is short for “constant”.  A field can only be “</a:t>
            </a:r>
            <a:r>
              <a:rPr lang="en-US" dirty="0" err="1"/>
              <a:t>const</a:t>
            </a:r>
            <a:r>
              <a:rPr lang="en-US" dirty="0"/>
              <a:t>” if it is a numeric type(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ect</a:t>
            </a:r>
            <a:r>
              <a:rPr lang="en-US" dirty="0"/>
              <a:t>), string or enumeration.  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const</a:t>
            </a:r>
            <a:r>
              <a:rPr lang="en-US" dirty="0"/>
              <a:t> double PI = 314159265358979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C0CD9AF-EEAB-49C4-9F18-0B94E97B00C5}"/>
              </a:ext>
            </a:extLst>
          </p:cNvPr>
          <p:cNvSpPr/>
          <p:nvPr/>
        </p:nvSpPr>
        <p:spPr>
          <a:xfrm rot="1436512">
            <a:off x="1304351" y="2594300"/>
            <a:ext cx="1018404" cy="204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77576-2596-4CAE-905B-902A6D188F43}"/>
              </a:ext>
            </a:extLst>
          </p:cNvPr>
          <p:cNvSpPr/>
          <p:nvPr/>
        </p:nvSpPr>
        <p:spPr>
          <a:xfrm>
            <a:off x="1306578" y="2812413"/>
            <a:ext cx="6637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class field “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NumCircles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is marked as static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circle objects can share this static field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be used inside and outside the class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specifying the Circle class: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Console.WriteLine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($”Number of Circle Objects:  {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Circle.NumCircles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}”)’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53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62BB-17A6-46E4-98C7-3766F85DCC42}"/>
              </a:ext>
            </a:extLst>
          </p:cNvPr>
          <p:cNvSpPr txBox="1"/>
          <p:nvPr/>
        </p:nvSpPr>
        <p:spPr>
          <a:xfrm>
            <a:off x="152400" y="180109"/>
            <a:ext cx="11539762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Understanding static classes</a:t>
            </a:r>
          </a:p>
          <a:p>
            <a:endParaRPr lang="en-US" b="1" u="sng" dirty="0"/>
          </a:p>
          <a:p>
            <a:r>
              <a:rPr lang="en-US" dirty="0"/>
              <a:t>Declare a class as “static”</a:t>
            </a:r>
          </a:p>
          <a:p>
            <a:r>
              <a:rPr lang="en-US" dirty="0"/>
              <a:t> can contain only “static” members</a:t>
            </a:r>
          </a:p>
          <a:p>
            <a:r>
              <a:rPr lang="en-US" dirty="0"/>
              <a:t>All objects you create by using this class with share these members</a:t>
            </a:r>
          </a:p>
          <a:p>
            <a:r>
              <a:rPr lang="en-US" dirty="0"/>
              <a:t>Static class acts as a holder for utility fields(Math Class)</a:t>
            </a:r>
          </a:p>
          <a:p>
            <a:r>
              <a:rPr lang="en-US" dirty="0"/>
              <a:t>You cannot use the new keyword to create an instance object of a static class</a:t>
            </a:r>
          </a:p>
          <a:p>
            <a:r>
              <a:rPr lang="en-US" dirty="0"/>
              <a:t>A static class can not hold any instance members</a:t>
            </a:r>
          </a:p>
          <a:p>
            <a:r>
              <a:rPr lang="en-US" dirty="0"/>
              <a:t>You can use a constructor to initialize members but it also must be static</a:t>
            </a:r>
          </a:p>
          <a:p>
            <a:endParaRPr lang="en-US" dirty="0"/>
          </a:p>
          <a:p>
            <a:r>
              <a:rPr lang="en-US" dirty="0"/>
              <a:t>public static class Math</a:t>
            </a:r>
          </a:p>
          <a:p>
            <a:endParaRPr lang="en-US" dirty="0"/>
          </a:p>
          <a:p>
            <a:r>
              <a:rPr lang="en-US" b="1" u="sng" dirty="0"/>
              <a:t>Static using statements</a:t>
            </a:r>
          </a:p>
          <a:p>
            <a:endParaRPr lang="en-US" b="1" u="sng" dirty="0"/>
          </a:p>
          <a:p>
            <a:r>
              <a:rPr lang="en-US" dirty="0"/>
              <a:t>When you call a static method or reference a static field, you must specify the class to which the method or field belongs,</a:t>
            </a:r>
          </a:p>
          <a:p>
            <a:r>
              <a:rPr lang="en-US" dirty="0"/>
              <a:t>Such as </a:t>
            </a:r>
            <a:r>
              <a:rPr lang="en-US" dirty="0" err="1"/>
              <a:t>Math.Sqrt</a:t>
            </a:r>
            <a:r>
              <a:rPr lang="en-US" dirty="0"/>
              <a:t> or </a:t>
            </a:r>
            <a:r>
              <a:rPr lang="en-US" dirty="0" err="1"/>
              <a:t>Console.WriteLine</a:t>
            </a:r>
            <a:r>
              <a:rPr lang="en-US" dirty="0"/>
              <a:t>.  </a:t>
            </a:r>
          </a:p>
          <a:p>
            <a:r>
              <a:rPr lang="en-US" dirty="0"/>
              <a:t>Static “using” statements enable you to bring a class into scope and omit the class name when accessing static members.</a:t>
            </a:r>
          </a:p>
          <a:p>
            <a:endParaRPr lang="en-US" dirty="0"/>
          </a:p>
          <a:p>
            <a:r>
              <a:rPr lang="en-US" dirty="0"/>
              <a:t>Using static </a:t>
            </a:r>
            <a:r>
              <a:rPr lang="en-US" dirty="0" err="1"/>
              <a:t>System.Math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root = Sqrt(99.9);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**Although this simplifies code, it could be problematic later when another programmer is sorting out your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50F6D2C-5BFA-41CB-851F-2B4A648C837D}"/>
              </a:ext>
            </a:extLst>
          </p:cNvPr>
          <p:cNvSpPr/>
          <p:nvPr/>
        </p:nvSpPr>
        <p:spPr>
          <a:xfrm rot="591428">
            <a:off x="2606678" y="5326331"/>
            <a:ext cx="1018404" cy="204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247AB-608B-4678-9CC0-794BC1790C16}"/>
              </a:ext>
            </a:extLst>
          </p:cNvPr>
          <p:cNvSpPr/>
          <p:nvPr/>
        </p:nvSpPr>
        <p:spPr>
          <a:xfrm>
            <a:off x="3115880" y="5240672"/>
            <a:ext cx="524810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adding the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System.Math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using statement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no longer have to reference the method “Sqrt” by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Referencing its class as such, 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Math.Sqrt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simple write Sqrt()’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7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57995-1490-4E75-9810-E5E17C1E7F84}"/>
              </a:ext>
            </a:extLst>
          </p:cNvPr>
          <p:cNvSpPr txBox="1"/>
          <p:nvPr/>
        </p:nvSpPr>
        <p:spPr>
          <a:xfrm>
            <a:off x="2883042" y="0"/>
            <a:ext cx="5638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C# Tutor</a:t>
            </a:r>
          </a:p>
          <a:p>
            <a:pPr algn="ctr"/>
            <a:r>
              <a:rPr lang="en-US" sz="2400" b="1" dirty="0"/>
              <a:t>Chapter7</a:t>
            </a:r>
          </a:p>
          <a:p>
            <a:pPr algn="ctr"/>
            <a:r>
              <a:rPr lang="en-US" sz="2400" b="1" dirty="0"/>
              <a:t>Creating and Managing classes and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4CCD6-EB7B-4BFC-A20F-089FD894F69D}"/>
              </a:ext>
            </a:extLst>
          </p:cNvPr>
          <p:cNvSpPr txBox="1"/>
          <p:nvPr/>
        </p:nvSpPr>
        <p:spPr>
          <a:xfrm>
            <a:off x="346365" y="1225689"/>
            <a:ext cx="116155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“Class” is the root word “Classification”</a:t>
            </a:r>
          </a:p>
          <a:p>
            <a:r>
              <a:rPr lang="en-US" sz="2000" dirty="0"/>
              <a:t>Design a Class—Systematically arrange information and behavior into a meaningful entity(act of classification)</a:t>
            </a:r>
          </a:p>
          <a:p>
            <a:r>
              <a:rPr lang="en-US" sz="2000" dirty="0"/>
              <a:t>Example: Car</a:t>
            </a:r>
          </a:p>
          <a:p>
            <a:r>
              <a:rPr lang="en-US" sz="2000" dirty="0"/>
              <a:t>	Car is an object</a:t>
            </a:r>
          </a:p>
          <a:p>
            <a:r>
              <a:rPr lang="en-US" sz="2000" dirty="0"/>
              <a:t>	All cars share common behaviors: drive/steer/stop</a:t>
            </a:r>
          </a:p>
          <a:p>
            <a:r>
              <a:rPr lang="en-US" sz="2000" dirty="0"/>
              <a:t>	All cars share common attributes: steering wheel/engine</a:t>
            </a:r>
          </a:p>
          <a:p>
            <a:r>
              <a:rPr lang="en-US" sz="2000" dirty="0"/>
              <a:t>	The word  “car” is used to mean an “object” that shares these common behaviors and attributes.</a:t>
            </a:r>
          </a:p>
          <a:p>
            <a:endParaRPr lang="en-US" sz="2000" dirty="0"/>
          </a:p>
          <a:p>
            <a:r>
              <a:rPr lang="en-US" sz="2000" dirty="0"/>
              <a:t>Without classification, communication would be impossible.</a:t>
            </a:r>
          </a:p>
          <a:p>
            <a:endParaRPr lang="en-US" sz="2000" dirty="0"/>
          </a:p>
          <a:p>
            <a:r>
              <a:rPr lang="en-US" sz="2000" dirty="0"/>
              <a:t>Object oriented programming monopolizes on that concept and writes programs by:</a:t>
            </a:r>
          </a:p>
          <a:p>
            <a:r>
              <a:rPr lang="en-US" sz="2000" dirty="0"/>
              <a:t>	1.  “Classifying the different concepts inherent in a problem and its solution”</a:t>
            </a:r>
          </a:p>
          <a:p>
            <a:r>
              <a:rPr lang="en-US" sz="2000" dirty="0"/>
              <a:t>	2.  “modeling these classes in a programming language”</a:t>
            </a:r>
          </a:p>
          <a:p>
            <a:r>
              <a:rPr lang="en-US" sz="2000" dirty="0"/>
              <a:t>	3.  “Object-Oriented Programming Languages</a:t>
            </a:r>
          </a:p>
          <a:p>
            <a:r>
              <a:rPr lang="en-US" sz="2000" dirty="0"/>
              <a:t>	4. C#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63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9EF04-0FEC-4615-AD1C-6F34D52FA423}"/>
              </a:ext>
            </a:extLst>
          </p:cNvPr>
          <p:cNvSpPr txBox="1"/>
          <p:nvPr/>
        </p:nvSpPr>
        <p:spPr>
          <a:xfrm>
            <a:off x="249382" y="-55412"/>
            <a:ext cx="1194261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Encapsulation</a:t>
            </a:r>
          </a:p>
          <a:p>
            <a:endParaRPr lang="en-US" sz="2000" b="1" u="sng" dirty="0"/>
          </a:p>
          <a:p>
            <a:r>
              <a:rPr lang="en-US" sz="2000" dirty="0"/>
              <a:t>A program that uses a class, should NOT have to define how that class works internally.</a:t>
            </a:r>
          </a:p>
          <a:p>
            <a:r>
              <a:rPr lang="en-US" sz="2000" dirty="0"/>
              <a:t>The program simply creates an instance of that class and calls the methods of that class</a:t>
            </a:r>
          </a:p>
          <a:p>
            <a:r>
              <a:rPr lang="en-US" sz="2000" dirty="0"/>
              <a:t>.</a:t>
            </a:r>
          </a:p>
          <a:p>
            <a:pPr algn="ctr"/>
            <a:r>
              <a:rPr lang="en-US" sz="2000" b="1" dirty="0"/>
              <a:t>THE MAGIC INSIDE THE MACHINE..AS LONG AS IT WORKS..WHO CARES!!!</a:t>
            </a:r>
          </a:p>
          <a:p>
            <a:endParaRPr lang="en-US" sz="2000" dirty="0"/>
          </a:p>
          <a:p>
            <a:r>
              <a:rPr lang="en-US" sz="2000" dirty="0"/>
              <a:t>The internal state information and the finite details are hidden from the program..</a:t>
            </a:r>
          </a:p>
          <a:p>
            <a:endParaRPr lang="en-US" sz="2000" dirty="0"/>
          </a:p>
          <a:p>
            <a:pPr algn="ctr"/>
            <a:r>
              <a:rPr lang="en-US" sz="2000" dirty="0"/>
              <a:t>LIKE THE INSIDE OF YOUR CELLPHONE! THE INNER SECRETS OF YOUR CELL PHONE ARE </a:t>
            </a:r>
          </a:p>
          <a:p>
            <a:pPr algn="ctr"/>
            <a:r>
              <a:rPr lang="en-US" sz="2000" b="1" dirty="0"/>
              <a:t>ENCAPSULATED</a:t>
            </a:r>
            <a:r>
              <a:rPr lang="en-US" sz="2000" dirty="0"/>
              <a:t> WITHIN CASE.</a:t>
            </a:r>
          </a:p>
          <a:p>
            <a:r>
              <a:rPr lang="en-US" sz="2000" dirty="0"/>
              <a:t>Called:  Information Hiding</a:t>
            </a:r>
          </a:p>
          <a:p>
            <a:endParaRPr lang="en-US" sz="2000" dirty="0"/>
          </a:p>
          <a:p>
            <a:r>
              <a:rPr lang="en-US" sz="2000" dirty="0"/>
              <a:t>Purposes: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combine methods and data within a class; in other words, to support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control the accessibility of the methods and data; in other words, to control the use of the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r>
              <a:rPr lang="en-US" sz="2000" b="1" u="sng" dirty="0"/>
              <a:t>Defining and using a class</a:t>
            </a:r>
          </a:p>
          <a:p>
            <a:endParaRPr lang="en-US" sz="2000" b="1" u="sng" dirty="0"/>
          </a:p>
          <a:p>
            <a:r>
              <a:rPr lang="en-US" sz="2000" dirty="0"/>
              <a:t>Keyword: “</a:t>
            </a:r>
            <a:r>
              <a:rPr lang="en-US" sz="2000" b="1" dirty="0"/>
              <a:t>class</a:t>
            </a:r>
            <a:r>
              <a:rPr lang="en-US" sz="2000" dirty="0"/>
              <a:t>” is used to define a </a:t>
            </a:r>
            <a:r>
              <a:rPr lang="en-US" sz="2000" b="1" dirty="0"/>
              <a:t>class</a:t>
            </a:r>
          </a:p>
          <a:p>
            <a:r>
              <a:rPr lang="en-US" sz="2000" b="1" dirty="0"/>
              <a:t>Class</a:t>
            </a:r>
            <a:r>
              <a:rPr lang="en-US" sz="2000" dirty="0"/>
              <a:t> has a body and the methods and data are contained in that body</a:t>
            </a:r>
          </a:p>
          <a:p>
            <a:r>
              <a:rPr lang="en-US" sz="2000" dirty="0"/>
              <a:t>Enclosed in Curly Braces {}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8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DA5D-39B8-44E7-8360-BE3802B01DC4}"/>
              </a:ext>
            </a:extLst>
          </p:cNvPr>
          <p:cNvSpPr txBox="1"/>
          <p:nvPr/>
        </p:nvSpPr>
        <p:spPr>
          <a:xfrm>
            <a:off x="387927" y="263236"/>
            <a:ext cx="370127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Class</a:t>
            </a:r>
          </a:p>
          <a:p>
            <a:endParaRPr lang="en-US" b="1" u="sng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b="1" dirty="0"/>
              <a:t>class Circle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radius;</a:t>
            </a:r>
          </a:p>
          <a:p>
            <a:r>
              <a:rPr lang="en-US" b="1" dirty="0"/>
              <a:t>      double Area()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return </a:t>
            </a:r>
            <a:r>
              <a:rPr lang="en-US" b="1" dirty="0" err="1"/>
              <a:t>Math.PI</a:t>
            </a:r>
            <a:r>
              <a:rPr lang="en-US" b="1" dirty="0"/>
              <a:t> * radius * radius;</a:t>
            </a:r>
          </a:p>
          <a:p>
            <a:r>
              <a:rPr lang="en-US" b="1" dirty="0"/>
              <a:t>  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DB91E8F4-B81E-41E9-82A3-18A7FFDD1F7F}"/>
              </a:ext>
            </a:extLst>
          </p:cNvPr>
          <p:cNvSpPr/>
          <p:nvPr/>
        </p:nvSpPr>
        <p:spPr>
          <a:xfrm>
            <a:off x="1648890" y="1524010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204606C-7898-47D9-8332-02F8367DE11B}"/>
              </a:ext>
            </a:extLst>
          </p:cNvPr>
          <p:cNvSpPr/>
          <p:nvPr/>
        </p:nvSpPr>
        <p:spPr>
          <a:xfrm>
            <a:off x="1825387" y="2039885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2ECDC0F-A943-4F6D-94CC-B23CD62321E5}"/>
              </a:ext>
            </a:extLst>
          </p:cNvPr>
          <p:cNvSpPr/>
          <p:nvPr/>
        </p:nvSpPr>
        <p:spPr>
          <a:xfrm>
            <a:off x="2175168" y="2299537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3C021BE-E3C8-42C9-BE92-9F41888F7082}"/>
              </a:ext>
            </a:extLst>
          </p:cNvPr>
          <p:cNvSpPr/>
          <p:nvPr/>
        </p:nvSpPr>
        <p:spPr>
          <a:xfrm>
            <a:off x="4049646" y="2806528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5B09E-242C-4F95-AA6C-F888DD58CF6C}"/>
              </a:ext>
            </a:extLst>
          </p:cNvPr>
          <p:cNvSpPr/>
          <p:nvPr/>
        </p:nvSpPr>
        <p:spPr>
          <a:xfrm>
            <a:off x="4290537" y="1361477"/>
            <a:ext cx="9108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7D7E4-6817-41F8-8741-1EBD2188F65D}"/>
              </a:ext>
            </a:extLst>
          </p:cNvPr>
          <p:cNvSpPr/>
          <p:nvPr/>
        </p:nvSpPr>
        <p:spPr>
          <a:xfrm>
            <a:off x="4537945" y="1842939"/>
            <a:ext cx="829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91F865-B4BC-408F-95AC-2D0A7DB22C91}"/>
              </a:ext>
            </a:extLst>
          </p:cNvPr>
          <p:cNvSpPr/>
          <p:nvPr/>
        </p:nvSpPr>
        <p:spPr>
          <a:xfrm>
            <a:off x="4831447" y="2153316"/>
            <a:ext cx="13353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F7677-17CC-4F1B-ADF2-78C4C719EC95}"/>
              </a:ext>
            </a:extLst>
          </p:cNvPr>
          <p:cNvSpPr/>
          <p:nvPr/>
        </p:nvSpPr>
        <p:spPr>
          <a:xfrm>
            <a:off x="6640457" y="2676536"/>
            <a:ext cx="28956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statement 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FCA51B97-B48F-4146-ABFB-8C189E963F96}"/>
              </a:ext>
            </a:extLst>
          </p:cNvPr>
          <p:cNvSpPr/>
          <p:nvPr/>
        </p:nvSpPr>
        <p:spPr>
          <a:xfrm rot="16200000">
            <a:off x="-399819" y="2063493"/>
            <a:ext cx="1752591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77B884E-22F7-46EB-8B3A-6433CA7E87A5}"/>
              </a:ext>
            </a:extLst>
          </p:cNvPr>
          <p:cNvSpPr/>
          <p:nvPr/>
        </p:nvSpPr>
        <p:spPr>
          <a:xfrm rot="1400444">
            <a:off x="464127" y="3699655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7EE49-3164-446B-A2AC-32CDB403CE7C}"/>
              </a:ext>
            </a:extLst>
          </p:cNvPr>
          <p:cNvSpPr/>
          <p:nvPr/>
        </p:nvSpPr>
        <p:spPr>
          <a:xfrm>
            <a:off x="3053398" y="4113662"/>
            <a:ext cx="28138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Scope/body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D4FF1-E1DB-40C9-93A7-FE3DF2FED25F}"/>
              </a:ext>
            </a:extLst>
          </p:cNvPr>
          <p:cNvSpPr txBox="1"/>
          <p:nvPr/>
        </p:nvSpPr>
        <p:spPr>
          <a:xfrm>
            <a:off x="5201363" y="4620653"/>
            <a:ext cx="6007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 contains ordinary methods (Area) and</a:t>
            </a:r>
          </a:p>
          <a:p>
            <a:r>
              <a:rPr lang="en-US" sz="2400" dirty="0"/>
              <a:t>Fields (radius) : class variables are called fields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4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6EE52-618A-4D28-B616-43634AD132B8}"/>
              </a:ext>
            </a:extLst>
          </p:cNvPr>
          <p:cNvSpPr txBox="1"/>
          <p:nvPr/>
        </p:nvSpPr>
        <p:spPr>
          <a:xfrm>
            <a:off x="123232" y="0"/>
            <a:ext cx="1182813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Class</a:t>
            </a:r>
          </a:p>
          <a:p>
            <a:endParaRPr lang="en-US" sz="24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b="1" dirty="0"/>
              <a:t> class </a:t>
            </a:r>
            <a:r>
              <a:rPr lang="en-US" dirty="0"/>
              <a:t>is a definition of a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class is a reference type that is stored on the heap in 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create a </a:t>
            </a:r>
            <a:r>
              <a:rPr lang="en-US" b="1" dirty="0"/>
              <a:t>new class, </a:t>
            </a:r>
            <a:r>
              <a:rPr lang="en-US" dirty="0"/>
              <a:t>you must use the keyword </a:t>
            </a:r>
            <a:r>
              <a:rPr lang="en-US" b="1" dirty="0"/>
              <a:t>new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word </a:t>
            </a:r>
            <a:r>
              <a:rPr lang="en-US" b="1" dirty="0"/>
              <a:t>new</a:t>
            </a:r>
            <a:r>
              <a:rPr lang="en-US" dirty="0"/>
              <a:t> creates a </a:t>
            </a:r>
            <a:r>
              <a:rPr lang="en-US" b="1" dirty="0"/>
              <a:t>new instance </a:t>
            </a:r>
            <a:r>
              <a:rPr lang="en-US" dirty="0"/>
              <a:t>of the </a:t>
            </a:r>
            <a:r>
              <a:rPr lang="en-US" b="1" dirty="0"/>
              <a:t>class</a:t>
            </a:r>
            <a:r>
              <a:rPr lang="en-US" dirty="0"/>
              <a:t> commonly called an </a:t>
            </a:r>
            <a:r>
              <a:rPr lang="en-US" b="1" dirty="0"/>
              <a:t>object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Example 1: </a:t>
            </a:r>
            <a:r>
              <a:rPr lang="en-US" dirty="0"/>
              <a:t>create a new </a:t>
            </a:r>
            <a:r>
              <a:rPr lang="en-US" b="1" dirty="0"/>
              <a:t>class</a:t>
            </a:r>
            <a:r>
              <a:rPr lang="en-US" dirty="0"/>
              <a:t>, an instance of a </a:t>
            </a:r>
            <a:r>
              <a:rPr lang="en-US" b="1" dirty="0"/>
              <a:t>class(object) </a:t>
            </a:r>
            <a:r>
              <a:rPr lang="en-US" dirty="0"/>
              <a:t>using the new keyword</a:t>
            </a:r>
          </a:p>
          <a:p>
            <a:r>
              <a:rPr lang="en-US" dirty="0"/>
              <a:t>Circle c;</a:t>
            </a:r>
          </a:p>
          <a:p>
            <a:r>
              <a:rPr lang="en-US" dirty="0"/>
              <a:t>c = new Circle();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You CAN assign an instance of a </a:t>
            </a:r>
            <a:r>
              <a:rPr lang="en-US" b="1" dirty="0"/>
              <a:t>class </a:t>
            </a:r>
            <a:r>
              <a:rPr lang="en-US" dirty="0"/>
              <a:t>to another variable of the same type</a:t>
            </a:r>
          </a:p>
          <a:p>
            <a:r>
              <a:rPr lang="en-US" dirty="0"/>
              <a:t>You CANNOT assign literal </a:t>
            </a:r>
            <a:r>
              <a:rPr lang="en-US" b="1" dirty="0"/>
              <a:t>class </a:t>
            </a:r>
            <a:r>
              <a:rPr lang="en-US" dirty="0"/>
              <a:t>values to variables</a:t>
            </a:r>
          </a:p>
          <a:p>
            <a:endParaRPr lang="en-US" dirty="0"/>
          </a:p>
          <a:p>
            <a:r>
              <a:rPr lang="en-US" b="1" dirty="0"/>
              <a:t>Example 2: </a:t>
            </a:r>
            <a:r>
              <a:rPr lang="en-US" dirty="0"/>
              <a:t>assign a class type to another class type</a:t>
            </a:r>
          </a:p>
          <a:p>
            <a:r>
              <a:rPr lang="en-US" dirty="0"/>
              <a:t>Circle C;</a:t>
            </a:r>
          </a:p>
          <a:p>
            <a:r>
              <a:rPr lang="en-US" dirty="0"/>
              <a:t>c = new Circle();</a:t>
            </a:r>
          </a:p>
          <a:p>
            <a:r>
              <a:rPr lang="en-US" dirty="0"/>
              <a:t>Circle d;</a:t>
            </a:r>
          </a:p>
          <a:p>
            <a:r>
              <a:rPr lang="en-US" dirty="0"/>
              <a:t>d = c;</a:t>
            </a:r>
          </a:p>
          <a:p>
            <a:endParaRPr lang="en-US" dirty="0"/>
          </a:p>
          <a:p>
            <a:r>
              <a:rPr lang="en-US" dirty="0"/>
              <a:t>Do not confuse the terms </a:t>
            </a:r>
            <a:r>
              <a:rPr lang="en-US" b="1" dirty="0"/>
              <a:t>class</a:t>
            </a:r>
            <a:r>
              <a:rPr lang="en-US" dirty="0"/>
              <a:t> and </a:t>
            </a:r>
            <a:r>
              <a:rPr lang="en-US" b="1" dirty="0"/>
              <a:t>object</a:t>
            </a:r>
            <a:r>
              <a:rPr lang="en-US" dirty="0"/>
              <a:t>.  A </a:t>
            </a:r>
            <a:r>
              <a:rPr lang="en-US" b="1" dirty="0"/>
              <a:t>class </a:t>
            </a:r>
            <a:r>
              <a:rPr lang="en-US" dirty="0"/>
              <a:t>is the definition of a type. An</a:t>
            </a:r>
            <a:r>
              <a:rPr lang="en-US" b="1" dirty="0"/>
              <a:t> object </a:t>
            </a:r>
            <a:r>
              <a:rPr lang="en-US" dirty="0"/>
              <a:t>is an instance of that type.</a:t>
            </a:r>
          </a:p>
          <a:p>
            <a:r>
              <a:rPr lang="en-US" dirty="0"/>
              <a:t>Several different </a:t>
            </a:r>
            <a:r>
              <a:rPr lang="en-US" b="1" dirty="0"/>
              <a:t>object</a:t>
            </a:r>
            <a:r>
              <a:rPr lang="en-US" dirty="0"/>
              <a:t>s can be instances of the same </a:t>
            </a:r>
            <a:r>
              <a:rPr lang="en-US" b="1" dirty="0"/>
              <a:t>class. </a:t>
            </a:r>
          </a:p>
        </p:txBody>
      </p:sp>
    </p:spTree>
    <p:extLst>
      <p:ext uri="{BB962C8B-B14F-4D97-AF65-F5344CB8AC3E}">
        <p14:creationId xmlns:p14="http://schemas.microsoft.com/office/powerpoint/2010/main" val="36346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ECB42-1783-4707-855B-54AAD1B770D4}"/>
              </a:ext>
            </a:extLst>
          </p:cNvPr>
          <p:cNvSpPr txBox="1"/>
          <p:nvPr/>
        </p:nvSpPr>
        <p:spPr>
          <a:xfrm>
            <a:off x="0" y="240632"/>
            <a:ext cx="120543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Controlling accessibility</a:t>
            </a:r>
          </a:p>
          <a:p>
            <a:endParaRPr lang="en-US" sz="2000" b="1" u="sng" dirty="0"/>
          </a:p>
          <a:p>
            <a:r>
              <a:rPr lang="en-US" dirty="0"/>
              <a:t>Encapsulation creates a boundary to the outside world , all data and methods inside the body of the class are isolated/private</a:t>
            </a:r>
          </a:p>
          <a:p>
            <a:r>
              <a:rPr lang="en-US" dirty="0"/>
              <a:t>And cannot be used by the outside world.</a:t>
            </a:r>
          </a:p>
          <a:p>
            <a:r>
              <a:rPr lang="en-US" dirty="0"/>
              <a:t>Applying access modifiers is necessary at this point.</a:t>
            </a:r>
          </a:p>
          <a:p>
            <a:endParaRPr lang="en-US" dirty="0"/>
          </a:p>
          <a:p>
            <a:r>
              <a:rPr lang="en-US" dirty="0"/>
              <a:t>Private:  Methods and data are only accessible within the class.  Declare using the word private, placed before the declaration. </a:t>
            </a:r>
          </a:p>
          <a:p>
            <a:r>
              <a:rPr lang="en-US" dirty="0"/>
              <a:t>                the private access modifiers is the default if no access modifier is explicitly defined.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endParaRPr lang="en-US" dirty="0"/>
          </a:p>
          <a:p>
            <a:r>
              <a:rPr lang="en-US" dirty="0"/>
              <a:t>Public:  Methods and data are accessible within and from outside the class.  Declare using the word public, placed before</a:t>
            </a:r>
          </a:p>
          <a:p>
            <a:r>
              <a:rPr lang="en-US" dirty="0"/>
              <a:t>               the declaration.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                   public double Area()</a:t>
            </a:r>
          </a:p>
          <a:p>
            <a:endParaRPr lang="en-US" dirty="0"/>
          </a:p>
          <a:p>
            <a:r>
              <a:rPr lang="en-US" dirty="0"/>
              <a:t>Rule of thumb:  Identifiers that are public start with a Capital letter:  public double Area()</a:t>
            </a:r>
          </a:p>
          <a:p>
            <a:r>
              <a:rPr lang="en-US" dirty="0"/>
              <a:t>                             Identifiers that are private start with a lowercase letter: private </a:t>
            </a:r>
            <a:r>
              <a:rPr lang="en-US" dirty="0" err="1"/>
              <a:t>int</a:t>
            </a:r>
            <a:r>
              <a:rPr lang="en-US" dirty="0"/>
              <a:t> radius</a:t>
            </a:r>
          </a:p>
          <a:p>
            <a:r>
              <a:rPr lang="en-US" dirty="0"/>
              <a:t>Known as camelCase</a:t>
            </a:r>
          </a:p>
          <a:p>
            <a:r>
              <a:rPr lang="en-US" dirty="0"/>
              <a:t>Exception:  Class names should start with a Capital letter, and constructors must match the name of their class exactly</a:t>
            </a:r>
          </a:p>
          <a:p>
            <a:r>
              <a:rPr lang="en-US" dirty="0"/>
              <a:t>**note** do not declare two public class members that only differ in case, creates problems with language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42430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50BC1-CF4D-4CC2-B532-EA8979018C8F}"/>
              </a:ext>
            </a:extLst>
          </p:cNvPr>
          <p:cNvSpPr txBox="1"/>
          <p:nvPr/>
        </p:nvSpPr>
        <p:spPr>
          <a:xfrm>
            <a:off x="0" y="0"/>
            <a:ext cx="1134169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Working with constructors</a:t>
            </a:r>
          </a:p>
          <a:p>
            <a:endParaRPr lang="en-US" b="1" u="sng" dirty="0"/>
          </a:p>
          <a:p>
            <a:r>
              <a:rPr lang="en-US" dirty="0"/>
              <a:t>When an instance of a class is created using the new keyword, </a:t>
            </a:r>
          </a:p>
          <a:p>
            <a:r>
              <a:rPr lang="en-US" dirty="0"/>
              <a:t>The Runtime needs to construct that object by using the definition of the Class.</a:t>
            </a:r>
          </a:p>
          <a:p>
            <a:r>
              <a:rPr lang="en-US" dirty="0"/>
              <a:t>The Runtime grabs a piece of memory from the operating system, fills it with the fields defined by the class</a:t>
            </a:r>
          </a:p>
          <a:p>
            <a:r>
              <a:rPr lang="en-US" dirty="0"/>
              <a:t>The Runtime invokes a constructor to perform any initialization required.</a:t>
            </a:r>
          </a:p>
          <a:p>
            <a:endParaRPr lang="en-US" dirty="0"/>
          </a:p>
          <a:p>
            <a:r>
              <a:rPr lang="en-US" dirty="0"/>
              <a:t>Constructor</a:t>
            </a:r>
          </a:p>
          <a:p>
            <a:r>
              <a:rPr lang="en-US" dirty="0"/>
              <a:t>Special method that runs automatically when you create an instance of a class</a:t>
            </a:r>
          </a:p>
          <a:p>
            <a:r>
              <a:rPr lang="en-US" dirty="0"/>
              <a:t>Same name as the class</a:t>
            </a:r>
          </a:p>
          <a:p>
            <a:r>
              <a:rPr lang="en-US" dirty="0"/>
              <a:t>Takes parameters</a:t>
            </a:r>
          </a:p>
          <a:p>
            <a:r>
              <a:rPr lang="en-US" dirty="0"/>
              <a:t>Cannot return a value</a:t>
            </a:r>
          </a:p>
          <a:p>
            <a:r>
              <a:rPr lang="en-US" dirty="0"/>
              <a:t>Every class must have one</a:t>
            </a:r>
          </a:p>
          <a:p>
            <a:r>
              <a:rPr lang="en-US" dirty="0"/>
              <a:t>The compiler will write a default one if you don’t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Class Circle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   public Circle()</a:t>
            </a:r>
          </a:p>
          <a:p>
            <a:r>
              <a:rPr lang="en-US" dirty="0"/>
              <a:t>……..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the public access modifier is left off, the constructor becomes private by default and cannot be used outside the class</a:t>
            </a:r>
          </a:p>
          <a:p>
            <a:r>
              <a:rPr lang="en-US" dirty="0"/>
              <a:t>And you cannot create Circle Objects from methods that are not part of the Circle class.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2FD9621-077D-4F26-AB18-B1F6596D76ED}"/>
              </a:ext>
            </a:extLst>
          </p:cNvPr>
          <p:cNvSpPr/>
          <p:nvPr/>
        </p:nvSpPr>
        <p:spPr>
          <a:xfrm>
            <a:off x="1748661" y="5269542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973D7-C2F5-4DB8-A0C3-61558A14A3C5}"/>
              </a:ext>
            </a:extLst>
          </p:cNvPr>
          <p:cNvSpPr/>
          <p:nvPr/>
        </p:nvSpPr>
        <p:spPr>
          <a:xfrm>
            <a:off x="4251984" y="4807877"/>
            <a:ext cx="396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51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43B9F-D14B-47A9-8967-CAF344D7D789}"/>
              </a:ext>
            </a:extLst>
          </p:cNvPr>
          <p:cNvSpPr txBox="1"/>
          <p:nvPr/>
        </p:nvSpPr>
        <p:spPr>
          <a:xfrm>
            <a:off x="176463" y="176463"/>
            <a:ext cx="1195545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Overloaded constructors</a:t>
            </a:r>
          </a:p>
          <a:p>
            <a:r>
              <a:rPr lang="en-US" dirty="0"/>
              <a:t>A constructor is a method and like other methods it can be overloaded</a:t>
            </a:r>
          </a:p>
          <a:p>
            <a:r>
              <a:rPr lang="en-US" dirty="0"/>
              <a:t>In order to initialize private fields that were initialized to 0 by the default constructor</a:t>
            </a:r>
          </a:p>
          <a:p>
            <a:r>
              <a:rPr lang="en-US" dirty="0"/>
              <a:t>A second constructor can be added as an overloaded constructor and the private fields can be initialized as parameters within</a:t>
            </a:r>
          </a:p>
          <a:p>
            <a:r>
              <a:rPr lang="en-US" dirty="0"/>
              <a:t>The overloaded constructor</a:t>
            </a:r>
          </a:p>
          <a:p>
            <a:endParaRPr lang="en-US" dirty="0"/>
          </a:p>
          <a:p>
            <a:r>
              <a:rPr lang="en-US" dirty="0"/>
              <a:t>If you write your own constructor, the compiler does not write a default constructor but you can add one yourself.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Class Circle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Public Circle()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radius =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Circle(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initialRadius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radius = </a:t>
            </a:r>
            <a:r>
              <a:rPr lang="en-US" dirty="0" err="1"/>
              <a:t>initialRadius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…………………….</a:t>
            </a:r>
          </a:p>
          <a:p>
            <a:endParaRPr lang="en-US" dirty="0"/>
          </a:p>
          <a:p>
            <a:r>
              <a:rPr lang="en-US" dirty="0"/>
              <a:t>Remember: Overloaded means there is more than one method with the same signature in the same scope, </a:t>
            </a:r>
          </a:p>
          <a:p>
            <a:r>
              <a:rPr lang="en-US" dirty="0"/>
              <a:t>Identified by the compiler by the parameters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F877BA41-5912-491E-82B9-79D708CD58E5}"/>
              </a:ext>
            </a:extLst>
          </p:cNvPr>
          <p:cNvSpPr/>
          <p:nvPr/>
        </p:nvSpPr>
        <p:spPr>
          <a:xfrm>
            <a:off x="3048072" y="4627858"/>
            <a:ext cx="2729346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4E9D1-686B-4C9E-AD2A-FB29A6AA29CE}"/>
              </a:ext>
            </a:extLst>
          </p:cNvPr>
          <p:cNvSpPr/>
          <p:nvPr/>
        </p:nvSpPr>
        <p:spPr>
          <a:xfrm>
            <a:off x="3273528" y="3930651"/>
            <a:ext cx="7399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Overloaded Constructor!!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52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34A8D-43EC-4747-8A86-BAC49C00981F}"/>
              </a:ext>
            </a:extLst>
          </p:cNvPr>
          <p:cNvSpPr txBox="1"/>
          <p:nvPr/>
        </p:nvSpPr>
        <p:spPr>
          <a:xfrm>
            <a:off x="0" y="138546"/>
            <a:ext cx="1071139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Partial classes</a:t>
            </a:r>
          </a:p>
          <a:p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highly functional class can become very large.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C# you can split the source code into separate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organize the definitions of a large class into smaller pieces that are easier to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used by Visual Studio 2015 for Universal Windows Platform (UWP)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that can be edited is contained in separate files from the code that is generated by Visual Studio </a:t>
            </a:r>
          </a:p>
          <a:p>
            <a:r>
              <a:rPr lang="en-US" dirty="0"/>
              <a:t>      Whenever the layout of a form changes</a:t>
            </a:r>
          </a:p>
          <a:p>
            <a:r>
              <a:rPr lang="en-US" dirty="0"/>
              <a:t>Splitting across multiple files </a:t>
            </a:r>
          </a:p>
          <a:p>
            <a:r>
              <a:rPr lang="en-US" dirty="0"/>
              <a:t>       define the parts of the class by using the “partial” keyword in each file.  </a:t>
            </a:r>
          </a:p>
          <a:p>
            <a:endParaRPr lang="en-US" dirty="0"/>
          </a:p>
          <a:p>
            <a:r>
              <a:rPr lang="en-US" dirty="0"/>
              <a:t>Example:  </a:t>
            </a:r>
          </a:p>
          <a:p>
            <a:endParaRPr lang="en-US" dirty="0"/>
          </a:p>
          <a:p>
            <a:r>
              <a:rPr lang="en-US" dirty="0"/>
              <a:t>Circle class is split between two files </a:t>
            </a:r>
          </a:p>
          <a:p>
            <a:r>
              <a:rPr lang="en-US" dirty="0"/>
              <a:t>cir1.cs(containing the constructors)</a:t>
            </a:r>
          </a:p>
          <a:p>
            <a:r>
              <a:rPr lang="en-US" dirty="0"/>
              <a:t>cir2.cs(containing the methods and fields)</a:t>
            </a:r>
          </a:p>
          <a:p>
            <a:endParaRPr lang="en-US" dirty="0"/>
          </a:p>
          <a:p>
            <a:r>
              <a:rPr lang="en-US" dirty="0"/>
              <a:t>partial class Circle</a:t>
            </a:r>
          </a:p>
          <a:p>
            <a:endParaRPr lang="en-US" dirty="0"/>
          </a:p>
          <a:p>
            <a:r>
              <a:rPr lang="en-US" dirty="0"/>
              <a:t>When you split a class that has been split into separate files, you must provide all the files to the compiler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1547</Words>
  <Application>Microsoft Office PowerPoint</Application>
  <PresentationFormat>Widescreen</PresentationFormat>
  <Paragraphs>256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15</cp:revision>
  <dcterms:created xsi:type="dcterms:W3CDTF">2017-09-07T01:32:05Z</dcterms:created>
  <dcterms:modified xsi:type="dcterms:W3CDTF">2017-09-07T03:47:26Z</dcterms:modified>
</cp:coreProperties>
</file>