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3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770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0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A4EA-A45D-4A1D-BC97-CC6D1D49C9E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600115-80FF-4CA8-AD45-CAFBE2DB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1DD9F-C8F9-41F0-AFE1-7292D2D84612}"/>
              </a:ext>
            </a:extLst>
          </p:cNvPr>
          <p:cNvSpPr txBox="1"/>
          <p:nvPr/>
        </p:nvSpPr>
        <p:spPr>
          <a:xfrm>
            <a:off x="1954236" y="0"/>
            <a:ext cx="7293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C# Programming Chapter 13</a:t>
            </a:r>
          </a:p>
          <a:p>
            <a:pPr algn="ctr"/>
            <a:r>
              <a:rPr lang="en-US" sz="2400" b="1" dirty="0"/>
              <a:t>Creating Interfaces and Defining Abstract Classes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8D9A6-7E7B-44A3-8958-ED78EB164399}"/>
              </a:ext>
            </a:extLst>
          </p:cNvPr>
          <p:cNvSpPr txBox="1"/>
          <p:nvPr/>
        </p:nvSpPr>
        <p:spPr>
          <a:xfrm>
            <a:off x="290285" y="830997"/>
            <a:ext cx="1099371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Understanding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gives you only the name, return type and parameters of the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the method is implemented is not a concern of the interface.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describes the functionality that a class should provide but now how this functionality</a:t>
            </a:r>
          </a:p>
          <a:p>
            <a:r>
              <a:rPr lang="en-US" dirty="0"/>
              <a:t>     is implemented.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define a collection class prior to knowing what type of objects it will contain.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way the objects will be ordered is dependent on the type of objects in the collection, not on the</a:t>
            </a:r>
          </a:p>
          <a:p>
            <a:r>
              <a:rPr lang="en-US" dirty="0"/>
              <a:t>     collection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that all objects provide a method that can be called by the </a:t>
            </a:r>
            <a:r>
              <a:rPr lang="en-US" dirty="0" err="1"/>
              <a:t>RetrieveInOrder</a:t>
            </a:r>
            <a:r>
              <a:rPr lang="en-US" dirty="0"/>
              <a:t> method of the</a:t>
            </a:r>
          </a:p>
          <a:p>
            <a:r>
              <a:rPr lang="en-US" dirty="0"/>
              <a:t>    collection, making it possible for the collection to compare  the objects with one another.</a:t>
            </a:r>
          </a:p>
          <a:p>
            <a:endParaRPr lang="en-US" dirty="0"/>
          </a:p>
          <a:p>
            <a:r>
              <a:rPr lang="en-US" b="1" u="sng" dirty="0"/>
              <a:t>Defining an interface</a:t>
            </a:r>
          </a:p>
          <a:p>
            <a:r>
              <a:rPr lang="en-US" dirty="0"/>
              <a:t>Similar to defining a class</a:t>
            </a:r>
          </a:p>
          <a:p>
            <a:r>
              <a:rPr lang="en-US" dirty="0"/>
              <a:t>Use </a:t>
            </a:r>
            <a:r>
              <a:rPr lang="en-US" b="1" i="1" dirty="0"/>
              <a:t>Interface</a:t>
            </a:r>
            <a:r>
              <a:rPr lang="en-US" dirty="0"/>
              <a:t> keyword instead of the </a:t>
            </a:r>
            <a:r>
              <a:rPr lang="en-US" b="1" i="1" dirty="0"/>
              <a:t>class</a:t>
            </a:r>
            <a:r>
              <a:rPr lang="en-US" dirty="0"/>
              <a:t> keyword</a:t>
            </a:r>
          </a:p>
          <a:p>
            <a:r>
              <a:rPr lang="en-US" dirty="0"/>
              <a:t>Declare methods just like in classes</a:t>
            </a:r>
          </a:p>
          <a:p>
            <a:r>
              <a:rPr lang="en-US" dirty="0"/>
              <a:t>Never specify an access modifier (public, private, protected, internal..)</a:t>
            </a:r>
          </a:p>
          <a:p>
            <a:r>
              <a:rPr lang="en-US" dirty="0"/>
              <a:t>Methods in an interface do not perform a function, they perform a declaration</a:t>
            </a:r>
          </a:p>
          <a:p>
            <a:r>
              <a:rPr lang="en-US" dirty="0"/>
              <a:t>All types in an interface must perform their own implementation</a:t>
            </a:r>
          </a:p>
          <a:p>
            <a:r>
              <a:rPr lang="en-US" dirty="0"/>
              <a:t>An interface cannot contain any data, you cannot add fields to an interface.</a:t>
            </a:r>
          </a:p>
          <a:p>
            <a:r>
              <a:rPr lang="en-US" dirty="0"/>
              <a:t>.NET Framework documentation recommends prefacing your interface with a “I” i.e. </a:t>
            </a:r>
            <a:r>
              <a:rPr lang="en-US" dirty="0" err="1"/>
              <a:t>IComparable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630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0D8A-AE72-4061-823E-B4D3C8F32975}"/>
              </a:ext>
            </a:extLst>
          </p:cNvPr>
          <p:cNvSpPr/>
          <p:nvPr/>
        </p:nvSpPr>
        <p:spPr>
          <a:xfrm>
            <a:off x="349989" y="181820"/>
            <a:ext cx="10701969" cy="7848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Defining an interface cont.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 err="1">
                <a:highlight>
                  <a:srgbClr val="FFFF00"/>
                </a:highlight>
              </a:rPr>
              <a:t>IComparable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CompareTo</a:t>
            </a:r>
            <a:r>
              <a:rPr lang="en-US" dirty="0">
                <a:highlight>
                  <a:srgbClr val="FFFF00"/>
                </a:highlight>
              </a:rPr>
              <a:t>(object </a:t>
            </a:r>
            <a:r>
              <a:rPr lang="en-US" dirty="0" err="1">
                <a:highlight>
                  <a:srgbClr val="FFFF00"/>
                </a:highlight>
              </a:rPr>
              <a:t>obj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b="1" u="sng" dirty="0"/>
              <a:t>Implementing and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 a class or a structure that inherits from the interface and that implements all the methods</a:t>
            </a:r>
          </a:p>
          <a:p>
            <a:r>
              <a:rPr lang="en-US" dirty="0"/>
              <a:t>    Specified by the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not inheritance but is similar in its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struct can implement an interface where it does not support class inheritance</a:t>
            </a:r>
          </a:p>
          <a:p>
            <a:endParaRPr lang="en-US" dirty="0"/>
          </a:p>
          <a:p>
            <a:r>
              <a:rPr lang="en-US" i="1" dirty="0"/>
              <a:t>Example</a:t>
            </a:r>
          </a:p>
          <a:p>
            <a:endParaRPr lang="en-US" dirty="0"/>
          </a:p>
          <a:p>
            <a:r>
              <a:rPr lang="en-US" dirty="0"/>
              <a:t>Specify that land-bound mammals provide a method named </a:t>
            </a:r>
            <a:r>
              <a:rPr lang="en-US" dirty="0" err="1"/>
              <a:t>NumberOfLegs</a:t>
            </a:r>
            <a:r>
              <a:rPr lang="en-US" dirty="0"/>
              <a:t> that returns as an </a:t>
            </a:r>
            <a:r>
              <a:rPr lang="en-US" b="1" dirty="0" err="1"/>
              <a:t>int</a:t>
            </a:r>
            <a:r>
              <a:rPr lang="en-US" dirty="0"/>
              <a:t> the </a:t>
            </a:r>
          </a:p>
          <a:p>
            <a:r>
              <a:rPr lang="en-US" dirty="0"/>
              <a:t>Number of legs that a mammal has (ref Mammal Hierarchy described in Chapter 12).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NumberOfLegs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4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8DBB8F-9603-4E7E-8E7F-2D243CA1A88D}"/>
              </a:ext>
            </a:extLst>
          </p:cNvPr>
          <p:cNvSpPr/>
          <p:nvPr/>
        </p:nvSpPr>
        <p:spPr>
          <a:xfrm>
            <a:off x="167585" y="168625"/>
            <a:ext cx="11939551" cy="7571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Implementing and interface</a:t>
            </a:r>
          </a:p>
          <a:p>
            <a:r>
              <a:rPr lang="en-US" i="1" dirty="0"/>
              <a:t>Example Part 2</a:t>
            </a:r>
          </a:p>
          <a:p>
            <a:endParaRPr lang="en-US" i="1" dirty="0"/>
          </a:p>
          <a:p>
            <a:r>
              <a:rPr lang="en-US" dirty="0"/>
              <a:t>Implement this interface in the Horse Class.  You inherit from the interface and provide an implementation of </a:t>
            </a:r>
          </a:p>
          <a:p>
            <a:r>
              <a:rPr lang="en-US" dirty="0"/>
              <a:t>Every method defined by the interface(only one method, </a:t>
            </a:r>
            <a:r>
              <a:rPr lang="en-US" dirty="0" err="1"/>
              <a:t>NumberOfLegs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Horse : </a:t>
            </a:r>
            <a:r>
              <a:rPr lang="en-US" dirty="0" err="1">
                <a:highlight>
                  <a:srgbClr val="FFFF00"/>
                </a:highlight>
              </a:rPr>
              <a:t>ILandBoud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….</a:t>
            </a:r>
          </a:p>
          <a:p>
            <a:r>
              <a:rPr lang="en-US" dirty="0">
                <a:highlight>
                  <a:srgbClr val="FFFF00"/>
                </a:highlight>
              </a:rPr>
              <a:t>     Public 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NumberOfLegs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     {</a:t>
            </a:r>
          </a:p>
          <a:p>
            <a:r>
              <a:rPr lang="en-US" dirty="0">
                <a:highlight>
                  <a:srgbClr val="FFFF00"/>
                </a:highlight>
              </a:rPr>
              <a:t>	    return 4;</a:t>
            </a:r>
          </a:p>
          <a:p>
            <a:r>
              <a:rPr lang="en-US" dirty="0">
                <a:highlight>
                  <a:srgbClr val="FFFF00"/>
                </a:highlight>
              </a:rPr>
              <a:t>    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When you implement an interface, ensure that each method matches its corresponding interface method </a:t>
            </a:r>
          </a:p>
          <a:p>
            <a:endParaRPr lang="en-US" dirty="0"/>
          </a:p>
          <a:p>
            <a:r>
              <a:rPr lang="en-US" dirty="0"/>
              <a:t>Exactly, according to the following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The method names and return types match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Any parameters(including ref and out keyword modifiers) match exactly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Methods implementing an interface must be publicly accessible. If you are using an explicit implementation,</a:t>
            </a:r>
          </a:p>
          <a:p>
            <a:r>
              <a:rPr lang="en-US" dirty="0"/>
              <a:t>       the method should not have an access qualifier.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Any differences between the interface and its declared implementation will cause the class not to compile.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Visual Studios integrated development environment (IDE) ..</a:t>
            </a:r>
            <a:r>
              <a:rPr lang="en-US" dirty="0" err="1"/>
              <a:t>cont</a:t>
            </a:r>
            <a:r>
              <a:rPr lang="en-US" dirty="0"/>
              <a:t> next slide </a:t>
            </a:r>
          </a:p>
          <a:p>
            <a:endParaRPr lang="en-US" dirty="0"/>
          </a:p>
          <a:p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580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5AD74-39CE-4D47-AE33-1A1B97ED3347}"/>
              </a:ext>
            </a:extLst>
          </p:cNvPr>
          <p:cNvSpPr/>
          <p:nvPr/>
        </p:nvSpPr>
        <p:spPr>
          <a:xfrm>
            <a:off x="430820" y="473471"/>
            <a:ext cx="892099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Visual Studios integrated development environment  (IDE) </a:t>
            </a:r>
          </a:p>
          <a:p>
            <a:r>
              <a:rPr lang="en-US" dirty="0"/>
              <a:t>  		a.  helps reduce errors caused by failing to implement the methods in an 				interface</a:t>
            </a:r>
          </a:p>
          <a:p>
            <a:r>
              <a:rPr lang="en-US" dirty="0"/>
              <a:t> 		b.  Implement Interface Wizard</a:t>
            </a:r>
          </a:p>
          <a:p>
            <a:r>
              <a:rPr lang="en-US" dirty="0"/>
              <a:t>			1. generates stubs for each item in an interface that a class    		  	                 implements</a:t>
            </a:r>
          </a:p>
          <a:p>
            <a:r>
              <a:rPr lang="en-US" dirty="0"/>
              <a:t>			2. stubs can be filled in with the appropriate code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can inherit from another class and implement an interface at the same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does NOT distinguish between the base class and the interface by using specific keywords.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uses positional notation.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class is always named first followed by a comma, followed by the interface</a:t>
            </a:r>
          </a:p>
          <a:p>
            <a:pPr marL="0" lvl="1"/>
            <a:r>
              <a:rPr lang="en-US" u="sng" dirty="0"/>
              <a:t>Example</a:t>
            </a: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endParaRPr lang="en-US" dirty="0">
              <a:highlight>
                <a:srgbClr val="FFFF00"/>
              </a:highlight>
            </a:endParaRP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{……block of code.}</a:t>
            </a: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class Mammal </a:t>
            </a: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{…..block of code}</a:t>
            </a: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class Horse : Mammal,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endParaRPr lang="en-US" dirty="0">
              <a:highlight>
                <a:srgbClr val="FFFF00"/>
              </a:highlight>
            </a:endParaRPr>
          </a:p>
          <a:p>
            <a:pPr marL="0" lvl="1"/>
            <a:r>
              <a:rPr lang="en-US" dirty="0">
                <a:highlight>
                  <a:srgbClr val="FFFF00"/>
                </a:highlight>
              </a:rPr>
              <a:t>{….block of cod.}</a:t>
            </a:r>
          </a:p>
          <a:p>
            <a:pPr marL="0" lvl="1"/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F2F07E-8863-43A1-A39D-A28308C0891A}"/>
              </a:ext>
            </a:extLst>
          </p:cNvPr>
          <p:cNvSpPr/>
          <p:nvPr/>
        </p:nvSpPr>
        <p:spPr>
          <a:xfrm>
            <a:off x="430820" y="104139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Implementing and interface</a:t>
            </a:r>
          </a:p>
        </p:txBody>
      </p:sp>
    </p:spTree>
    <p:extLst>
      <p:ext uri="{BB962C8B-B14F-4D97-AF65-F5344CB8AC3E}">
        <p14:creationId xmlns:p14="http://schemas.microsoft.com/office/powerpoint/2010/main" val="29300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D90D15-9387-41E7-B589-F8F0EAD24C20}"/>
              </a:ext>
            </a:extLst>
          </p:cNvPr>
          <p:cNvSpPr/>
          <p:nvPr/>
        </p:nvSpPr>
        <p:spPr>
          <a:xfrm>
            <a:off x="430820" y="104139"/>
            <a:ext cx="11798423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Implementing and interface</a:t>
            </a:r>
          </a:p>
          <a:p>
            <a:r>
              <a:rPr lang="en-US" dirty="0"/>
              <a:t>An interface can inherit from another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called </a:t>
            </a:r>
            <a:r>
              <a:rPr lang="en-US" i="1" dirty="0"/>
              <a:t>interface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	</a:t>
            </a:r>
            <a:r>
              <a:rPr lang="en-US" dirty="0"/>
              <a:t>NOT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any class or struct that implements and interface that inherit from another must provide</a:t>
            </a:r>
          </a:p>
          <a:p>
            <a:r>
              <a:rPr lang="en-US" dirty="0"/>
              <a:t>	implementations of all the methods in both interfaces of the interface extension.</a:t>
            </a:r>
          </a:p>
          <a:p>
            <a:endParaRPr lang="en-US" dirty="0"/>
          </a:p>
          <a:p>
            <a:r>
              <a:rPr lang="en-US" b="1" u="sng" dirty="0"/>
              <a:t>Referencing a class through its interface</a:t>
            </a:r>
          </a:p>
          <a:p>
            <a:r>
              <a:rPr lang="en-US" dirty="0"/>
              <a:t>You can reference an object by using a variable defined as an interface that the object’s class implements.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Horse </a:t>
            </a:r>
            <a:r>
              <a:rPr lang="en-US" dirty="0" err="1">
                <a:highlight>
                  <a:srgbClr val="FFFF00"/>
                </a:highlight>
              </a:rPr>
              <a:t>myHorse</a:t>
            </a:r>
            <a:r>
              <a:rPr lang="en-US" dirty="0">
                <a:highlight>
                  <a:srgbClr val="FFFF00"/>
                </a:highlight>
              </a:rPr>
              <a:t> = new Horse(…);</a:t>
            </a:r>
          </a:p>
          <a:p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iMyHorse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myHorse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endParaRPr lang="en-US" dirty="0"/>
          </a:p>
          <a:p>
            <a:r>
              <a:rPr lang="en-US" dirty="0"/>
              <a:t>This works because all horses are land-bound mammals, although the converse is not true—you cannot assign </a:t>
            </a:r>
          </a:p>
          <a:p>
            <a:r>
              <a:rPr lang="en-US" dirty="0"/>
              <a:t>An </a:t>
            </a:r>
            <a:r>
              <a:rPr lang="en-US" dirty="0" err="1"/>
              <a:t>ILandBound</a:t>
            </a:r>
            <a:r>
              <a:rPr lang="en-US" dirty="0"/>
              <a:t> object to a Horse variable without casing it first to verify that it does actually reference a Horse</a:t>
            </a:r>
          </a:p>
          <a:p>
            <a:r>
              <a:rPr lang="en-US" dirty="0"/>
              <a:t>Object and not some other class that also happens to implement the </a:t>
            </a:r>
            <a:r>
              <a:rPr lang="en-US" dirty="0" err="1"/>
              <a:t>ILandBound</a:t>
            </a:r>
            <a:r>
              <a:rPr lang="en-US" dirty="0"/>
              <a:t> interface.</a:t>
            </a:r>
          </a:p>
          <a:p>
            <a:endParaRPr lang="en-US" dirty="0"/>
          </a:p>
          <a:p>
            <a:r>
              <a:rPr lang="en-US" dirty="0"/>
              <a:t>Referencing an object through an interface </a:t>
            </a:r>
          </a:p>
          <a:p>
            <a:r>
              <a:rPr lang="en-US" dirty="0"/>
              <a:t>	allows you to define methods that can take different types as parameters</a:t>
            </a:r>
          </a:p>
          <a:p>
            <a:r>
              <a:rPr lang="en-US" dirty="0"/>
              <a:t>	types must implement a specific interface</a:t>
            </a:r>
          </a:p>
        </p:txBody>
      </p:sp>
    </p:spTree>
    <p:extLst>
      <p:ext uri="{BB962C8B-B14F-4D97-AF65-F5344CB8AC3E}">
        <p14:creationId xmlns:p14="http://schemas.microsoft.com/office/powerpoint/2010/main" val="428139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EF9461-0F31-4564-916D-2F8FA52E0A0B}"/>
              </a:ext>
            </a:extLst>
          </p:cNvPr>
          <p:cNvSpPr/>
          <p:nvPr/>
        </p:nvSpPr>
        <p:spPr>
          <a:xfrm>
            <a:off x="304799" y="0"/>
            <a:ext cx="94626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Referencing an object through an interface cont. 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FindLandSpeed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landBoundMammal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…….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is</a:t>
            </a:r>
            <a:r>
              <a:rPr lang="en-US" dirty="0"/>
              <a:t> keyword can be used to determine whether an object has a specified type and it works with interfaces as well as with classes and structs.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If(</a:t>
            </a:r>
            <a:r>
              <a:rPr lang="en-US" dirty="0" err="1">
                <a:highlight>
                  <a:srgbClr val="FFFF00"/>
                </a:highlight>
              </a:rPr>
              <a:t>myHorse</a:t>
            </a:r>
            <a:r>
              <a:rPr lang="en-US" dirty="0">
                <a:highlight>
                  <a:srgbClr val="FFFF00"/>
                </a:highlight>
              </a:rPr>
              <a:t> is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iLandBoundAnimal</a:t>
            </a:r>
            <a:r>
              <a:rPr lang="en-US" dirty="0">
                <a:highlight>
                  <a:srgbClr val="FFFF00"/>
                </a:highlight>
              </a:rPr>
              <a:t> =</a:t>
            </a:r>
            <a:r>
              <a:rPr lang="en-US" dirty="0" err="1">
                <a:highlight>
                  <a:srgbClr val="FFFF00"/>
                </a:highlight>
              </a:rPr>
              <a:t>myHorse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/>
          </a:p>
          <a:p>
            <a:r>
              <a:rPr lang="en-US" dirty="0"/>
              <a:t>When referencing an object through an interface, you can invoke only methods that are visible through the interface</a:t>
            </a:r>
          </a:p>
          <a:p>
            <a:endParaRPr lang="en-US" dirty="0"/>
          </a:p>
          <a:p>
            <a:r>
              <a:rPr lang="en-US" b="1" u="sng" dirty="0"/>
              <a:t>Working with multiple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can implement an unlimited number of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methods must be implements that are declared  by these interfaces</a:t>
            </a:r>
          </a:p>
        </p:txBody>
      </p:sp>
    </p:spTree>
    <p:extLst>
      <p:ext uri="{BB962C8B-B14F-4D97-AF65-F5344CB8AC3E}">
        <p14:creationId xmlns:p14="http://schemas.microsoft.com/office/powerpoint/2010/main" val="10366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1417B6-E035-4AE1-8D2E-93A012F9478C}"/>
              </a:ext>
            </a:extLst>
          </p:cNvPr>
          <p:cNvSpPr/>
          <p:nvPr/>
        </p:nvSpPr>
        <p:spPr>
          <a:xfrm>
            <a:off x="198753" y="0"/>
            <a:ext cx="11004744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Working with multiple interfaces cont.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multiple interfaces with a comma “comma separated list”</a:t>
            </a:r>
          </a:p>
          <a:p>
            <a:r>
              <a:rPr lang="en-US" dirty="0"/>
              <a:t>Interfaces are always listed after the base class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class Horse : Mammal,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IGrazable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…..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u="sng" dirty="0"/>
              <a:t>Explicitly implementing an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which method is part of which interface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interfaces explicitly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Prefix the name of the method with the interface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are not marked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specify the protection for methods that are part of an explicit interface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access modifiers the methods are treated as if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Explicitly implementation is the recommended implementation when possible</a:t>
            </a:r>
          </a:p>
          <a:p>
            <a:r>
              <a:rPr lang="en-US" u="sng" dirty="0"/>
              <a:t> Example</a:t>
            </a:r>
          </a:p>
          <a:p>
            <a:r>
              <a:rPr lang="en-US" dirty="0">
                <a:highlight>
                  <a:srgbClr val="FFFF00"/>
                </a:highlight>
              </a:rPr>
              <a:t>Horse </a:t>
            </a:r>
            <a:r>
              <a:rPr lang="en-US" dirty="0" err="1">
                <a:highlight>
                  <a:srgbClr val="FFFF00"/>
                </a:highlight>
              </a:rPr>
              <a:t>horse</a:t>
            </a:r>
            <a:r>
              <a:rPr lang="en-US" dirty="0">
                <a:highlight>
                  <a:srgbClr val="FFFF00"/>
                </a:highlight>
              </a:rPr>
              <a:t> = new Horse();</a:t>
            </a:r>
          </a:p>
          <a:p>
            <a:r>
              <a:rPr lang="en-US" dirty="0" err="1">
                <a:highlight>
                  <a:srgbClr val="FFFF00"/>
                </a:highlight>
              </a:rPr>
              <a:t>IJourney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journeyHorse</a:t>
            </a:r>
            <a:r>
              <a:rPr lang="en-US" dirty="0">
                <a:highlight>
                  <a:srgbClr val="FFFF00"/>
                </a:highlight>
              </a:rPr>
              <a:t> = horse;</a:t>
            </a:r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legsInJourney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journeyHorse.NumberOfLegs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landBoundHorse</a:t>
            </a:r>
            <a:r>
              <a:rPr lang="en-US" dirty="0">
                <a:highlight>
                  <a:srgbClr val="FFFF00"/>
                </a:highlight>
              </a:rPr>
              <a:t> = horse;</a:t>
            </a:r>
          </a:p>
          <a:p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legsOnHorse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 err="1">
                <a:highlight>
                  <a:srgbClr val="FFFF00"/>
                </a:highlight>
              </a:rPr>
              <a:t>landBoundHorse.NumberOfLegs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468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CDC331-039D-4EB7-8EF8-DD7258F13A0B}"/>
              </a:ext>
            </a:extLst>
          </p:cNvPr>
          <p:cNvSpPr/>
          <p:nvPr/>
        </p:nvSpPr>
        <p:spPr>
          <a:xfrm>
            <a:off x="123617" y="99352"/>
            <a:ext cx="123039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Explicitly implementing an interface cont.</a:t>
            </a:r>
          </a:p>
          <a:p>
            <a:endParaRPr lang="en-US" u="sng" dirty="0"/>
          </a:p>
          <a:p>
            <a:r>
              <a:rPr lang="en-US" u="sng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class Horse : </a:t>
            </a:r>
            <a:r>
              <a:rPr lang="en-US" dirty="0" err="1">
                <a:highlight>
                  <a:srgbClr val="FFFF00"/>
                </a:highlight>
              </a:rPr>
              <a:t>IlandBound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IJourney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	….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ILandBound.NumberOfLegs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	{</a:t>
            </a:r>
          </a:p>
          <a:p>
            <a:r>
              <a:rPr lang="en-US" dirty="0">
                <a:highlight>
                  <a:srgbClr val="FFFF00"/>
                </a:highlight>
              </a:rPr>
              <a:t>		return 4;</a:t>
            </a:r>
          </a:p>
          <a:p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IJourney.NumberOfLegs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	{</a:t>
            </a:r>
          </a:p>
          <a:p>
            <a:r>
              <a:rPr lang="en-US" dirty="0">
                <a:highlight>
                  <a:srgbClr val="FFFF00"/>
                </a:highlight>
              </a:rPr>
              <a:t>		return 3;</a:t>
            </a:r>
          </a:p>
          <a:p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r>
              <a:rPr lang="en-US" dirty="0"/>
              <a:t>Identifies which method belongs to which interface</a:t>
            </a:r>
          </a:p>
          <a:p>
            <a:endParaRPr lang="en-US" dirty="0"/>
          </a:p>
          <a:p>
            <a:r>
              <a:rPr lang="en-US" u="sng" dirty="0"/>
              <a:t>Interface Restrictions</a:t>
            </a:r>
          </a:p>
          <a:p>
            <a:endParaRPr lang="en-US" u="sng" dirty="0"/>
          </a:p>
          <a:p>
            <a:r>
              <a:rPr lang="en-US" dirty="0"/>
              <a:t>Interface NEVER contains any implementations.					NO access modifiers for methods				</a:t>
            </a:r>
          </a:p>
          <a:p>
            <a:r>
              <a:rPr lang="en-US" dirty="0"/>
              <a:t>NOT allowed to define any fields in an interface					NO nested types inside an interface</a:t>
            </a:r>
          </a:p>
          <a:p>
            <a:r>
              <a:rPr lang="en-US" dirty="0"/>
              <a:t>NO constructors 												CANNOT inherit from struct or class</a:t>
            </a:r>
          </a:p>
          <a:p>
            <a:r>
              <a:rPr lang="en-US" dirty="0"/>
              <a:t>NO destructor												IMPLEMENTATION IS NOT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59FC75-0F9D-4EE5-954B-51CB4A8550B2}"/>
              </a:ext>
            </a:extLst>
          </p:cNvPr>
          <p:cNvSpPr/>
          <p:nvPr/>
        </p:nvSpPr>
        <p:spPr>
          <a:xfrm>
            <a:off x="137701" y="127061"/>
            <a:ext cx="10976082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Abstract classes</a:t>
            </a:r>
          </a:p>
          <a:p>
            <a:endParaRPr lang="en-US" u="sng" dirty="0"/>
          </a:p>
          <a:p>
            <a:r>
              <a:rPr lang="en-US" dirty="0"/>
              <a:t>Keyword</a:t>
            </a:r>
            <a:r>
              <a:rPr lang="en-US" i="1" dirty="0"/>
              <a:t> abstract </a:t>
            </a:r>
            <a:r>
              <a:rPr lang="en-US" dirty="0"/>
              <a:t>declares that creating an instance of that class is not allowed.</a:t>
            </a:r>
          </a:p>
          <a:p>
            <a:r>
              <a:rPr lang="en-US" dirty="0"/>
              <a:t>Declares the class as an </a:t>
            </a:r>
            <a:r>
              <a:rPr lang="en-US" i="1" dirty="0"/>
              <a:t>Abstract Class</a:t>
            </a:r>
          </a:p>
          <a:p>
            <a:r>
              <a:rPr lang="en-US" dirty="0"/>
              <a:t>Will not allow the class to be instantiated, the code will not compile.</a:t>
            </a:r>
          </a:p>
          <a:p>
            <a:r>
              <a:rPr lang="en-US" dirty="0"/>
              <a:t>Derived classes can share common implementations causing duplication which is a warning sign in code.</a:t>
            </a:r>
          </a:p>
          <a:p>
            <a:r>
              <a:rPr lang="en-US" dirty="0"/>
              <a:t>Creating an abstract class refractors the common implementation into a new class.</a:t>
            </a:r>
          </a:p>
          <a:p>
            <a:endParaRPr lang="en-US" dirty="0"/>
          </a:p>
          <a:p>
            <a:r>
              <a:rPr lang="en-US" u="sng" dirty="0"/>
              <a:t>Example</a:t>
            </a:r>
          </a:p>
          <a:p>
            <a:r>
              <a:rPr lang="en-US" dirty="0">
                <a:highlight>
                  <a:srgbClr val="FFFF00"/>
                </a:highlight>
              </a:rPr>
              <a:t>Abstract class </a:t>
            </a:r>
            <a:r>
              <a:rPr lang="en-US" dirty="0" err="1">
                <a:highlight>
                  <a:srgbClr val="FFFF00"/>
                </a:highlight>
              </a:rPr>
              <a:t>GrazingMammal</a:t>
            </a:r>
            <a:r>
              <a:rPr lang="en-US" dirty="0">
                <a:highlight>
                  <a:srgbClr val="FFFF00"/>
                </a:highlight>
              </a:rPr>
              <a:t> : Mammal , </a:t>
            </a:r>
            <a:r>
              <a:rPr lang="en-US" dirty="0" err="1">
                <a:highlight>
                  <a:srgbClr val="FFFF00"/>
                </a:highlight>
              </a:rPr>
              <a:t>IGrazable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{</a:t>
            </a:r>
          </a:p>
          <a:p>
            <a:r>
              <a:rPr lang="en-US" dirty="0">
                <a:highlight>
                  <a:srgbClr val="FFFF00"/>
                </a:highlight>
              </a:rPr>
              <a:t>…..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u="sng" dirty="0"/>
              <a:t>Sealed Classes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sealed</a:t>
            </a:r>
            <a:r>
              <a:rPr lang="en-US" dirty="0"/>
              <a:t> keyword can be used to declare a method in an unsealed class as sealed.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classes cannot override a sealed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method declared with an override keyword can be sealed “sealed override”</a:t>
            </a:r>
          </a:p>
          <a:p>
            <a:r>
              <a:rPr lang="en-US" dirty="0"/>
              <a:t>	An interface introduces the name of a method</a:t>
            </a:r>
          </a:p>
          <a:p>
            <a:r>
              <a:rPr lang="en-US" dirty="0"/>
              <a:t>	A virtual method is the first implementation of a method	</a:t>
            </a:r>
          </a:p>
          <a:p>
            <a:r>
              <a:rPr lang="en-US" dirty="0"/>
              <a:t>	An override method is an implementation of a method</a:t>
            </a:r>
          </a:p>
          <a:p>
            <a:r>
              <a:rPr lang="en-US" dirty="0"/>
              <a:t>	A sealed method is the last implementation of a method.</a:t>
            </a:r>
          </a:p>
        </p:txBody>
      </p:sp>
    </p:spTree>
    <p:extLst>
      <p:ext uri="{BB962C8B-B14F-4D97-AF65-F5344CB8AC3E}">
        <p14:creationId xmlns:p14="http://schemas.microsoft.com/office/powerpoint/2010/main" val="2634203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631</Words>
  <Application>Microsoft Office PowerPoint</Application>
  <PresentationFormat>Widescreen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16</cp:revision>
  <dcterms:created xsi:type="dcterms:W3CDTF">2017-09-04T13:16:20Z</dcterms:created>
  <dcterms:modified xsi:type="dcterms:W3CDTF">2017-09-04T15:56:02Z</dcterms:modified>
</cp:coreProperties>
</file>