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0" d="100"/>
          <a:sy n="70" d="100"/>
        </p:scale>
        <p:origin x="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84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84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0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586B75A-687E-405C-8A0B-8D00578BA2C3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40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36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87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09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07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2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94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01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8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876365-C177-4A5F-8556-7F177E1DA1A2}"/>
              </a:ext>
            </a:extLst>
          </p:cNvPr>
          <p:cNvSpPr txBox="1"/>
          <p:nvPr/>
        </p:nvSpPr>
        <p:spPr>
          <a:xfrm>
            <a:off x="3700424" y="193964"/>
            <a:ext cx="4818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C# Tutor Chapter 8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Understanding values and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5A05-BB37-4C74-A6CF-83060A86AEB6}"/>
              </a:ext>
            </a:extLst>
          </p:cNvPr>
          <p:cNvSpPr txBox="1"/>
          <p:nvPr/>
        </p:nvSpPr>
        <p:spPr>
          <a:xfrm>
            <a:off x="201068" y="1084936"/>
            <a:ext cx="1181765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Copying value type variables and classes</a:t>
            </a:r>
          </a:p>
          <a:p>
            <a:endParaRPr lang="en-US" b="1" u="sng" dirty="0"/>
          </a:p>
          <a:p>
            <a:r>
              <a:rPr lang="en-US" dirty="0"/>
              <a:t>Value type:  </a:t>
            </a:r>
          </a:p>
          <a:p>
            <a:r>
              <a:rPr lang="en-US" dirty="0"/>
              <a:t>Primitive types:  </a:t>
            </a:r>
            <a:r>
              <a:rPr lang="en-US" dirty="0" err="1"/>
              <a:t>int</a:t>
            </a:r>
            <a:r>
              <a:rPr lang="en-US" dirty="0"/>
              <a:t>, float, double, and char for example</a:t>
            </a:r>
          </a:p>
          <a:p>
            <a:r>
              <a:rPr lang="en-US" dirty="0"/>
              <a:t>Fixed size</a:t>
            </a:r>
          </a:p>
          <a:p>
            <a:r>
              <a:rPr lang="en-US" dirty="0"/>
              <a:t>When declared, the compiler generates code that allocates a block of memory big enough to </a:t>
            </a:r>
          </a:p>
          <a:p>
            <a:r>
              <a:rPr lang="en-US" dirty="0"/>
              <a:t>Hold a corresponding value</a:t>
            </a:r>
          </a:p>
          <a:p>
            <a:r>
              <a:rPr lang="en-US" dirty="0" err="1"/>
              <a:t>Int</a:t>
            </a:r>
            <a:r>
              <a:rPr lang="en-US" dirty="0"/>
              <a:t> is declared:  compiler generates a 4 byte(32bits) block of memory for example</a:t>
            </a:r>
          </a:p>
          <a:p>
            <a:r>
              <a:rPr lang="en-US" dirty="0"/>
              <a:t>When a value is assigned to the </a:t>
            </a:r>
            <a:r>
              <a:rPr lang="en-US" dirty="0" err="1"/>
              <a:t>int</a:t>
            </a:r>
            <a:r>
              <a:rPr lang="en-US" dirty="0"/>
              <a:t>, value, data type:  </a:t>
            </a:r>
            <a:r>
              <a:rPr lang="en-US" dirty="0" err="1"/>
              <a:t>int</a:t>
            </a:r>
            <a:r>
              <a:rPr lang="en-US" dirty="0"/>
              <a:t> = 42,  42 is stored in the allocated memory.</a:t>
            </a:r>
          </a:p>
          <a:p>
            <a:endParaRPr lang="en-US" dirty="0"/>
          </a:p>
          <a:p>
            <a:r>
              <a:rPr lang="en-US" dirty="0"/>
              <a:t>Reference type:  </a:t>
            </a:r>
          </a:p>
          <a:p>
            <a:r>
              <a:rPr lang="en-US" dirty="0"/>
              <a:t>Class, instance of a class(object)</a:t>
            </a:r>
          </a:p>
          <a:p>
            <a:r>
              <a:rPr lang="en-US" dirty="0"/>
              <a:t>When you declare a reference variable the compiler allots a small piece of memory than can hold</a:t>
            </a:r>
          </a:p>
          <a:p>
            <a:r>
              <a:rPr lang="en-US" dirty="0"/>
              <a:t>The address of (reference to) another block of memory that contains the reference type.</a:t>
            </a:r>
          </a:p>
          <a:p>
            <a:r>
              <a:rPr lang="en-US" dirty="0"/>
              <a:t>Memory for the reference type is only allocated when the keyword “new” used to create an object.</a:t>
            </a:r>
          </a:p>
          <a:p>
            <a:r>
              <a:rPr lang="en-US" dirty="0"/>
              <a:t>Reference types hold “references” to blocks of memory.</a:t>
            </a:r>
          </a:p>
          <a:p>
            <a:endParaRPr lang="en-US" dirty="0"/>
          </a:p>
          <a:p>
            <a:r>
              <a:rPr lang="en-US" dirty="0"/>
              <a:t>String type in C# is actually a Class. Because there is no standard size for a string .  Memory for strings are</a:t>
            </a:r>
          </a:p>
          <a:p>
            <a:r>
              <a:rPr lang="en-US" b="1" dirty="0"/>
              <a:t>Allocated dynamically when the program runs instead of statically at compile time. The string is a</a:t>
            </a:r>
          </a:p>
          <a:p>
            <a:r>
              <a:rPr lang="en-US" b="1" dirty="0"/>
              <a:t>Reference type.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0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488FFA-9A4D-4655-AB60-3085BD777184}"/>
              </a:ext>
            </a:extLst>
          </p:cNvPr>
          <p:cNvSpPr/>
          <p:nvPr/>
        </p:nvSpPr>
        <p:spPr>
          <a:xfrm>
            <a:off x="0" y="168625"/>
            <a:ext cx="120673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Understanding the properties of nullable types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dirty="0"/>
              <a:t>Nullable type exposes a pair of properties that you can use to determine whether the type actually has a normal value and what that value is.</a:t>
            </a:r>
          </a:p>
          <a:p>
            <a:r>
              <a:rPr lang="en-US" dirty="0"/>
              <a:t>The “</a:t>
            </a:r>
            <a:r>
              <a:rPr lang="en-US" dirty="0" err="1"/>
              <a:t>HasValue</a:t>
            </a:r>
            <a:r>
              <a:rPr lang="en-US" dirty="0"/>
              <a:t>” property indicates whether a nullable type contains a value or a null.</a:t>
            </a:r>
          </a:p>
          <a:p>
            <a:r>
              <a:rPr lang="en-US" dirty="0"/>
              <a:t>You can retrieve the value of a nonnull nullable type by reading the “Value” property: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?  </a:t>
            </a:r>
            <a:r>
              <a:rPr lang="en-US" dirty="0" err="1"/>
              <a:t>i</a:t>
            </a:r>
            <a:r>
              <a:rPr lang="en-US" dirty="0"/>
              <a:t> = null;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If (! </a:t>
            </a: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 err="1"/>
              <a:t>Has.Value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99;  </a:t>
            </a:r>
            <a:r>
              <a:rPr lang="en-US" b="1" dirty="0">
                <a:solidFill>
                  <a:srgbClr val="00B050"/>
                </a:solidFill>
              </a:rPr>
              <a:t>// If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is null, then assign it the value 99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i.Value</a:t>
            </a:r>
            <a:r>
              <a:rPr lang="en-US" dirty="0"/>
              <a:t>);  </a:t>
            </a:r>
            <a:r>
              <a:rPr lang="en-US" b="1" dirty="0">
                <a:solidFill>
                  <a:srgbClr val="00B050"/>
                </a:solidFill>
              </a:rPr>
              <a:t>// if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is not null, then display its value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HasValue</a:t>
            </a:r>
            <a:r>
              <a:rPr lang="en-US" dirty="0"/>
              <a:t> and Value properties become more relevant when applied to complex value types</a:t>
            </a:r>
          </a:p>
        </p:txBody>
      </p:sp>
    </p:spTree>
    <p:extLst>
      <p:ext uri="{BB962C8B-B14F-4D97-AF65-F5344CB8AC3E}">
        <p14:creationId xmlns:p14="http://schemas.microsoft.com/office/powerpoint/2010/main" val="27032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0FD80-8497-4C06-AA04-C22C5B8EAA39}"/>
              </a:ext>
            </a:extLst>
          </p:cNvPr>
          <p:cNvSpPr/>
          <p:nvPr/>
        </p:nvSpPr>
        <p:spPr>
          <a:xfrm>
            <a:off x="117495" y="167306"/>
            <a:ext cx="118422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Using ref and out parameters</a:t>
            </a:r>
          </a:p>
          <a:p>
            <a:endParaRPr lang="en-US" b="1" u="sng" dirty="0"/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pass an argument to a method, corresponding parameters are initialized with a copy of the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for both value type parameters and reference type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impossible for any change to the parameter to affect the value of the argument passed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possible to modify the object that the argument refers to through the parameter, however, it is impossible to modify the argument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Exception:  “ref” and “out” keywords allow you to modify the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THEN WHY SAY IT IS IMPOSSIBLE IN THE TEXT!!!! UGGGHHH!! LOL</a:t>
            </a:r>
          </a:p>
          <a:p>
            <a:endParaRPr lang="en-US" dirty="0"/>
          </a:p>
          <a:p>
            <a:r>
              <a:rPr lang="en-US" b="1" u="sng" dirty="0"/>
              <a:t>Creating ref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Prefix a parameter with the “ref”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Compiler generates code that passes a reference to the actual argument rather than a copy of the</a:t>
            </a:r>
          </a:p>
          <a:p>
            <a:r>
              <a:rPr lang="en-US" dirty="0"/>
              <a:t>	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“ref” parameter, any thing you do to the parameter, you do to the original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pass a argument as a “ref” parameter you must also prefix the argument with the “ref”      	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“</a:t>
            </a:r>
            <a:r>
              <a:rPr lang="en-US" dirty="0"/>
              <a:t>ref</a:t>
            </a:r>
            <a:r>
              <a:rPr lang="en-US" b="1" dirty="0"/>
              <a:t>” </a:t>
            </a:r>
            <a:r>
              <a:rPr lang="en-US" dirty="0"/>
              <a:t>keyword is a note to the programmer that the argument could change.</a:t>
            </a:r>
          </a:p>
        </p:txBody>
      </p:sp>
    </p:spTree>
    <p:extLst>
      <p:ext uri="{BB962C8B-B14F-4D97-AF65-F5344CB8AC3E}">
        <p14:creationId xmlns:p14="http://schemas.microsoft.com/office/powerpoint/2010/main" val="333972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5BB6CA-5977-4AA7-BA14-5CEFB25C6036}"/>
              </a:ext>
            </a:extLst>
          </p:cNvPr>
          <p:cNvSpPr/>
          <p:nvPr/>
        </p:nvSpPr>
        <p:spPr>
          <a:xfrm>
            <a:off x="159658" y="138277"/>
            <a:ext cx="115678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Creating ref parameters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dirty="0"/>
              <a:t>Static void </a:t>
            </a:r>
            <a:r>
              <a:rPr lang="en-US" dirty="0" err="1"/>
              <a:t>doIncrement</a:t>
            </a:r>
            <a:r>
              <a:rPr lang="en-US" dirty="0"/>
              <a:t>(ref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)  </a:t>
            </a:r>
            <a:r>
              <a:rPr lang="en-US" b="1" dirty="0">
                <a:solidFill>
                  <a:srgbClr val="00B050"/>
                </a:solidFill>
              </a:rPr>
              <a:t>//using ref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</a:t>
            </a:r>
            <a:r>
              <a:rPr lang="en-US" dirty="0" err="1"/>
              <a:t>param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Static 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 = 42;</a:t>
            </a:r>
          </a:p>
          <a:p>
            <a:r>
              <a:rPr lang="en-US" dirty="0"/>
              <a:t>	</a:t>
            </a:r>
            <a:r>
              <a:rPr lang="en-US" dirty="0" err="1"/>
              <a:t>doIncrement</a:t>
            </a:r>
            <a:r>
              <a:rPr lang="en-US" dirty="0"/>
              <a:t>(ref </a:t>
            </a:r>
            <a:r>
              <a:rPr lang="en-US" dirty="0" err="1"/>
              <a:t>arg</a:t>
            </a:r>
            <a:r>
              <a:rPr lang="en-US" dirty="0"/>
              <a:t>);  </a:t>
            </a:r>
            <a:r>
              <a:rPr lang="en-US" b="1" dirty="0">
                <a:solidFill>
                  <a:srgbClr val="00B050"/>
                </a:solidFill>
              </a:rPr>
              <a:t>// using ref</a:t>
            </a:r>
          </a:p>
          <a:p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);  </a:t>
            </a:r>
            <a:r>
              <a:rPr lang="en-US" b="1" dirty="0">
                <a:solidFill>
                  <a:srgbClr val="00B050"/>
                </a:solidFill>
              </a:rPr>
              <a:t>// writes 43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doIncrement</a:t>
            </a:r>
            <a:r>
              <a:rPr lang="en-US" dirty="0"/>
              <a:t> receives a reference to the original argument rather than a copy</a:t>
            </a:r>
          </a:p>
          <a:p>
            <a:r>
              <a:rPr lang="en-US" dirty="0"/>
              <a:t>Any changes the method makes by using this reference actually change the original value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 rule:  you must assign a value to a variable before you can read it, this also applies to method arguments.  You cannot pass an uninitialized value as an argument to a method even if an argument is defined as a ref argument.</a:t>
            </a:r>
          </a:p>
        </p:txBody>
      </p:sp>
    </p:spTree>
    <p:extLst>
      <p:ext uri="{BB962C8B-B14F-4D97-AF65-F5344CB8AC3E}">
        <p14:creationId xmlns:p14="http://schemas.microsoft.com/office/powerpoint/2010/main" val="222485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7964D-297B-4CB9-895E-3EAC06EB0057}"/>
              </a:ext>
            </a:extLst>
          </p:cNvPr>
          <p:cNvSpPr txBox="1"/>
          <p:nvPr/>
        </p:nvSpPr>
        <p:spPr>
          <a:xfrm>
            <a:off x="0" y="145142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Creating </a:t>
            </a:r>
            <a:r>
              <a:rPr lang="en-US" b="1" i="1" u="sng" dirty="0"/>
              <a:t>out</a:t>
            </a:r>
            <a:r>
              <a:rPr lang="en-US" b="1" u="sng" dirty="0"/>
              <a:t> parameters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compiler checks whether a “ref” parameter has been assigned a value before calling the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you can use the method to initialize the parameter; using the “out”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“out” is syntactically similar to the “ref”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Prefix the parameter with the “out” keyword; the parameter becomes an alias for the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Anything you do to the parameter, you do to the argument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“out” is short for “output”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pass an “out” parameter to a method, it must assign a value to it before it finishes or returns</a:t>
            </a:r>
          </a:p>
          <a:p>
            <a:endParaRPr lang="en-US" dirty="0"/>
          </a:p>
          <a:p>
            <a:r>
              <a:rPr lang="en-US" dirty="0"/>
              <a:t>static void </a:t>
            </a:r>
            <a:r>
              <a:rPr lang="en-US" dirty="0" err="1"/>
              <a:t>doInitialize</a:t>
            </a:r>
            <a:r>
              <a:rPr lang="en-US" dirty="0"/>
              <a:t>(out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param</a:t>
            </a:r>
            <a:r>
              <a:rPr lang="en-US" dirty="0"/>
              <a:t> = 42; </a:t>
            </a:r>
            <a:r>
              <a:rPr lang="en-US" b="1" dirty="0">
                <a:solidFill>
                  <a:srgbClr val="00B050"/>
                </a:solidFill>
              </a:rPr>
              <a:t>// initialize </a:t>
            </a:r>
            <a:r>
              <a:rPr lang="en-US" b="1" dirty="0" err="1">
                <a:solidFill>
                  <a:srgbClr val="00B050"/>
                </a:solidFill>
              </a:rPr>
              <a:t>param</a:t>
            </a:r>
            <a:r>
              <a:rPr lang="en-US" b="1" dirty="0">
                <a:solidFill>
                  <a:srgbClr val="00B050"/>
                </a:solidFill>
              </a:rPr>
              <a:t> before finishing</a:t>
            </a:r>
          </a:p>
          <a:p>
            <a:r>
              <a:rPr lang="en-US" dirty="0"/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//In this case, the method can be called without initializing its arguments; using the “out” </a:t>
            </a:r>
            <a:r>
              <a:rPr lang="en-US" b="1" dirty="0" err="1">
                <a:solidFill>
                  <a:srgbClr val="00B050"/>
                </a:solidFill>
              </a:rPr>
              <a:t>param</a:t>
            </a:r>
            <a:r>
              <a:rPr lang="en-US" b="1" dirty="0">
                <a:solidFill>
                  <a:srgbClr val="00B050"/>
                </a:solidFill>
              </a:rPr>
              <a:t>.</a:t>
            </a:r>
          </a:p>
          <a:p>
            <a:r>
              <a:rPr lang="en-US" dirty="0"/>
              <a:t>static 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;					</a:t>
            </a:r>
            <a:r>
              <a:rPr lang="en-US" b="1" dirty="0">
                <a:solidFill>
                  <a:srgbClr val="00B050"/>
                </a:solidFill>
              </a:rPr>
              <a:t>//not initialized</a:t>
            </a:r>
          </a:p>
          <a:p>
            <a:r>
              <a:rPr lang="en-US" dirty="0"/>
              <a:t>	</a:t>
            </a:r>
            <a:r>
              <a:rPr lang="en-US" dirty="0" err="1"/>
              <a:t>doInitialize</a:t>
            </a:r>
            <a:r>
              <a:rPr lang="en-US" dirty="0"/>
              <a:t>(out </a:t>
            </a:r>
            <a:r>
              <a:rPr lang="en-US" dirty="0" err="1"/>
              <a:t>arg</a:t>
            </a:r>
            <a:r>
              <a:rPr lang="en-US" dirty="0"/>
              <a:t>);		</a:t>
            </a:r>
            <a:r>
              <a:rPr lang="en-US" b="1" dirty="0">
                <a:solidFill>
                  <a:srgbClr val="00B050"/>
                </a:solidFill>
              </a:rPr>
              <a:t>//legal</a:t>
            </a:r>
          </a:p>
          <a:p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);	</a:t>
            </a:r>
            <a:r>
              <a:rPr lang="en-US" b="1" dirty="0">
                <a:solidFill>
                  <a:srgbClr val="00B050"/>
                </a:solidFill>
              </a:rPr>
              <a:t>// writes 42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98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5F0489-E2F4-48BB-894C-6BCF9B930CF2}"/>
              </a:ext>
            </a:extLst>
          </p:cNvPr>
          <p:cNvSpPr txBox="1"/>
          <p:nvPr/>
        </p:nvSpPr>
        <p:spPr>
          <a:xfrm>
            <a:off x="217715" y="159658"/>
            <a:ext cx="114082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How computer memory is organized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dirty="0"/>
              <a:t>Computers memory uses memory to hold programs that are being executed and the data that those </a:t>
            </a:r>
          </a:p>
          <a:p>
            <a:r>
              <a:rPr lang="en-US" dirty="0"/>
              <a:t>Programs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systems and language runtimes(C# for example) divide the memory used for holding data into two separate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area is managed in a distinct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two areas are “the stack” and “the heap”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area serves a different purpose</a:t>
            </a:r>
          </a:p>
          <a:p>
            <a:endParaRPr lang="en-US" b="1" dirty="0"/>
          </a:p>
          <a:p>
            <a:r>
              <a:rPr lang="en-US" b="1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required for method parameters and local variables is stored on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released back to the stack when method finishes(executes or exception)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is Available again when another method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and local variables on the stack have well-defined life span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parameters and local variables appear in method starts and disappear when method 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value types are created on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reference to the object on the heap is on the stack(the address is on the stack)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8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3024B3-4330-4B40-9AF4-8D823BC0AD17}"/>
              </a:ext>
            </a:extLst>
          </p:cNvPr>
          <p:cNvSpPr/>
          <p:nvPr/>
        </p:nvSpPr>
        <p:spPr>
          <a:xfrm>
            <a:off x="0" y="109249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How computer memory is organized</a:t>
            </a:r>
          </a:p>
          <a:p>
            <a:endParaRPr lang="en-US" b="1" u="sng" dirty="0"/>
          </a:p>
          <a:p>
            <a:r>
              <a:rPr lang="en-US" b="1" dirty="0"/>
              <a:t>Heap</a:t>
            </a:r>
          </a:p>
          <a:p>
            <a:r>
              <a:rPr lang="en-US" dirty="0"/>
              <a:t>Memory required to build an object (using “new” keyword)is acquired from the heap</a:t>
            </a:r>
          </a:p>
          <a:p>
            <a:r>
              <a:rPr lang="en-US" dirty="0"/>
              <a:t>When last reference to an object on the heap disappears, the memory is made available again</a:t>
            </a:r>
          </a:p>
          <a:p>
            <a:r>
              <a:rPr lang="en-US" dirty="0"/>
              <a:t>Objects on the heap have a more indeterminate life span</a:t>
            </a:r>
          </a:p>
          <a:p>
            <a:r>
              <a:rPr lang="en-US" dirty="0"/>
              <a:t>Object created by using the “new” keyword, it disappears only sometime after the last reference to the object is removed.</a:t>
            </a:r>
          </a:p>
          <a:p>
            <a:r>
              <a:rPr lang="en-US" dirty="0"/>
              <a:t>The memory being reclaimed is dependent on the garbage collection, it may not happen immediately.</a:t>
            </a:r>
          </a:p>
          <a:p>
            <a:r>
              <a:rPr lang="en-US" dirty="0"/>
              <a:t>All reference types are created on the heap</a:t>
            </a:r>
          </a:p>
          <a:p>
            <a:r>
              <a:rPr lang="en-US" dirty="0"/>
              <a:t>**the actual reference to the memory on the heap is on the stack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names “stack” and “heap” refer to the way the runtime manages the memory</a:t>
            </a:r>
          </a:p>
          <a:p>
            <a:r>
              <a:rPr lang="en-US" b="1" dirty="0"/>
              <a:t>Stack</a:t>
            </a:r>
            <a:r>
              <a:rPr lang="en-US" dirty="0"/>
              <a:t>: organized like a stack of boxes</a:t>
            </a:r>
          </a:p>
          <a:p>
            <a:r>
              <a:rPr lang="en-US" dirty="0"/>
              <a:t>Method is called; all the parameters are placed in a box and put on top of the stack</a:t>
            </a:r>
          </a:p>
          <a:p>
            <a:r>
              <a:rPr lang="en-US" dirty="0"/>
              <a:t>Each Local variable is assigned a box and these are placed atop the other boxes on the stack</a:t>
            </a:r>
          </a:p>
          <a:p>
            <a:r>
              <a:rPr lang="en-US" dirty="0"/>
              <a:t>When the method finishes, the boxes are removed off the stack</a:t>
            </a:r>
          </a:p>
          <a:p>
            <a:r>
              <a:rPr lang="en-US" b="1" dirty="0"/>
              <a:t>Heap</a:t>
            </a:r>
            <a:r>
              <a:rPr lang="en-US" dirty="0"/>
              <a:t>: a large pile of boxes strewn around a room</a:t>
            </a:r>
          </a:p>
          <a:p>
            <a:r>
              <a:rPr lang="en-US" dirty="0"/>
              <a:t>Each box is labeled “whether it is in use”</a:t>
            </a:r>
          </a:p>
          <a:p>
            <a:r>
              <a:rPr lang="en-US" dirty="0"/>
              <a:t>New object is created and the runtime searches for an empty box that is not in use and places object there</a:t>
            </a:r>
          </a:p>
          <a:p>
            <a:r>
              <a:rPr lang="en-US" dirty="0"/>
              <a:t>Runtime keeps track of how many references there are to each box/object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3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48E52-790F-47EE-B0D9-9CB26AFF8F51}"/>
              </a:ext>
            </a:extLst>
          </p:cNvPr>
          <p:cNvSpPr txBox="1"/>
          <p:nvPr/>
        </p:nvSpPr>
        <p:spPr>
          <a:xfrm>
            <a:off x="348313" y="78011"/>
            <a:ext cx="119162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Using the stack and the heap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dirty="0"/>
              <a:t>A method is called:</a:t>
            </a:r>
          </a:p>
          <a:p>
            <a:endParaRPr lang="en-US" dirty="0"/>
          </a:p>
          <a:p>
            <a:r>
              <a:rPr lang="en-US" dirty="0"/>
              <a:t>void Method(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Circle c;</a:t>
            </a:r>
          </a:p>
          <a:p>
            <a:r>
              <a:rPr lang="en-US" dirty="0"/>
              <a:t>	c = new Circle(</a:t>
            </a:r>
            <a:r>
              <a:rPr lang="en-US" dirty="0" err="1"/>
              <a:t>param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BD2746-3BD9-4B7C-B3F8-FC9F2B92944F}"/>
              </a:ext>
            </a:extLst>
          </p:cNvPr>
          <p:cNvSpPr/>
          <p:nvPr/>
        </p:nvSpPr>
        <p:spPr>
          <a:xfrm>
            <a:off x="4394198" y="1045030"/>
            <a:ext cx="6894288" cy="240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1DCBF-2610-46BD-8C34-D63B3A98A47E}"/>
              </a:ext>
            </a:extLst>
          </p:cNvPr>
          <p:cNvSpPr/>
          <p:nvPr/>
        </p:nvSpPr>
        <p:spPr>
          <a:xfrm>
            <a:off x="4644570" y="1456569"/>
            <a:ext cx="3178630" cy="164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 Method(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	Circle c;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 = new Circle(</a:t>
            </a:r>
            <a:r>
              <a:rPr lang="en-US" dirty="0" err="1">
                <a:solidFill>
                  <a:schemeClr val="tx1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E4193E-325D-4EE1-A223-024755D60B24}"/>
              </a:ext>
            </a:extLst>
          </p:cNvPr>
          <p:cNvSpPr/>
          <p:nvPr/>
        </p:nvSpPr>
        <p:spPr>
          <a:xfrm>
            <a:off x="8200571" y="1612003"/>
            <a:ext cx="1415143" cy="61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1CA6B-74AE-47B3-B46A-D7C1F8CD8466}"/>
              </a:ext>
            </a:extLst>
          </p:cNvPr>
          <p:cNvSpPr/>
          <p:nvPr/>
        </p:nvSpPr>
        <p:spPr>
          <a:xfrm>
            <a:off x="8200571" y="2493592"/>
            <a:ext cx="1415143" cy="61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9142C-3456-425A-85AA-A5FC9732122C}"/>
              </a:ext>
            </a:extLst>
          </p:cNvPr>
          <p:cNvSpPr/>
          <p:nvPr/>
        </p:nvSpPr>
        <p:spPr>
          <a:xfrm>
            <a:off x="8294913" y="1278340"/>
            <a:ext cx="12779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6092C-21D7-463A-B37E-C2FC70B188A7}"/>
              </a:ext>
            </a:extLst>
          </p:cNvPr>
          <p:cNvSpPr/>
          <p:nvPr/>
        </p:nvSpPr>
        <p:spPr>
          <a:xfrm>
            <a:off x="8384601" y="2249715"/>
            <a:ext cx="10470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rcle c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95D11E-E822-4771-8911-14675AABBFCF}"/>
              </a:ext>
            </a:extLst>
          </p:cNvPr>
          <p:cNvCxnSpPr>
            <a:cxnSpLocks/>
          </p:cNvCxnSpPr>
          <p:nvPr/>
        </p:nvCxnSpPr>
        <p:spPr>
          <a:xfrm flipV="1">
            <a:off x="9621156" y="2807506"/>
            <a:ext cx="7710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277F329-82E4-41BC-9A66-19B430B07D80}"/>
              </a:ext>
            </a:extLst>
          </p:cNvPr>
          <p:cNvSpPr/>
          <p:nvPr/>
        </p:nvSpPr>
        <p:spPr>
          <a:xfrm>
            <a:off x="10475686" y="2497316"/>
            <a:ext cx="747486" cy="5603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5DE28-E0FD-4B06-B231-2E4CE6CEFC56}"/>
              </a:ext>
            </a:extLst>
          </p:cNvPr>
          <p:cNvSpPr txBox="1"/>
          <p:nvPr/>
        </p:nvSpPr>
        <p:spPr>
          <a:xfrm>
            <a:off x="203227" y="3739346"/>
            <a:ext cx="120613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object is stored on the heap, the reference to the object (the variable c) is stored on the stack.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Heap memory is not infinite.  If heap memory is exhausted, the “new” operator will throw and </a:t>
            </a:r>
          </a:p>
          <a:p>
            <a:r>
              <a:rPr lang="en-US" i="1" dirty="0" err="1"/>
              <a:t>OutofMemoryException</a:t>
            </a:r>
            <a:r>
              <a:rPr lang="en-US" i="1" dirty="0"/>
              <a:t> </a:t>
            </a:r>
            <a:r>
              <a:rPr lang="en-US" dirty="0"/>
              <a:t>exception and the object will not be created.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Circle constructor throws and exception:  the memory allocated to the Circle object will be reclaimed </a:t>
            </a:r>
          </a:p>
          <a:p>
            <a:r>
              <a:rPr lang="en-US" dirty="0"/>
              <a:t>And the  value returned by the constructor will be null.</a:t>
            </a:r>
          </a:p>
        </p:txBody>
      </p:sp>
    </p:spTree>
    <p:extLst>
      <p:ext uri="{BB962C8B-B14F-4D97-AF65-F5344CB8AC3E}">
        <p14:creationId xmlns:p14="http://schemas.microsoft.com/office/powerpoint/2010/main" val="404731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53C9F-6411-49BE-9586-9D22E7E15DC4}"/>
              </a:ext>
            </a:extLst>
          </p:cNvPr>
          <p:cNvSpPr txBox="1"/>
          <p:nvPr/>
        </p:nvSpPr>
        <p:spPr>
          <a:xfrm>
            <a:off x="235857" y="123457"/>
            <a:ext cx="113646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System.Object</a:t>
            </a:r>
            <a:r>
              <a:rPr lang="en-US" b="1" u="sng" dirty="0"/>
              <a:t> Class</a:t>
            </a:r>
          </a:p>
          <a:p>
            <a:endParaRPr lang="en-US" b="1" u="sng" dirty="0"/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important reference types in the .NET framework, in the System Namespace.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classes are specialized types of </a:t>
            </a:r>
            <a:r>
              <a:rPr lang="en-US" dirty="0" err="1"/>
              <a:t>System.Object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System.Object</a:t>
            </a:r>
            <a:r>
              <a:rPr lang="en-US" dirty="0"/>
              <a:t> can be used to create a variable that can refer to any reference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 provides the keyword “object” as an alias for </a:t>
            </a:r>
            <a:r>
              <a:rPr lang="en-US" dirty="0" err="1"/>
              <a:t>System.Object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Keyword “object” can be used I your code instead of </a:t>
            </a:r>
            <a:r>
              <a:rPr lang="en-US" dirty="0" err="1"/>
              <a:t>System.Object</a:t>
            </a:r>
            <a:r>
              <a:rPr lang="en-US" dirty="0"/>
              <a:t>; they mean the same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Circle c;</a:t>
            </a:r>
          </a:p>
          <a:p>
            <a:r>
              <a:rPr lang="en-US" dirty="0"/>
              <a:t>C = new Circle(42);</a:t>
            </a:r>
          </a:p>
          <a:p>
            <a:endParaRPr lang="en-US" dirty="0"/>
          </a:p>
          <a:p>
            <a:r>
              <a:rPr lang="en-US" dirty="0"/>
              <a:t>Object o;</a:t>
            </a:r>
          </a:p>
          <a:p>
            <a:r>
              <a:rPr lang="en-US" dirty="0"/>
              <a:t>o= c;</a:t>
            </a:r>
          </a:p>
          <a:p>
            <a:endParaRPr lang="en-US" dirty="0"/>
          </a:p>
          <a:p>
            <a:r>
              <a:rPr lang="en-US" dirty="0"/>
              <a:t>Variables c and o refer to the same </a:t>
            </a:r>
          </a:p>
          <a:p>
            <a:r>
              <a:rPr lang="en-US" dirty="0"/>
              <a:t>Item on the heap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6F9F0-B9E0-4608-87BC-A2BF339D7468}"/>
              </a:ext>
            </a:extLst>
          </p:cNvPr>
          <p:cNvSpPr/>
          <p:nvPr/>
        </p:nvSpPr>
        <p:spPr>
          <a:xfrm>
            <a:off x="4394198" y="2844802"/>
            <a:ext cx="6894288" cy="240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5F3B7-8C36-47E7-891C-9E6CE8BEE3A6}"/>
              </a:ext>
            </a:extLst>
          </p:cNvPr>
          <p:cNvSpPr/>
          <p:nvPr/>
        </p:nvSpPr>
        <p:spPr>
          <a:xfrm>
            <a:off x="4644570" y="2960914"/>
            <a:ext cx="3178630" cy="1939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Circle c;</a:t>
            </a:r>
          </a:p>
          <a:p>
            <a:r>
              <a:rPr lang="en-US" dirty="0">
                <a:solidFill>
                  <a:schemeClr val="tx1"/>
                </a:solidFill>
              </a:rPr>
              <a:t>c = new Circle(</a:t>
            </a:r>
            <a:r>
              <a:rPr lang="en-US" dirty="0" err="1">
                <a:solidFill>
                  <a:schemeClr val="tx1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Object o;</a:t>
            </a:r>
          </a:p>
          <a:p>
            <a:r>
              <a:rPr lang="en-US" dirty="0">
                <a:solidFill>
                  <a:schemeClr val="tx1"/>
                </a:solidFill>
              </a:rPr>
              <a:t>o = c: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78B62-518C-4BC2-92DD-5B116FECE7C7}"/>
              </a:ext>
            </a:extLst>
          </p:cNvPr>
          <p:cNvSpPr/>
          <p:nvPr/>
        </p:nvSpPr>
        <p:spPr>
          <a:xfrm>
            <a:off x="8200571" y="3411775"/>
            <a:ext cx="1415143" cy="61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6467-C41F-499D-902B-A5A4A9F54DF8}"/>
              </a:ext>
            </a:extLst>
          </p:cNvPr>
          <p:cNvSpPr/>
          <p:nvPr/>
        </p:nvSpPr>
        <p:spPr>
          <a:xfrm>
            <a:off x="8200571" y="4293364"/>
            <a:ext cx="1415143" cy="61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C8C28-30DE-4F55-98A1-7DB72844FB3A}"/>
              </a:ext>
            </a:extLst>
          </p:cNvPr>
          <p:cNvSpPr/>
          <p:nvPr/>
        </p:nvSpPr>
        <p:spPr>
          <a:xfrm>
            <a:off x="8410329" y="3078112"/>
            <a:ext cx="10470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Circle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2795DE-3A2F-4AE7-8876-D39B4971F20B}"/>
              </a:ext>
            </a:extLst>
          </p:cNvPr>
          <p:cNvSpPr/>
          <p:nvPr/>
        </p:nvSpPr>
        <p:spPr>
          <a:xfrm>
            <a:off x="8317274" y="4049487"/>
            <a:ext cx="11817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o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75C424-C9F7-4A21-8E61-E828FB256AF6}"/>
              </a:ext>
            </a:extLst>
          </p:cNvPr>
          <p:cNvCxnSpPr>
            <a:cxnSpLocks/>
          </p:cNvCxnSpPr>
          <p:nvPr/>
        </p:nvCxnSpPr>
        <p:spPr>
          <a:xfrm flipV="1">
            <a:off x="9621156" y="4607278"/>
            <a:ext cx="7710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A0FF489-E031-4096-91C1-8CC792FAE884}"/>
              </a:ext>
            </a:extLst>
          </p:cNvPr>
          <p:cNvSpPr/>
          <p:nvPr/>
        </p:nvSpPr>
        <p:spPr>
          <a:xfrm>
            <a:off x="10475686" y="4297088"/>
            <a:ext cx="747486" cy="5603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41F4FA-5361-4DCC-A471-E1A56DA9E963}"/>
              </a:ext>
            </a:extLst>
          </p:cNvPr>
          <p:cNvCxnSpPr>
            <a:cxnSpLocks/>
          </p:cNvCxnSpPr>
          <p:nvPr/>
        </p:nvCxnSpPr>
        <p:spPr>
          <a:xfrm>
            <a:off x="9607548" y="3748167"/>
            <a:ext cx="868138" cy="590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7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1D5031-EAB2-40F5-AD1A-71492142F82A}"/>
              </a:ext>
            </a:extLst>
          </p:cNvPr>
          <p:cNvSpPr txBox="1"/>
          <p:nvPr/>
        </p:nvSpPr>
        <p:spPr>
          <a:xfrm>
            <a:off x="145144" y="-8285"/>
            <a:ext cx="113646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Boxing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dirty="0"/>
              <a:t>Variable “object” can refer to a value type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42 ;</a:t>
            </a:r>
          </a:p>
          <a:p>
            <a:r>
              <a:rPr lang="en-US" dirty="0"/>
              <a:t>Object o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All references must refer to an object on the heap, so..</a:t>
            </a:r>
          </a:p>
          <a:p>
            <a:r>
              <a:rPr lang="en-US" dirty="0"/>
              <a:t>The runtime allocates a block of memory</a:t>
            </a:r>
          </a:p>
          <a:p>
            <a:r>
              <a:rPr lang="en-US" dirty="0"/>
              <a:t>copies the value of integer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To this block of memory and then </a:t>
            </a:r>
          </a:p>
          <a:p>
            <a:r>
              <a:rPr lang="en-US" dirty="0"/>
              <a:t>Refers the object o to this copy.</a:t>
            </a:r>
          </a:p>
          <a:p>
            <a:endParaRPr lang="en-US" dirty="0"/>
          </a:p>
          <a:p>
            <a:r>
              <a:rPr lang="en-US" dirty="0"/>
              <a:t>The automatic copying of an item</a:t>
            </a:r>
          </a:p>
          <a:p>
            <a:r>
              <a:rPr lang="en-US" dirty="0"/>
              <a:t>form the stack to the heap is called</a:t>
            </a:r>
          </a:p>
          <a:p>
            <a:r>
              <a:rPr lang="en-US" dirty="0"/>
              <a:t>“BOXING”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change the value of the integer I the value of the heap will not change.</a:t>
            </a:r>
          </a:p>
          <a:p>
            <a:r>
              <a:rPr lang="en-US" dirty="0"/>
              <a:t>I you change the value on the heap, the original value of the variable will not change.</a:t>
            </a:r>
          </a:p>
          <a:p>
            <a:endParaRPr lang="en-US" dirty="0"/>
          </a:p>
          <a:p>
            <a:endParaRPr lang="en-US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118987-AF24-4F84-8472-54EB7D4927CA}"/>
              </a:ext>
            </a:extLst>
          </p:cNvPr>
          <p:cNvSpPr/>
          <p:nvPr/>
        </p:nvSpPr>
        <p:spPr>
          <a:xfrm>
            <a:off x="4394198" y="2844802"/>
            <a:ext cx="6894288" cy="240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64E08-AB6E-453E-AD70-D993A2922C45}"/>
              </a:ext>
            </a:extLst>
          </p:cNvPr>
          <p:cNvSpPr/>
          <p:nvPr/>
        </p:nvSpPr>
        <p:spPr>
          <a:xfrm>
            <a:off x="4644570" y="2960914"/>
            <a:ext cx="3178630" cy="1939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42;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Object o 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A6454-C4FF-4D38-86DE-3DDED7F7986A}"/>
              </a:ext>
            </a:extLst>
          </p:cNvPr>
          <p:cNvSpPr/>
          <p:nvPr/>
        </p:nvSpPr>
        <p:spPr>
          <a:xfrm>
            <a:off x="8200571" y="3411775"/>
            <a:ext cx="1415143" cy="61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6FCD9-90B1-4FC0-831E-D6AA6635D035}"/>
              </a:ext>
            </a:extLst>
          </p:cNvPr>
          <p:cNvSpPr/>
          <p:nvPr/>
        </p:nvSpPr>
        <p:spPr>
          <a:xfrm>
            <a:off x="8200571" y="4293364"/>
            <a:ext cx="1415143" cy="61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F7786-8634-4C68-8A77-5EF9D0317859}"/>
              </a:ext>
            </a:extLst>
          </p:cNvPr>
          <p:cNvSpPr/>
          <p:nvPr/>
        </p:nvSpPr>
        <p:spPr>
          <a:xfrm>
            <a:off x="8649978" y="3078112"/>
            <a:ext cx="5677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64059-D2FA-4638-BAEF-C8E3C9052011}"/>
              </a:ext>
            </a:extLst>
          </p:cNvPr>
          <p:cNvSpPr/>
          <p:nvPr/>
        </p:nvSpPr>
        <p:spPr>
          <a:xfrm>
            <a:off x="8317275" y="4049487"/>
            <a:ext cx="11817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o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89C56E-82CB-40DC-825A-A82B61D3B484}"/>
              </a:ext>
            </a:extLst>
          </p:cNvPr>
          <p:cNvCxnSpPr>
            <a:cxnSpLocks/>
          </p:cNvCxnSpPr>
          <p:nvPr/>
        </p:nvCxnSpPr>
        <p:spPr>
          <a:xfrm flipV="1">
            <a:off x="9621156" y="4607278"/>
            <a:ext cx="7710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5474256-8104-4683-A548-951C5A61E0E5}"/>
              </a:ext>
            </a:extLst>
          </p:cNvPr>
          <p:cNvSpPr/>
          <p:nvPr/>
        </p:nvSpPr>
        <p:spPr>
          <a:xfrm>
            <a:off x="10475686" y="4297088"/>
            <a:ext cx="747486" cy="5603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882AD-E0B5-4DE6-A9F7-F35A9A588D05}"/>
              </a:ext>
            </a:extLst>
          </p:cNvPr>
          <p:cNvCxnSpPr>
            <a:cxnSpLocks/>
          </p:cNvCxnSpPr>
          <p:nvPr/>
        </p:nvCxnSpPr>
        <p:spPr>
          <a:xfrm>
            <a:off x="9607548" y="3748167"/>
            <a:ext cx="868138" cy="590144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28B766-599D-4E08-8070-D4AAF45F8E5C}"/>
              </a:ext>
            </a:extLst>
          </p:cNvPr>
          <p:cNvSpPr/>
          <p:nvPr/>
        </p:nvSpPr>
        <p:spPr>
          <a:xfrm>
            <a:off x="9816775" y="3562601"/>
            <a:ext cx="10326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boxing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346B6-720C-4553-8F3D-CB71475FA18F}"/>
              </a:ext>
            </a:extLst>
          </p:cNvPr>
          <p:cNvSpPr/>
          <p:nvPr/>
        </p:nvSpPr>
        <p:spPr>
          <a:xfrm>
            <a:off x="7942406" y="2097697"/>
            <a:ext cx="1415143" cy="61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F4B743-B75D-4CB3-8368-5097C96C5EA5}"/>
              </a:ext>
            </a:extLst>
          </p:cNvPr>
          <p:cNvSpPr/>
          <p:nvPr/>
        </p:nvSpPr>
        <p:spPr>
          <a:xfrm>
            <a:off x="9684657" y="2086809"/>
            <a:ext cx="1415143" cy="61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70864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B29CD2-9B52-4F48-845D-C5F3163D7534}"/>
              </a:ext>
            </a:extLst>
          </p:cNvPr>
          <p:cNvSpPr txBox="1"/>
          <p:nvPr/>
        </p:nvSpPr>
        <p:spPr>
          <a:xfrm>
            <a:off x="44248" y="249982"/>
            <a:ext cx="1150982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Unboxing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dirty="0"/>
              <a:t>Variable of a type “object” can refer to a boxed copy of a value</a:t>
            </a:r>
            <a:r>
              <a:rPr lang="en-US" b="1" u="sng" dirty="0"/>
              <a:t>.</a:t>
            </a:r>
          </a:p>
          <a:p>
            <a:r>
              <a:rPr lang="en-US" dirty="0"/>
              <a:t>To get the value of the boxed copy you must use a “CAST”</a:t>
            </a:r>
          </a:p>
          <a:p>
            <a:endParaRPr lang="en-US" dirty="0"/>
          </a:p>
          <a:p>
            <a:r>
              <a:rPr lang="en-US" dirty="0"/>
              <a:t>Cast:  operation that checks to see if converting an item of one type to another is safe.</a:t>
            </a:r>
          </a:p>
          <a:p>
            <a:r>
              <a:rPr lang="en-US" dirty="0"/>
              <a:t>i = (</a:t>
            </a:r>
            <a:r>
              <a:rPr lang="en-US" dirty="0" err="1"/>
              <a:t>int</a:t>
            </a:r>
            <a:r>
              <a:rPr lang="en-US" dirty="0"/>
              <a:t>)o; </a:t>
            </a:r>
            <a:r>
              <a:rPr lang="en-US" b="1" dirty="0">
                <a:solidFill>
                  <a:srgbClr val="00B050"/>
                </a:solidFill>
              </a:rPr>
              <a:t>//casting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Compiler generates code to check what “o” actually  refers to at runtime.</a:t>
            </a:r>
          </a:p>
          <a:p>
            <a:r>
              <a:rPr lang="en-US" dirty="0"/>
              <a:t>If “o” refers to a boxed </a:t>
            </a:r>
            <a:r>
              <a:rPr lang="en-US" dirty="0" err="1"/>
              <a:t>int</a:t>
            </a:r>
            <a:r>
              <a:rPr lang="en-US" dirty="0"/>
              <a:t>, the cast </a:t>
            </a:r>
          </a:p>
          <a:p>
            <a:r>
              <a:rPr lang="en-US" dirty="0"/>
              <a:t>Succeeds and the compiler generated</a:t>
            </a:r>
          </a:p>
          <a:p>
            <a:r>
              <a:rPr lang="en-US" dirty="0"/>
              <a:t> codes extracts the value from the </a:t>
            </a:r>
          </a:p>
          <a:p>
            <a:r>
              <a:rPr lang="en-US" dirty="0"/>
              <a:t>boxed </a:t>
            </a:r>
            <a:r>
              <a:rPr lang="en-US" dirty="0" err="1"/>
              <a:t>int</a:t>
            </a:r>
            <a:r>
              <a:rPr lang="en-US" dirty="0"/>
              <a:t> and copies it to “</a:t>
            </a:r>
            <a:r>
              <a:rPr lang="en-US" dirty="0" err="1"/>
              <a:t>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 is called “UNBOXING”</a:t>
            </a:r>
          </a:p>
          <a:p>
            <a:endParaRPr lang="en-US" dirty="0"/>
          </a:p>
          <a:p>
            <a:r>
              <a:rPr lang="en-US" dirty="0"/>
              <a:t>If a cast fails an </a:t>
            </a:r>
          </a:p>
          <a:p>
            <a:r>
              <a:rPr lang="en-US" i="1" dirty="0" err="1"/>
              <a:t>invalidcastexception</a:t>
            </a:r>
            <a:r>
              <a:rPr lang="en-US" dirty="0"/>
              <a:t> exception is thrown.</a:t>
            </a:r>
          </a:p>
          <a:p>
            <a:endParaRPr lang="en-US" dirty="0"/>
          </a:p>
          <a:p>
            <a:r>
              <a:rPr lang="en-US" dirty="0"/>
              <a:t>Note:  Boxing and unboxing are expensive procedures and can impact  performance.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6F9F0-B9E0-4608-87BC-A2BF339D7468}"/>
              </a:ext>
            </a:extLst>
          </p:cNvPr>
          <p:cNvSpPr/>
          <p:nvPr/>
        </p:nvSpPr>
        <p:spPr>
          <a:xfrm>
            <a:off x="4913085" y="3066138"/>
            <a:ext cx="6894288" cy="240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5F3B7-8C36-47E7-891C-9E6CE8BEE3A6}"/>
              </a:ext>
            </a:extLst>
          </p:cNvPr>
          <p:cNvSpPr/>
          <p:nvPr/>
        </p:nvSpPr>
        <p:spPr>
          <a:xfrm>
            <a:off x="5163457" y="3182250"/>
            <a:ext cx="3178630" cy="1939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Object o = 42;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)o;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78B62-518C-4BC2-92DD-5B116FECE7C7}"/>
              </a:ext>
            </a:extLst>
          </p:cNvPr>
          <p:cNvSpPr/>
          <p:nvPr/>
        </p:nvSpPr>
        <p:spPr>
          <a:xfrm>
            <a:off x="8719458" y="3633111"/>
            <a:ext cx="1415143" cy="61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@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6467-C41F-499D-902B-A5A4A9F54DF8}"/>
              </a:ext>
            </a:extLst>
          </p:cNvPr>
          <p:cNvSpPr/>
          <p:nvPr/>
        </p:nvSpPr>
        <p:spPr>
          <a:xfrm>
            <a:off x="8719458" y="4514700"/>
            <a:ext cx="1415143" cy="61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C8C28-30DE-4F55-98A1-7DB72844FB3A}"/>
              </a:ext>
            </a:extLst>
          </p:cNvPr>
          <p:cNvSpPr/>
          <p:nvPr/>
        </p:nvSpPr>
        <p:spPr>
          <a:xfrm>
            <a:off x="8861890" y="3299448"/>
            <a:ext cx="11817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o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2795DE-3A2F-4AE7-8876-D39B4971F20B}"/>
              </a:ext>
            </a:extLst>
          </p:cNvPr>
          <p:cNvSpPr/>
          <p:nvPr/>
        </p:nvSpPr>
        <p:spPr>
          <a:xfrm>
            <a:off x="9143137" y="4270823"/>
            <a:ext cx="5677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75C424-C9F7-4A21-8E61-E828FB256AF6}"/>
              </a:ext>
            </a:extLst>
          </p:cNvPr>
          <p:cNvCxnSpPr>
            <a:cxnSpLocks/>
          </p:cNvCxnSpPr>
          <p:nvPr/>
        </p:nvCxnSpPr>
        <p:spPr>
          <a:xfrm flipV="1">
            <a:off x="10126435" y="4207946"/>
            <a:ext cx="947965" cy="65057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A0FF489-E031-4096-91C1-8CC792FAE884}"/>
              </a:ext>
            </a:extLst>
          </p:cNvPr>
          <p:cNvSpPr/>
          <p:nvPr/>
        </p:nvSpPr>
        <p:spPr>
          <a:xfrm>
            <a:off x="10874830" y="3647635"/>
            <a:ext cx="747486" cy="5603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41F4FA-5361-4DCC-A471-E1A56DA9E963}"/>
              </a:ext>
            </a:extLst>
          </p:cNvPr>
          <p:cNvCxnSpPr>
            <a:cxnSpLocks/>
          </p:cNvCxnSpPr>
          <p:nvPr/>
        </p:nvCxnSpPr>
        <p:spPr>
          <a:xfrm>
            <a:off x="10126435" y="3969503"/>
            <a:ext cx="622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7621BE-5A9F-4316-87B8-E4A3286160AF}"/>
              </a:ext>
            </a:extLst>
          </p:cNvPr>
          <p:cNvSpPr/>
          <p:nvPr/>
        </p:nvSpPr>
        <p:spPr>
          <a:xfrm>
            <a:off x="10263031" y="4613230"/>
            <a:ext cx="1345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unboxing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C11A1-8EA5-4776-BE98-8B8EB915499B}"/>
              </a:ext>
            </a:extLst>
          </p:cNvPr>
          <p:cNvSpPr/>
          <p:nvPr/>
        </p:nvSpPr>
        <p:spPr>
          <a:xfrm>
            <a:off x="8634830" y="2362155"/>
            <a:ext cx="1415143" cy="61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89D3E7-1138-42F2-94A7-D850D5283404}"/>
              </a:ext>
            </a:extLst>
          </p:cNvPr>
          <p:cNvSpPr/>
          <p:nvPr/>
        </p:nvSpPr>
        <p:spPr>
          <a:xfrm>
            <a:off x="10273918" y="2334295"/>
            <a:ext cx="1415143" cy="61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62421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2306A9-1549-4EE1-8F28-1FBC26D93C24}"/>
              </a:ext>
            </a:extLst>
          </p:cNvPr>
          <p:cNvSpPr/>
          <p:nvPr/>
        </p:nvSpPr>
        <p:spPr>
          <a:xfrm>
            <a:off x="145831" y="182480"/>
            <a:ext cx="11810641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Copying value type variables and classes</a:t>
            </a:r>
          </a:p>
          <a:p>
            <a:endParaRPr lang="en-US" b="1" u="sng" dirty="0"/>
          </a:p>
          <a:p>
            <a:r>
              <a:rPr lang="en-US" dirty="0"/>
              <a:t>Value type example: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copyi</a:t>
            </a:r>
            <a:endParaRPr lang="en-US" dirty="0"/>
          </a:p>
          <a:p>
            <a:r>
              <a:rPr lang="en-US" dirty="0"/>
              <a:t>I = 42</a:t>
            </a:r>
          </a:p>
          <a:p>
            <a:r>
              <a:rPr lang="en-US" dirty="0" err="1"/>
              <a:t>copyi</a:t>
            </a:r>
            <a:r>
              <a:rPr lang="en-US" dirty="0"/>
              <a:t> = 42</a:t>
            </a:r>
          </a:p>
          <a:p>
            <a:endParaRPr lang="en-US" dirty="0"/>
          </a:p>
          <a:p>
            <a:r>
              <a:rPr lang="en-US" dirty="0"/>
              <a:t>We have copied the variable “</a:t>
            </a:r>
            <a:r>
              <a:rPr lang="en-US" dirty="0" err="1"/>
              <a:t>i</a:t>
            </a:r>
            <a:r>
              <a:rPr lang="en-US" dirty="0"/>
              <a:t>” and the copy is has the same value.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++ </a:t>
            </a:r>
          </a:p>
          <a:p>
            <a:r>
              <a:rPr lang="en-US" dirty="0" err="1"/>
              <a:t>i</a:t>
            </a:r>
            <a:r>
              <a:rPr lang="en-US" dirty="0"/>
              <a:t> = 43</a:t>
            </a:r>
          </a:p>
          <a:p>
            <a:endParaRPr lang="en-US" dirty="0"/>
          </a:p>
          <a:p>
            <a:r>
              <a:rPr lang="en-US" dirty="0" err="1"/>
              <a:t>copyi</a:t>
            </a:r>
            <a:r>
              <a:rPr lang="en-US" dirty="0"/>
              <a:t>- -</a:t>
            </a:r>
          </a:p>
          <a:p>
            <a:r>
              <a:rPr lang="en-US" dirty="0" err="1"/>
              <a:t>copyi</a:t>
            </a:r>
            <a:r>
              <a:rPr lang="en-US" dirty="0"/>
              <a:t> = 41</a:t>
            </a:r>
          </a:p>
          <a:p>
            <a:endParaRPr lang="en-US" dirty="0"/>
          </a:p>
          <a:p>
            <a:r>
              <a:rPr lang="en-US" dirty="0"/>
              <a:t>Here we affected the values of both “</a:t>
            </a:r>
            <a:r>
              <a:rPr lang="en-US" dirty="0" err="1"/>
              <a:t>i</a:t>
            </a:r>
            <a:r>
              <a:rPr lang="en-US" dirty="0"/>
              <a:t>” and “</a:t>
            </a:r>
            <a:r>
              <a:rPr lang="en-US" dirty="0" err="1"/>
              <a:t>copyi</a:t>
            </a:r>
            <a:r>
              <a:rPr lang="en-US" dirty="0"/>
              <a:t>”  </a:t>
            </a:r>
          </a:p>
          <a:p>
            <a:r>
              <a:rPr lang="en-US" dirty="0"/>
              <a:t>Because they are value types the changes only affect the individual named value type.</a:t>
            </a:r>
          </a:p>
          <a:p>
            <a:r>
              <a:rPr lang="en-US" dirty="0"/>
              <a:t>They represent two separate blocks of memory holding their individual values. Changes to the copy, has</a:t>
            </a:r>
          </a:p>
          <a:p>
            <a:r>
              <a:rPr lang="en-US" dirty="0"/>
              <a:t>No affect on the original.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u="sng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392124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B7515C-0ED2-44E3-9B35-746397F95525}"/>
              </a:ext>
            </a:extLst>
          </p:cNvPr>
          <p:cNvSpPr txBox="1"/>
          <p:nvPr/>
        </p:nvSpPr>
        <p:spPr>
          <a:xfrm>
            <a:off x="286602" y="232012"/>
            <a:ext cx="115869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Casting data safely (the “Is” and the “as” operators)</a:t>
            </a:r>
          </a:p>
          <a:p>
            <a:endParaRPr lang="en-US" b="1" u="sng" dirty="0"/>
          </a:p>
          <a:p>
            <a:r>
              <a:rPr lang="en-US" b="1" dirty="0"/>
              <a:t>Is</a:t>
            </a:r>
            <a:r>
              <a:rPr lang="en-US" dirty="0"/>
              <a:t> and </a:t>
            </a:r>
            <a:r>
              <a:rPr lang="en-US" b="1" dirty="0"/>
              <a:t>as</a:t>
            </a:r>
            <a:r>
              <a:rPr lang="en-US" dirty="0"/>
              <a:t> operators are used to perform casting more efficiently</a:t>
            </a:r>
          </a:p>
          <a:p>
            <a:endParaRPr lang="en-US" dirty="0"/>
          </a:p>
          <a:p>
            <a:r>
              <a:rPr lang="en-US" b="1" u="sng" dirty="0"/>
              <a:t>The “is” operator:</a:t>
            </a:r>
          </a:p>
          <a:p>
            <a:endParaRPr lang="en-US" b="1" u="sng" dirty="0"/>
          </a:p>
          <a:p>
            <a:r>
              <a:rPr lang="en-US" dirty="0"/>
              <a:t>Verifies that the type of an object is what you expect it to be:</a:t>
            </a:r>
          </a:p>
          <a:p>
            <a:endParaRPr lang="en-US" dirty="0"/>
          </a:p>
          <a:p>
            <a:r>
              <a:rPr lang="en-US" dirty="0" err="1"/>
              <a:t>WrappedInt</a:t>
            </a:r>
            <a:r>
              <a:rPr lang="en-US" dirty="0"/>
              <a:t> </a:t>
            </a:r>
            <a:r>
              <a:rPr lang="en-US" dirty="0" err="1"/>
              <a:t>wi</a:t>
            </a:r>
            <a:r>
              <a:rPr lang="en-US" dirty="0"/>
              <a:t> = new </a:t>
            </a:r>
            <a:r>
              <a:rPr lang="en-US" dirty="0" err="1"/>
              <a:t>WrappedInt</a:t>
            </a:r>
            <a:r>
              <a:rPr lang="en-US" dirty="0"/>
              <a:t>();</a:t>
            </a:r>
          </a:p>
          <a:p>
            <a:r>
              <a:rPr lang="en-US" dirty="0"/>
              <a:t>……</a:t>
            </a:r>
          </a:p>
          <a:p>
            <a:r>
              <a:rPr lang="en-US" dirty="0"/>
              <a:t>Object o = </a:t>
            </a:r>
            <a:r>
              <a:rPr lang="en-US" dirty="0" err="1"/>
              <a:t>wi</a:t>
            </a:r>
            <a:r>
              <a:rPr lang="en-US" dirty="0"/>
              <a:t>;</a:t>
            </a:r>
          </a:p>
          <a:p>
            <a:r>
              <a:rPr lang="en-US" dirty="0"/>
              <a:t>If(o is </a:t>
            </a:r>
            <a:r>
              <a:rPr lang="en-US" dirty="0" err="1"/>
              <a:t>WrappedInt</a:t>
            </a:r>
            <a:r>
              <a:rPr lang="en-US" dirty="0"/>
              <a:t>)    </a:t>
            </a:r>
            <a:r>
              <a:rPr lang="en-US" b="1" dirty="0">
                <a:solidFill>
                  <a:srgbClr val="00B050"/>
                </a:solidFill>
              </a:rPr>
              <a:t>//“</a:t>
            </a:r>
            <a:r>
              <a:rPr lang="en-US" b="1" dirty="0" err="1">
                <a:solidFill>
                  <a:srgbClr val="00B050"/>
                </a:solidFill>
              </a:rPr>
              <a:t>Is”operator</a:t>
            </a:r>
            <a:r>
              <a:rPr lang="en-US" b="1" dirty="0">
                <a:solidFill>
                  <a:srgbClr val="00B050"/>
                </a:solidFill>
              </a:rPr>
              <a:t> takes two operands :  a reference to an object on the left and the  					     name of a type on the right.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WrappedInt</a:t>
            </a:r>
            <a:r>
              <a:rPr lang="en-US" dirty="0"/>
              <a:t> temp = (</a:t>
            </a:r>
            <a:r>
              <a:rPr lang="en-US" dirty="0" err="1"/>
              <a:t>WrappedInt</a:t>
            </a:r>
            <a:r>
              <a:rPr lang="en-US" dirty="0"/>
              <a:t>)o;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 the type of the object referenced  on the heap has the specified type, “is” is evaluated to true.</a:t>
            </a:r>
          </a:p>
          <a:p>
            <a:r>
              <a:rPr lang="en-US" dirty="0"/>
              <a:t>Otherwise it is evaluated to “false”  casting is only attempted if “is”  evaluates to “true”.</a:t>
            </a:r>
          </a:p>
        </p:txBody>
      </p:sp>
    </p:spTree>
    <p:extLst>
      <p:ext uri="{BB962C8B-B14F-4D97-AF65-F5344CB8AC3E}">
        <p14:creationId xmlns:p14="http://schemas.microsoft.com/office/powerpoint/2010/main" val="4180017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A8E4BC-8FC9-4894-A2E5-56180ECA6656}"/>
              </a:ext>
            </a:extLst>
          </p:cNvPr>
          <p:cNvSpPr txBox="1"/>
          <p:nvPr/>
        </p:nvSpPr>
        <p:spPr>
          <a:xfrm>
            <a:off x="382137" y="232011"/>
            <a:ext cx="116005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“as” operator:</a:t>
            </a:r>
          </a:p>
          <a:p>
            <a:endParaRPr lang="en-US" b="1" u="sng" dirty="0"/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“as” operator is similar to the “is”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“as” operator takes  an object and a type as it’s operands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runtime attempts to cast the object to the specified type, if successful the result is returned</a:t>
            </a:r>
          </a:p>
          <a:p>
            <a:r>
              <a:rPr lang="en-US" dirty="0"/>
              <a:t>      And is assigned to the variable type.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cast is unsuccessful the “as” operator evaluates to the null value and assigns that to “temp”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WrappedInt</a:t>
            </a:r>
            <a:r>
              <a:rPr lang="en-US" dirty="0"/>
              <a:t> </a:t>
            </a:r>
            <a:r>
              <a:rPr lang="en-US" dirty="0" err="1"/>
              <a:t>wi</a:t>
            </a:r>
            <a:r>
              <a:rPr lang="en-US" dirty="0"/>
              <a:t> = new </a:t>
            </a:r>
            <a:r>
              <a:rPr lang="en-US" dirty="0" err="1"/>
              <a:t>WrappedInt</a:t>
            </a:r>
            <a:r>
              <a:rPr lang="en-US" dirty="0"/>
              <a:t>();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Object o = </a:t>
            </a:r>
            <a:r>
              <a:rPr lang="en-US" dirty="0" err="1"/>
              <a:t>wi</a:t>
            </a:r>
            <a:r>
              <a:rPr lang="en-US" dirty="0"/>
              <a:t>;</a:t>
            </a:r>
          </a:p>
          <a:p>
            <a:r>
              <a:rPr lang="en-US" dirty="0" err="1"/>
              <a:t>WrappedInt</a:t>
            </a:r>
            <a:r>
              <a:rPr lang="en-US" dirty="0"/>
              <a:t> temp = o as </a:t>
            </a:r>
            <a:r>
              <a:rPr lang="en-US" dirty="0" err="1"/>
              <a:t>WrappedInt</a:t>
            </a:r>
            <a:r>
              <a:rPr lang="en-US" dirty="0"/>
              <a:t>;</a:t>
            </a:r>
          </a:p>
          <a:p>
            <a:r>
              <a:rPr lang="en-US" dirty="0"/>
              <a:t>If(temp !=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1838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B69479-62B2-4CC1-9B7F-6598A5C20E20}"/>
              </a:ext>
            </a:extLst>
          </p:cNvPr>
          <p:cNvSpPr txBox="1"/>
          <p:nvPr/>
        </p:nvSpPr>
        <p:spPr>
          <a:xfrm>
            <a:off x="163774" y="95535"/>
            <a:ext cx="1030602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Pointers and unsafe code</a:t>
            </a:r>
          </a:p>
          <a:p>
            <a:endParaRPr lang="en-US" b="1" u="sng" dirty="0"/>
          </a:p>
          <a:p>
            <a:endParaRPr lang="en-US" dirty="0"/>
          </a:p>
          <a:p>
            <a:r>
              <a:rPr lang="en-US" dirty="0"/>
              <a:t>Pointer:  a variable that holds the address of, or a reference to, an item in memory (on the </a:t>
            </a:r>
          </a:p>
          <a:p>
            <a:r>
              <a:rPr lang="en-US" dirty="0"/>
              <a:t>Heap or on the stack).  A special syntax is used to identify a variable as a pointer.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*pi;  </a:t>
            </a:r>
            <a:r>
              <a:rPr lang="en-US" b="1" dirty="0">
                <a:solidFill>
                  <a:srgbClr val="00B050"/>
                </a:solidFill>
              </a:rPr>
              <a:t>//Statement declares the variable “pi” as a pointer to an integer</a:t>
            </a:r>
          </a:p>
          <a:p>
            <a:endParaRPr lang="en-US" dirty="0"/>
          </a:p>
          <a:p>
            <a:r>
              <a:rPr lang="en-US" dirty="0"/>
              <a:t>Pointer does not point anywhere until you initialize it.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*pi;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99;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pi = &amp;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b="1" dirty="0">
                <a:solidFill>
                  <a:srgbClr val="00B050"/>
                </a:solidFill>
              </a:rPr>
              <a:t>// address-of-operator (&amp;) returns the address of a variable </a:t>
            </a:r>
          </a:p>
          <a:p>
            <a:endParaRPr lang="en-US" dirty="0"/>
          </a:p>
          <a:p>
            <a:r>
              <a:rPr lang="en-US" dirty="0"/>
              <a:t>“pi” is used to point to the integer variable “</a:t>
            </a:r>
            <a:r>
              <a:rPr lang="en-US" dirty="0" err="1"/>
              <a:t>i</a:t>
            </a:r>
            <a:r>
              <a:rPr lang="en-US" dirty="0"/>
              <a:t>” </a:t>
            </a:r>
          </a:p>
          <a:p>
            <a:r>
              <a:rPr lang="en-US" dirty="0"/>
              <a:t>You can access and modify the value held in the variable “</a:t>
            </a:r>
            <a:r>
              <a:rPr lang="en-US" dirty="0" err="1"/>
              <a:t>i</a:t>
            </a:r>
            <a:r>
              <a:rPr lang="en-US" dirty="0"/>
              <a:t>” through the pointer “pi”.</a:t>
            </a:r>
          </a:p>
          <a:p>
            <a:endParaRPr lang="en-US" dirty="0"/>
          </a:p>
          <a:p>
            <a:r>
              <a:rPr lang="en-US" dirty="0"/>
              <a:t>*pi = 100; </a:t>
            </a:r>
          </a:p>
          <a:p>
            <a:endParaRPr lang="en-US" dirty="0"/>
          </a:p>
          <a:p>
            <a:r>
              <a:rPr lang="en-US" dirty="0"/>
              <a:t>Would update the value of “</a:t>
            </a:r>
            <a:r>
              <a:rPr lang="en-US" dirty="0" err="1"/>
              <a:t>i</a:t>
            </a:r>
            <a:r>
              <a:rPr lang="en-US" dirty="0"/>
              <a:t>” to 100 because pi points to the same memory location.</a:t>
            </a:r>
          </a:p>
          <a:p>
            <a:r>
              <a:rPr lang="en-US" dirty="0"/>
              <a:t>Pointers must be marked as “unsafe” in code. Because they can be difficult to manage.</a:t>
            </a:r>
          </a:p>
        </p:txBody>
      </p:sp>
    </p:spTree>
    <p:extLst>
      <p:ext uri="{BB962C8B-B14F-4D97-AF65-F5344CB8AC3E}">
        <p14:creationId xmlns:p14="http://schemas.microsoft.com/office/powerpoint/2010/main" val="12388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25BCDD-9A37-4F66-BA62-D5C610D8BD8F}"/>
              </a:ext>
            </a:extLst>
          </p:cNvPr>
          <p:cNvSpPr/>
          <p:nvPr/>
        </p:nvSpPr>
        <p:spPr>
          <a:xfrm>
            <a:off x="187395" y="113206"/>
            <a:ext cx="115335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Copying value type variables and classes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dirty="0"/>
              <a:t>Declare a variable of a class type, reference type</a:t>
            </a:r>
          </a:p>
          <a:p>
            <a:endParaRPr lang="en-US" dirty="0"/>
          </a:p>
          <a:p>
            <a:r>
              <a:rPr lang="en-US" dirty="0"/>
              <a:t>Circle c = new Circle (new keyword causes the compiler to generate the memory for the ref variable)</a:t>
            </a:r>
          </a:p>
          <a:p>
            <a:r>
              <a:rPr lang="en-US" dirty="0"/>
              <a:t>c refers to a Circle “object” </a:t>
            </a:r>
          </a:p>
          <a:p>
            <a:r>
              <a:rPr lang="en-US" dirty="0"/>
              <a:t>Value of “c” is the address of a Circle object in memory</a:t>
            </a:r>
          </a:p>
          <a:p>
            <a:r>
              <a:rPr lang="en-US" dirty="0"/>
              <a:t>Now declare an additional variable named “</a:t>
            </a:r>
            <a:r>
              <a:rPr lang="en-US" dirty="0" err="1"/>
              <a:t>refc</a:t>
            </a:r>
            <a:r>
              <a:rPr lang="en-US" dirty="0"/>
              <a:t>” and assign “c” to “</a:t>
            </a:r>
            <a:r>
              <a:rPr lang="en-US" dirty="0" err="1"/>
              <a:t>refc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Circle c = new Circle(42);</a:t>
            </a:r>
          </a:p>
          <a:p>
            <a:r>
              <a:rPr lang="en-US" dirty="0"/>
              <a:t>Circle </a:t>
            </a:r>
            <a:r>
              <a:rPr lang="en-US" dirty="0" err="1"/>
              <a:t>refc</a:t>
            </a:r>
            <a:r>
              <a:rPr lang="en-US" dirty="0"/>
              <a:t> = c;</a:t>
            </a:r>
          </a:p>
          <a:p>
            <a:endParaRPr lang="en-US" dirty="0"/>
          </a:p>
          <a:p>
            <a:r>
              <a:rPr lang="en-US" dirty="0"/>
              <a:t>Both “c” and “</a:t>
            </a:r>
            <a:r>
              <a:rPr lang="en-US" dirty="0" err="1"/>
              <a:t>refc</a:t>
            </a:r>
            <a:r>
              <a:rPr lang="en-US" dirty="0"/>
              <a:t>” have a copy of the same address to the Circle object in memory.</a:t>
            </a:r>
          </a:p>
          <a:p>
            <a:r>
              <a:rPr lang="en-US" dirty="0"/>
              <a:t>Changes to the value of the reference object, will reflect at both “c” and “</a:t>
            </a:r>
            <a:r>
              <a:rPr lang="en-US" dirty="0" err="1"/>
              <a:t>refc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b="1" u="sng" dirty="0"/>
              <a:t>Copying reference types and data privacy</a:t>
            </a:r>
          </a:p>
          <a:p>
            <a:r>
              <a:rPr lang="en-US" dirty="0"/>
              <a:t>To actually copy the contents of a Circle object into a different Circle object, you must make the ref</a:t>
            </a:r>
          </a:p>
          <a:p>
            <a:r>
              <a:rPr lang="en-US" dirty="0"/>
              <a:t>Variable refer to a new instance of the Circle Class and then copy the data, field by field, from “c” into “</a:t>
            </a:r>
            <a:r>
              <a:rPr lang="en-US" dirty="0" err="1"/>
              <a:t>refc</a:t>
            </a:r>
            <a:r>
              <a:rPr lang="en-US" dirty="0"/>
              <a:t>” otherwise you are just copying a reference (address to a block in memory that holds the</a:t>
            </a:r>
          </a:p>
          <a:p>
            <a:r>
              <a:rPr lang="en-US" dirty="0"/>
              <a:t>Object and not the object)</a:t>
            </a:r>
          </a:p>
        </p:txBody>
      </p:sp>
    </p:spTree>
    <p:extLst>
      <p:ext uri="{BB962C8B-B14F-4D97-AF65-F5344CB8AC3E}">
        <p14:creationId xmlns:p14="http://schemas.microsoft.com/office/powerpoint/2010/main" val="303276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653C57-9221-406E-B16A-CA1DF341F257}"/>
              </a:ext>
            </a:extLst>
          </p:cNvPr>
          <p:cNvSpPr/>
          <p:nvPr/>
        </p:nvSpPr>
        <p:spPr>
          <a:xfrm>
            <a:off x="277090" y="0"/>
            <a:ext cx="1141614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u="sng" dirty="0"/>
              <a:t>Copying reference types and data privacy</a:t>
            </a:r>
          </a:p>
          <a:p>
            <a:endParaRPr lang="en-US" b="1" u="sng" dirty="0"/>
          </a:p>
          <a:p>
            <a:r>
              <a:rPr lang="en-US" dirty="0"/>
              <a:t>Copy a instance object to another instance object</a:t>
            </a:r>
          </a:p>
          <a:p>
            <a:endParaRPr lang="en-US" dirty="0"/>
          </a:p>
          <a:p>
            <a:r>
              <a:rPr lang="en-US" dirty="0"/>
              <a:t>Circle </a:t>
            </a:r>
            <a:r>
              <a:rPr lang="en-US" dirty="0" err="1"/>
              <a:t>refc</a:t>
            </a:r>
            <a:r>
              <a:rPr lang="en-US" dirty="0"/>
              <a:t> = new Circle();</a:t>
            </a:r>
          </a:p>
          <a:p>
            <a:r>
              <a:rPr lang="en-US" dirty="0" err="1"/>
              <a:t>refc.radius</a:t>
            </a:r>
            <a:r>
              <a:rPr lang="en-US" dirty="0"/>
              <a:t> = </a:t>
            </a:r>
            <a:r>
              <a:rPr lang="en-US" dirty="0" err="1"/>
              <a:t>c.radius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**if any of the data in the first instance is private, you cannot copy the data line by line.</a:t>
            </a:r>
          </a:p>
          <a:p>
            <a:endParaRPr lang="en-US" dirty="0"/>
          </a:p>
          <a:p>
            <a:r>
              <a:rPr lang="en-US" dirty="0"/>
              <a:t>The preferred way to accomplish the copy is to use the  “Clone method”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 can contain a “Clone method”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Returns another instance of the same class but populated with the same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access to the private data in the object and could copy this data directly to another instance of  same class.  </a:t>
            </a:r>
          </a:p>
          <a:p>
            <a:r>
              <a:rPr lang="en-US" dirty="0"/>
              <a:t>If any of the fields in the first instance of the class are reference types, when the object is cloned,</a:t>
            </a:r>
          </a:p>
          <a:p>
            <a:r>
              <a:rPr lang="en-US" dirty="0"/>
              <a:t>Only the references to these fields will be copied.</a:t>
            </a:r>
          </a:p>
          <a:p>
            <a:r>
              <a:rPr lang="en-US" dirty="0"/>
              <a:t> any reference fields within the class has to provide a  “clone method”</a:t>
            </a:r>
          </a:p>
          <a:p>
            <a:r>
              <a:rPr lang="en-US" dirty="0"/>
              <a:t>Shallow copy:  When Clone only copies the reference to a field.</a:t>
            </a:r>
          </a:p>
          <a:p>
            <a:r>
              <a:rPr lang="en-US" dirty="0"/>
              <a:t>Deep Copy:  when clone methods are applied to each reference field and all data is copied.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6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49BCE5-916E-4D02-A739-1D2FE9649709}"/>
              </a:ext>
            </a:extLst>
          </p:cNvPr>
          <p:cNvSpPr/>
          <p:nvPr/>
        </p:nvSpPr>
        <p:spPr>
          <a:xfrm>
            <a:off x="174456" y="861583"/>
            <a:ext cx="117958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Private data: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objects of the same class can access each other’s private data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this feature, the Clone Method would not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means “private to the class” not “private to the object”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confuse “private” with “static”</a:t>
            </a:r>
          </a:p>
          <a:p>
            <a:r>
              <a:rPr lang="en-US" dirty="0"/>
              <a:t>		Field declared “private”:  each instance of the class gets its own data</a:t>
            </a:r>
          </a:p>
          <a:p>
            <a:r>
              <a:rPr lang="en-US" dirty="0"/>
              <a:t>		Field declared “static”:  each instance of the class shares the same data</a:t>
            </a:r>
          </a:p>
          <a:p>
            <a:r>
              <a:rPr lang="en-US" dirty="0"/>
              <a:t>Class Circle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radius;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………..//constructors and other methods omitted</a:t>
            </a:r>
          </a:p>
          <a:p>
            <a:r>
              <a:rPr lang="en-US" dirty="0"/>
              <a:t>        public Circle Clone()</a:t>
            </a:r>
          </a:p>
          <a:p>
            <a:r>
              <a:rPr lang="en-US" dirty="0"/>
              <a:t>          {</a:t>
            </a:r>
          </a:p>
          <a:p>
            <a:r>
              <a:rPr lang="en-US" dirty="0"/>
              <a:t>             Circle clone = new Circle(); </a:t>
            </a:r>
            <a:r>
              <a:rPr lang="en-US" b="1" dirty="0">
                <a:solidFill>
                  <a:srgbClr val="00B050"/>
                </a:solidFill>
              </a:rPr>
              <a:t>  //created a new Circle object</a:t>
            </a:r>
          </a:p>
          <a:p>
            <a:r>
              <a:rPr lang="en-US" dirty="0"/>
              <a:t>              </a:t>
            </a:r>
            <a:r>
              <a:rPr lang="en-US" dirty="0" err="1"/>
              <a:t>clone.radius</a:t>
            </a:r>
            <a:r>
              <a:rPr lang="en-US" dirty="0"/>
              <a:t> = </a:t>
            </a:r>
            <a:r>
              <a:rPr lang="en-US" dirty="0" err="1"/>
              <a:t>this.radius</a:t>
            </a:r>
            <a:r>
              <a:rPr lang="en-US" dirty="0"/>
              <a:t>;     </a:t>
            </a:r>
            <a:r>
              <a:rPr lang="en-US" b="1" dirty="0">
                <a:solidFill>
                  <a:srgbClr val="00B050"/>
                </a:solidFill>
              </a:rPr>
              <a:t>// copy private data from this to clone</a:t>
            </a:r>
          </a:p>
          <a:p>
            <a:r>
              <a:rPr lang="en-US" dirty="0"/>
              <a:t>              return clone the co;             </a:t>
            </a:r>
            <a:r>
              <a:rPr lang="en-US" b="1" dirty="0">
                <a:solidFill>
                  <a:srgbClr val="00B050"/>
                </a:solidFill>
              </a:rPr>
              <a:t>//return the new Circle object containing the copied data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205C0-F312-4E75-8C45-BACFFDADBE83}"/>
              </a:ext>
            </a:extLst>
          </p:cNvPr>
          <p:cNvSpPr/>
          <p:nvPr/>
        </p:nvSpPr>
        <p:spPr>
          <a:xfrm>
            <a:off x="174456" y="182480"/>
            <a:ext cx="4971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Copying reference types and data privacy</a:t>
            </a:r>
          </a:p>
        </p:txBody>
      </p:sp>
    </p:spTree>
    <p:extLst>
      <p:ext uri="{BB962C8B-B14F-4D97-AF65-F5344CB8AC3E}">
        <p14:creationId xmlns:p14="http://schemas.microsoft.com/office/powerpoint/2010/main" val="168757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EC4911-FC98-42CF-9178-29AB3A398703}"/>
              </a:ext>
            </a:extLst>
          </p:cNvPr>
          <p:cNvSpPr/>
          <p:nvPr/>
        </p:nvSpPr>
        <p:spPr>
          <a:xfrm>
            <a:off x="271437" y="168625"/>
            <a:ext cx="115880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Understanding null values and nullable types</a:t>
            </a:r>
          </a:p>
          <a:p>
            <a:endParaRPr lang="en-US" b="1" u="sng" dirty="0"/>
          </a:p>
          <a:p>
            <a:r>
              <a:rPr lang="en-US" dirty="0"/>
              <a:t>Declare a variable, initialize it</a:t>
            </a:r>
          </a:p>
          <a:p>
            <a:endParaRPr lang="en-US" dirty="0"/>
          </a:p>
          <a:p>
            <a:r>
              <a:rPr lang="en-US" dirty="0"/>
              <a:t>Value type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Double d = 0.0</a:t>
            </a:r>
          </a:p>
          <a:p>
            <a:endParaRPr lang="en-US" dirty="0"/>
          </a:p>
          <a:p>
            <a:r>
              <a:rPr lang="en-US" dirty="0"/>
              <a:t>Reference type</a:t>
            </a:r>
          </a:p>
          <a:p>
            <a:r>
              <a:rPr lang="en-US" dirty="0"/>
              <a:t>Circle c = new Circle(42);</a:t>
            </a:r>
          </a:p>
          <a:p>
            <a:endParaRPr lang="en-US" dirty="0"/>
          </a:p>
          <a:p>
            <a:r>
              <a:rPr lang="en-US" dirty="0"/>
              <a:t>But, what if you don’t want to create a new object? What if you just want to store a reference to an existing object?</a:t>
            </a:r>
          </a:p>
          <a:p>
            <a:endParaRPr lang="en-US" dirty="0"/>
          </a:p>
          <a:p>
            <a:r>
              <a:rPr lang="en-US" dirty="0"/>
              <a:t>Circle c = new Circle(42);</a:t>
            </a:r>
          </a:p>
          <a:p>
            <a:r>
              <a:rPr lang="en-US" dirty="0"/>
              <a:t>Circle copy = new Circle(99);    </a:t>
            </a:r>
            <a:r>
              <a:rPr lang="en-US" b="1" dirty="0">
                <a:solidFill>
                  <a:srgbClr val="00B050"/>
                </a:solidFill>
              </a:rPr>
              <a:t>//some random value, for initializing copy</a:t>
            </a:r>
          </a:p>
          <a:p>
            <a:r>
              <a:rPr lang="en-US" dirty="0"/>
              <a:t>copy = c;             </a:t>
            </a:r>
            <a:r>
              <a:rPr lang="en-US" b="1" dirty="0">
                <a:solidFill>
                  <a:srgbClr val="00B050"/>
                </a:solidFill>
              </a:rPr>
              <a:t>// copy and c refer to the same object (reference the same object)</a:t>
            </a:r>
          </a:p>
          <a:p>
            <a:endParaRPr lang="en-US" dirty="0"/>
          </a:p>
          <a:p>
            <a:r>
              <a:rPr lang="en-US" dirty="0"/>
              <a:t>What happened to Circle(99)? That was created and used to initialize copy?</a:t>
            </a:r>
          </a:p>
          <a:p>
            <a:r>
              <a:rPr lang="en-US" dirty="0"/>
              <a:t>The runtime reclaimed the memory through “garbage collection” , once there are no more references to an object, the compiler reclaims the memory.</a:t>
            </a:r>
          </a:p>
        </p:txBody>
      </p:sp>
    </p:spTree>
    <p:extLst>
      <p:ext uri="{BB962C8B-B14F-4D97-AF65-F5344CB8AC3E}">
        <p14:creationId xmlns:p14="http://schemas.microsoft.com/office/powerpoint/2010/main" val="260507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D9AE5C-EBFB-42A2-8452-38DF3C068257}"/>
              </a:ext>
            </a:extLst>
          </p:cNvPr>
          <p:cNvSpPr/>
          <p:nvPr/>
        </p:nvSpPr>
        <p:spPr>
          <a:xfrm>
            <a:off x="181898" y="196334"/>
            <a:ext cx="1181613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Understanding null values and nullable types</a:t>
            </a:r>
          </a:p>
          <a:p>
            <a:endParaRPr lang="en-US" b="1" u="sng" dirty="0"/>
          </a:p>
          <a:p>
            <a:r>
              <a:rPr lang="en-US" dirty="0"/>
              <a:t>Initialize a variable regardless if it is going to be assigned  a reference to another object at some point in the program</a:t>
            </a:r>
          </a:p>
          <a:p>
            <a:endParaRPr lang="en-US" dirty="0"/>
          </a:p>
          <a:p>
            <a:r>
              <a:rPr lang="en-US" dirty="0"/>
              <a:t>Circle c = new Circle(42);</a:t>
            </a:r>
          </a:p>
          <a:p>
            <a:r>
              <a:rPr lang="en-US" dirty="0"/>
              <a:t>Circle copy = null;                   </a:t>
            </a:r>
            <a:r>
              <a:rPr lang="en-US" b="1" dirty="0">
                <a:solidFill>
                  <a:srgbClr val="00B050"/>
                </a:solidFill>
              </a:rPr>
              <a:t>// initialized</a:t>
            </a:r>
          </a:p>
          <a:p>
            <a:r>
              <a:rPr lang="en-US" dirty="0"/>
              <a:t>………..</a:t>
            </a:r>
          </a:p>
          <a:p>
            <a:r>
              <a:rPr lang="en-US" dirty="0"/>
              <a:t>If(copy = 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copy = c;               </a:t>
            </a:r>
            <a:r>
              <a:rPr lang="en-US" b="1" dirty="0">
                <a:solidFill>
                  <a:srgbClr val="00B050"/>
                </a:solidFill>
              </a:rPr>
              <a:t>// copy and c refer to the same object</a:t>
            </a:r>
          </a:p>
          <a:p>
            <a:r>
              <a:rPr lang="en-US" dirty="0"/>
              <a:t>……..</a:t>
            </a:r>
          </a:p>
          <a:p>
            <a:r>
              <a:rPr lang="en-US" dirty="0"/>
              <a:t>}</a:t>
            </a:r>
          </a:p>
          <a:p>
            <a:r>
              <a:rPr lang="en-US" b="1" u="sng" dirty="0"/>
              <a:t>Null-conditional operators</a:t>
            </a:r>
          </a:p>
          <a:p>
            <a:endParaRPr lang="en-US" b="1" u="sng" dirty="0"/>
          </a:p>
          <a:p>
            <a:r>
              <a:rPr lang="en-US" dirty="0"/>
              <a:t>C# includes a new operator, the “null-conditional operator”  </a:t>
            </a:r>
          </a:p>
          <a:p>
            <a:r>
              <a:rPr lang="en-US" dirty="0"/>
              <a:t>Enables you to test for null values more succinctly</a:t>
            </a:r>
          </a:p>
          <a:p>
            <a:r>
              <a:rPr lang="en-US" dirty="0"/>
              <a:t>To use, append a question mark (?) to the name of the variable.</a:t>
            </a:r>
          </a:p>
          <a:p>
            <a:r>
              <a:rPr lang="en-US" dirty="0"/>
              <a:t>Circle c = null;</a:t>
            </a:r>
          </a:p>
          <a:p>
            <a:r>
              <a:rPr lang="en-US" dirty="0" err="1"/>
              <a:t>Console.WriteLine</a:t>
            </a:r>
            <a:r>
              <a:rPr lang="en-US" dirty="0"/>
              <a:t>($”The area of circle c is {</a:t>
            </a:r>
            <a:r>
              <a:rPr lang="en-US" dirty="0" err="1"/>
              <a:t>c.Area</a:t>
            </a:r>
            <a:r>
              <a:rPr lang="en-US" dirty="0"/>
              <a:t>()”);  </a:t>
            </a:r>
            <a:r>
              <a:rPr lang="en-US" b="1" dirty="0">
                <a:solidFill>
                  <a:srgbClr val="00B050"/>
                </a:solidFill>
              </a:rPr>
              <a:t>// throws a </a:t>
            </a:r>
            <a:r>
              <a:rPr lang="en-US" b="1" dirty="0" err="1">
                <a:solidFill>
                  <a:srgbClr val="00B050"/>
                </a:solidFill>
              </a:rPr>
              <a:t>NullReferenceException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1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0F3F9-7251-4FAA-A3D7-5C0B50456FC6}"/>
              </a:ext>
            </a:extLst>
          </p:cNvPr>
          <p:cNvSpPr/>
          <p:nvPr/>
        </p:nvSpPr>
        <p:spPr>
          <a:xfrm>
            <a:off x="0" y="792265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attempt to call the Area method on a Circle Object when the Circle object has a null value</a:t>
            </a:r>
          </a:p>
          <a:p>
            <a:endParaRPr lang="en-US" dirty="0"/>
          </a:p>
          <a:p>
            <a:r>
              <a:rPr lang="en-US" dirty="0"/>
              <a:t>Circle c = null;</a:t>
            </a:r>
          </a:p>
          <a:p>
            <a:r>
              <a:rPr lang="en-US" dirty="0" err="1"/>
              <a:t>Console.WriteLine</a:t>
            </a:r>
            <a:r>
              <a:rPr lang="en-US" dirty="0"/>
              <a:t>($”The area of circle c is {</a:t>
            </a:r>
            <a:r>
              <a:rPr lang="en-US" dirty="0" err="1"/>
              <a:t>c.Area</a:t>
            </a:r>
            <a:r>
              <a:rPr lang="en-US" dirty="0"/>
              <a:t>()”);  </a:t>
            </a:r>
            <a:r>
              <a:rPr lang="en-US" b="1" dirty="0">
                <a:solidFill>
                  <a:srgbClr val="00B050"/>
                </a:solidFill>
              </a:rPr>
              <a:t>// throws a </a:t>
            </a:r>
            <a:r>
              <a:rPr lang="en-US" b="1" dirty="0" err="1">
                <a:solidFill>
                  <a:srgbClr val="00B050"/>
                </a:solidFill>
              </a:rPr>
              <a:t>NullReferenceException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You can test whether the Circle object is null before you attempt to call the </a:t>
            </a:r>
            <a:r>
              <a:rPr lang="en-US" dirty="0" err="1"/>
              <a:t>Circle.Area</a:t>
            </a:r>
            <a:r>
              <a:rPr lang="en-US" dirty="0"/>
              <a:t> method.</a:t>
            </a:r>
          </a:p>
          <a:p>
            <a:endParaRPr lang="en-US" dirty="0"/>
          </a:p>
          <a:p>
            <a:r>
              <a:rPr lang="en-US" dirty="0"/>
              <a:t>if (c !=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($”The area of circle c is {</a:t>
            </a:r>
            <a:r>
              <a:rPr lang="en-US" dirty="0" err="1"/>
              <a:t>c.Area</a:t>
            </a:r>
            <a:r>
              <a:rPr lang="en-US" dirty="0"/>
              <a:t>()};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b="1" dirty="0">
                <a:solidFill>
                  <a:srgbClr val="00B050"/>
                </a:solidFill>
              </a:rPr>
              <a:t>If c is null, nothing is written to the command window</a:t>
            </a:r>
          </a:p>
          <a:p>
            <a:r>
              <a:rPr lang="en-US" dirty="0"/>
              <a:t>…….</a:t>
            </a:r>
          </a:p>
          <a:p>
            <a:r>
              <a:rPr lang="en-US" dirty="0" err="1"/>
              <a:t>Console.WriteLine</a:t>
            </a:r>
            <a:r>
              <a:rPr lang="en-US" dirty="0"/>
              <a:t>($”The area of circle c is {</a:t>
            </a:r>
            <a:r>
              <a:rPr lang="en-US" dirty="0" err="1"/>
              <a:t>c?.Area</a:t>
            </a:r>
            <a:r>
              <a:rPr lang="en-US" dirty="0"/>
              <a:t>()}”);  </a:t>
            </a:r>
            <a:r>
              <a:rPr lang="en-US" b="1" dirty="0">
                <a:solidFill>
                  <a:srgbClr val="00B050"/>
                </a:solidFill>
              </a:rPr>
              <a:t>//use the null-conditional operator on the Circle Object before you attempt to call the </a:t>
            </a:r>
            <a:r>
              <a:rPr lang="en-US" b="1" dirty="0" err="1">
                <a:solidFill>
                  <a:srgbClr val="00B050"/>
                </a:solidFill>
              </a:rPr>
              <a:t>Circle.Area</a:t>
            </a:r>
            <a:r>
              <a:rPr lang="en-US" b="1" dirty="0">
                <a:solidFill>
                  <a:srgbClr val="00B050"/>
                </a:solidFill>
              </a:rPr>
              <a:t> method.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 In the above example the null-conditional operator tells the runtime engine to ignore the current statement if the variable to which</a:t>
            </a:r>
          </a:p>
          <a:p>
            <a:r>
              <a:rPr lang="en-US" dirty="0"/>
              <a:t>You have applied the operator is null. The command window would display:</a:t>
            </a:r>
          </a:p>
          <a:p>
            <a:endParaRPr lang="en-US" dirty="0"/>
          </a:p>
          <a:p>
            <a:r>
              <a:rPr lang="en-US" dirty="0"/>
              <a:t>“The area of circle c is”</a:t>
            </a:r>
          </a:p>
          <a:p>
            <a:endParaRPr lang="en-US" dirty="0"/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772BAD-5984-4027-A4E1-A39C340B4DFC}"/>
              </a:ext>
            </a:extLst>
          </p:cNvPr>
          <p:cNvSpPr/>
          <p:nvPr/>
        </p:nvSpPr>
        <p:spPr>
          <a:xfrm>
            <a:off x="297198" y="182479"/>
            <a:ext cx="3090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Null-conditional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50079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285E4E-4358-423F-83B1-043A1A5C8652}"/>
              </a:ext>
            </a:extLst>
          </p:cNvPr>
          <p:cNvSpPr/>
          <p:nvPr/>
        </p:nvSpPr>
        <p:spPr>
          <a:xfrm>
            <a:off x="117088" y="140916"/>
            <a:ext cx="1192251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Using nullable types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dirty="0"/>
              <a:t>Null value is useful for initializing reference types</a:t>
            </a:r>
          </a:p>
          <a:p>
            <a:r>
              <a:rPr lang="en-US" dirty="0"/>
              <a:t>Null is a reference type</a:t>
            </a:r>
          </a:p>
          <a:p>
            <a:r>
              <a:rPr lang="en-US" dirty="0"/>
              <a:t>Cannot be assigned to a value type</a:t>
            </a:r>
          </a:p>
          <a:p>
            <a:r>
              <a:rPr lang="en-US" dirty="0"/>
              <a:t>To declare a value type as a nullable value you use the (?) 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? </a:t>
            </a:r>
            <a:r>
              <a:rPr lang="en-US" dirty="0" err="1"/>
              <a:t>i</a:t>
            </a:r>
            <a:r>
              <a:rPr lang="en-US" dirty="0"/>
              <a:t> = null;</a:t>
            </a:r>
          </a:p>
          <a:p>
            <a:endParaRPr lang="en-US" dirty="0"/>
          </a:p>
          <a:p>
            <a:r>
              <a:rPr lang="en-US" dirty="0"/>
              <a:t>If(</a:t>
            </a:r>
            <a:r>
              <a:rPr lang="en-US" dirty="0" err="1"/>
              <a:t>i</a:t>
            </a:r>
            <a:r>
              <a:rPr lang="en-US" dirty="0"/>
              <a:t> = = null) // tested in the same way as you test a reference type</a:t>
            </a:r>
          </a:p>
          <a:p>
            <a:endParaRPr lang="en-US" dirty="0"/>
          </a:p>
          <a:p>
            <a:r>
              <a:rPr lang="en-US" dirty="0"/>
              <a:t>You can assign an expression of the appropriate value type directly to a nullable variable.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? </a:t>
            </a:r>
            <a:r>
              <a:rPr lang="en-US" dirty="0" err="1"/>
              <a:t>i</a:t>
            </a:r>
            <a:r>
              <a:rPr lang="en-US" dirty="0"/>
              <a:t> = null;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j = 99;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100;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j;</a:t>
            </a:r>
          </a:p>
          <a:p>
            <a:endParaRPr lang="en-US" dirty="0"/>
          </a:p>
          <a:p>
            <a:r>
              <a:rPr lang="en-US" dirty="0"/>
              <a:t>You cannot assign a nullable variable to an ordinary value type variable</a:t>
            </a:r>
          </a:p>
          <a:p>
            <a:r>
              <a:rPr lang="en-US" dirty="0"/>
              <a:t>Nullable types:  indicated by appending a (?) to the type name </a:t>
            </a:r>
            <a:r>
              <a:rPr lang="en-US" dirty="0" err="1"/>
              <a:t>int</a:t>
            </a:r>
            <a:r>
              <a:rPr lang="en-US" dirty="0"/>
              <a:t>? </a:t>
            </a:r>
            <a:r>
              <a:rPr lang="en-US" dirty="0" err="1"/>
              <a:t>i</a:t>
            </a:r>
            <a:r>
              <a:rPr lang="en-US" dirty="0"/>
              <a:t> = null;</a:t>
            </a:r>
          </a:p>
          <a:p>
            <a:r>
              <a:rPr lang="en-US" dirty="0"/>
              <a:t>Null-conditional operator is appended to the variable name {</a:t>
            </a:r>
            <a:r>
              <a:rPr lang="en-US" dirty="0" err="1"/>
              <a:t>c?.Area</a:t>
            </a:r>
            <a:r>
              <a:rPr lang="en-US" dirty="0"/>
              <a:t>()}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728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6732</TotalTime>
  <Words>3069</Words>
  <Application>Microsoft Office PowerPoint</Application>
  <PresentationFormat>Widescreen</PresentationFormat>
  <Paragraphs>487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 Brooks</dc:creator>
  <cp:lastModifiedBy>Marsha Brooks</cp:lastModifiedBy>
  <cp:revision>36</cp:revision>
  <dcterms:created xsi:type="dcterms:W3CDTF">2017-09-08T01:34:02Z</dcterms:created>
  <dcterms:modified xsi:type="dcterms:W3CDTF">2017-09-12T17:46:18Z</dcterms:modified>
</cp:coreProperties>
</file>