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E632-936B-4D93-B3E8-3E6015D3A4D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548C0F-9774-4EAF-A1E1-C76E25EC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E632-936B-4D93-B3E8-3E6015D3A4D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548C0F-9774-4EAF-A1E1-C76E25EC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6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E632-936B-4D93-B3E8-3E6015D3A4D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548C0F-9774-4EAF-A1E1-C76E25EC72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681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E632-936B-4D93-B3E8-3E6015D3A4D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548C0F-9774-4EAF-A1E1-C76E25EC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0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E632-936B-4D93-B3E8-3E6015D3A4D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548C0F-9774-4EAF-A1E1-C76E25EC728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828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E632-936B-4D93-B3E8-3E6015D3A4D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548C0F-9774-4EAF-A1E1-C76E25EC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2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E632-936B-4D93-B3E8-3E6015D3A4D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8C0F-9774-4EAF-A1E1-C76E25EC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0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E632-936B-4D93-B3E8-3E6015D3A4D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8C0F-9774-4EAF-A1E1-C76E25EC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E632-936B-4D93-B3E8-3E6015D3A4D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8C0F-9774-4EAF-A1E1-C76E25EC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2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E632-936B-4D93-B3E8-3E6015D3A4D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548C0F-9774-4EAF-A1E1-C76E25EC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E632-936B-4D93-B3E8-3E6015D3A4D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548C0F-9774-4EAF-A1E1-C76E25EC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1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E632-936B-4D93-B3E8-3E6015D3A4D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548C0F-9774-4EAF-A1E1-C76E25EC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94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E632-936B-4D93-B3E8-3E6015D3A4D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8C0F-9774-4EAF-A1E1-C76E25EC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7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E632-936B-4D93-B3E8-3E6015D3A4D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8C0F-9774-4EAF-A1E1-C76E25EC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E632-936B-4D93-B3E8-3E6015D3A4D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8C0F-9774-4EAF-A1E1-C76E25EC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00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E632-936B-4D93-B3E8-3E6015D3A4D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548C0F-9774-4EAF-A1E1-C76E25EC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6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E632-936B-4D93-B3E8-3E6015D3A4D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548C0F-9774-4EAF-A1E1-C76E25EC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4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A03290-A68A-49EB-AA9B-16D26694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44" y="2551317"/>
            <a:ext cx="7421882" cy="4525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968882-1BF4-40CD-A39B-040F36F84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0" y="1012065"/>
            <a:ext cx="5015524" cy="40023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334C21-3BB4-468A-BF05-A8CBBF025421}"/>
              </a:ext>
            </a:extLst>
          </p:cNvPr>
          <p:cNvSpPr/>
          <p:nvPr/>
        </p:nvSpPr>
        <p:spPr>
          <a:xfrm>
            <a:off x="1119308" y="194638"/>
            <a:ext cx="9510938" cy="92333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Object Oriented Programming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0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66A584-4E7B-4746-810B-2CB45DEA988A}"/>
              </a:ext>
            </a:extLst>
          </p:cNvPr>
          <p:cNvSpPr txBox="1"/>
          <p:nvPr/>
        </p:nvSpPr>
        <p:spPr>
          <a:xfrm>
            <a:off x="4146406" y="0"/>
            <a:ext cx="3517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Chapter 4</a:t>
            </a:r>
          </a:p>
          <a:p>
            <a:pPr algn="ctr"/>
            <a:r>
              <a:rPr lang="en-US" sz="2400" b="1" dirty="0"/>
              <a:t>Using decision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84F8C-64F5-4ABD-A95D-04FBEAB59E09}"/>
              </a:ext>
            </a:extLst>
          </p:cNvPr>
          <p:cNvSpPr txBox="1"/>
          <p:nvPr/>
        </p:nvSpPr>
        <p:spPr>
          <a:xfrm>
            <a:off x="426720" y="854274"/>
            <a:ext cx="1205053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Declaring Boolean Variables</a:t>
            </a:r>
          </a:p>
          <a:p>
            <a:r>
              <a:rPr lang="en-US" dirty="0"/>
              <a:t>A Boolean expression always evaluates to true or false</a:t>
            </a:r>
          </a:p>
          <a:p>
            <a:r>
              <a:rPr lang="en-US" dirty="0"/>
              <a:t>Primitive data type</a:t>
            </a:r>
          </a:p>
          <a:p>
            <a:r>
              <a:rPr lang="en-US" dirty="0"/>
              <a:t>Holds one of two values</a:t>
            </a:r>
          </a:p>
          <a:p>
            <a:r>
              <a:rPr lang="en-US" b="1" i="1" u="sng" dirty="0"/>
              <a:t>Boolean Operator</a:t>
            </a:r>
          </a:p>
          <a:p>
            <a:r>
              <a:rPr lang="en-US" dirty="0"/>
              <a:t>Performs a calculation whose result is either true or false</a:t>
            </a:r>
          </a:p>
          <a:p>
            <a:r>
              <a:rPr lang="en-US" dirty="0"/>
              <a:t>NOT operator   (!): negates Boolean value , yields opposite</a:t>
            </a:r>
          </a:p>
          <a:p>
            <a:r>
              <a:rPr lang="en-US" dirty="0"/>
              <a:t>Example:  !</a:t>
            </a:r>
            <a:r>
              <a:rPr lang="en-US" dirty="0" err="1"/>
              <a:t>areYouReady</a:t>
            </a:r>
            <a:r>
              <a:rPr lang="en-US" dirty="0"/>
              <a:t> , value was true until ! Now false</a:t>
            </a:r>
          </a:p>
          <a:p>
            <a:r>
              <a:rPr lang="en-US" b="1" dirty="0"/>
              <a:t>Equality operator (==)</a:t>
            </a:r>
          </a:p>
          <a:p>
            <a:r>
              <a:rPr lang="en-US" b="1" dirty="0"/>
              <a:t>Inequality operator (!=)</a:t>
            </a:r>
          </a:p>
          <a:p>
            <a:r>
              <a:rPr lang="en-US" dirty="0"/>
              <a:t>	both equality and inequality operators are binary operators with which you can determine whether </a:t>
            </a:r>
          </a:p>
          <a:p>
            <a:r>
              <a:rPr lang="en-US" dirty="0"/>
              <a:t>One value is the same as the other value of the same type, yielding a Boolean result.</a:t>
            </a:r>
          </a:p>
          <a:p>
            <a:r>
              <a:rPr lang="en-US" dirty="0"/>
              <a:t>               example:  x==y, x!=y</a:t>
            </a:r>
          </a:p>
          <a:p>
            <a:r>
              <a:rPr lang="en-US" b="1" dirty="0">
                <a:solidFill>
                  <a:schemeClr val="bg1"/>
                </a:solidFill>
              </a:rPr>
              <a:t>Relational</a:t>
            </a:r>
            <a:r>
              <a:rPr lang="en-US" b="1" dirty="0"/>
              <a:t> Operators</a:t>
            </a:r>
            <a:r>
              <a:rPr lang="en-US" dirty="0"/>
              <a:t>:  determines if a value is less than or greater than a value of the same type</a:t>
            </a:r>
          </a:p>
          <a:p>
            <a:r>
              <a:rPr lang="en-US" dirty="0"/>
              <a:t>			</a:t>
            </a:r>
            <a:r>
              <a:rPr lang="en-US" b="1" dirty="0"/>
              <a:t>&lt;</a:t>
            </a:r>
            <a:r>
              <a:rPr lang="en-US" dirty="0"/>
              <a:t>     less than</a:t>
            </a:r>
          </a:p>
          <a:p>
            <a:r>
              <a:rPr lang="en-US" dirty="0"/>
              <a:t>			</a:t>
            </a:r>
            <a:r>
              <a:rPr lang="en-US" b="1" dirty="0"/>
              <a:t>&lt;=</a:t>
            </a:r>
            <a:r>
              <a:rPr lang="en-US" dirty="0"/>
              <a:t>   less than or equal to</a:t>
            </a:r>
          </a:p>
          <a:p>
            <a:r>
              <a:rPr lang="en-US" dirty="0"/>
              <a:t>                      </a:t>
            </a:r>
            <a:r>
              <a:rPr lang="en-US" b="1" dirty="0"/>
              <a:t>&gt;</a:t>
            </a:r>
            <a:r>
              <a:rPr lang="en-US" dirty="0"/>
              <a:t>     greater than</a:t>
            </a:r>
          </a:p>
          <a:p>
            <a:r>
              <a:rPr lang="en-US" b="1" dirty="0"/>
              <a:t>                      &gt;=   </a:t>
            </a:r>
            <a:r>
              <a:rPr lang="en-US" dirty="0"/>
              <a:t>greater than or equal to</a:t>
            </a:r>
          </a:p>
          <a:p>
            <a:r>
              <a:rPr lang="en-US" dirty="0"/>
              <a:t>		** result of relational operators are also Boolean results.</a:t>
            </a:r>
          </a:p>
          <a:p>
            <a:r>
              <a:rPr lang="en-US" dirty="0"/>
              <a:t>		</a:t>
            </a:r>
            <a:r>
              <a:rPr lang="en-US" b="1" dirty="0"/>
              <a:t>Conditional logical Operators:  </a:t>
            </a:r>
            <a:r>
              <a:rPr lang="en-US" dirty="0"/>
              <a:t>Binary Boolean Operators</a:t>
            </a:r>
          </a:p>
          <a:p>
            <a:r>
              <a:rPr lang="en-US" b="1" dirty="0"/>
              <a:t>			AND (&amp;&amp;) </a:t>
            </a:r>
            <a:r>
              <a:rPr lang="en-US" dirty="0"/>
              <a:t>operator and the </a:t>
            </a:r>
            <a:r>
              <a:rPr lang="en-US" b="1" dirty="0"/>
              <a:t>OR (II) </a:t>
            </a:r>
            <a:r>
              <a:rPr lang="en-US" dirty="0"/>
              <a:t>operator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8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B1846F-E8DF-430E-9CC8-3714C300729D}"/>
              </a:ext>
            </a:extLst>
          </p:cNvPr>
          <p:cNvSpPr/>
          <p:nvPr/>
        </p:nvSpPr>
        <p:spPr>
          <a:xfrm>
            <a:off x="2316480" y="222796"/>
            <a:ext cx="824484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Conditional logical Operators:  </a:t>
            </a:r>
            <a:r>
              <a:rPr lang="en-US" dirty="0"/>
              <a:t>Binary Boolean Operators </a:t>
            </a:r>
          </a:p>
          <a:p>
            <a:r>
              <a:rPr lang="en-US" b="1" dirty="0"/>
              <a:t>AND (&amp;&amp;) </a:t>
            </a:r>
            <a:r>
              <a:rPr lang="en-US" dirty="0"/>
              <a:t>operator and </a:t>
            </a:r>
            <a:r>
              <a:rPr lang="en-US" b="1" dirty="0"/>
              <a:t>the OR (II) </a:t>
            </a:r>
            <a:r>
              <a:rPr lang="en-US" dirty="0"/>
              <a:t>operator</a:t>
            </a:r>
          </a:p>
          <a:p>
            <a:r>
              <a:rPr lang="en-US" dirty="0"/>
              <a:t>Combine two Boolean expressions or values into a single Boolean result.</a:t>
            </a:r>
          </a:p>
          <a:p>
            <a:r>
              <a:rPr lang="en-US" dirty="0"/>
              <a:t>Example:  bool </a:t>
            </a:r>
            <a:r>
              <a:rPr lang="en-US" dirty="0" err="1"/>
              <a:t>validPercentage</a:t>
            </a:r>
            <a:r>
              <a:rPr lang="en-US" dirty="0"/>
              <a:t>;</a:t>
            </a:r>
          </a:p>
          <a:p>
            <a:r>
              <a:rPr lang="en-US" dirty="0"/>
              <a:t>			</a:t>
            </a:r>
            <a:r>
              <a:rPr lang="en-US" dirty="0" err="1"/>
              <a:t>validPercentage</a:t>
            </a:r>
            <a:r>
              <a:rPr lang="en-US" dirty="0"/>
              <a:t> = (percent &gt;= 0) &amp;&amp; (percent &lt;= 100);</a:t>
            </a:r>
          </a:p>
          <a:p>
            <a:r>
              <a:rPr lang="en-US" dirty="0"/>
              <a:t>Outcome of AND (&amp;&amp;) operator  is only true if BOTH Boolean expressions are true.</a:t>
            </a:r>
          </a:p>
          <a:p>
            <a:r>
              <a:rPr lang="en-US" dirty="0"/>
              <a:t>Example:  bool </a:t>
            </a:r>
            <a:r>
              <a:rPr lang="en-US" dirty="0" err="1"/>
              <a:t>invalidPercentage</a:t>
            </a:r>
            <a:r>
              <a:rPr lang="en-US" dirty="0"/>
              <a:t>;</a:t>
            </a:r>
          </a:p>
          <a:p>
            <a:r>
              <a:rPr lang="en-US" dirty="0"/>
              <a:t>			</a:t>
            </a:r>
            <a:r>
              <a:rPr lang="en-US" dirty="0" err="1"/>
              <a:t>invalidPercentage</a:t>
            </a:r>
            <a:r>
              <a:rPr lang="en-US" dirty="0"/>
              <a:t> = (percent &gt;= 0) II (percent &lt;= 100);</a:t>
            </a:r>
          </a:p>
          <a:p>
            <a:r>
              <a:rPr lang="en-US" dirty="0"/>
              <a:t>Outcome of OR (II) operator is only true if ONE OF the Boolean expressions are true.</a:t>
            </a:r>
          </a:p>
          <a:p>
            <a:endParaRPr lang="en-US" dirty="0"/>
          </a:p>
          <a:p>
            <a:r>
              <a:rPr lang="en-US" b="1" dirty="0"/>
              <a:t>SHORT CIRCUITING</a:t>
            </a:r>
            <a:r>
              <a:rPr lang="en-US" dirty="0"/>
              <a:t>:  USING THE AND (&amp;&amp;) and the OR(II) operators</a:t>
            </a:r>
          </a:p>
          <a:p>
            <a:r>
              <a:rPr lang="en-US" dirty="0"/>
              <a:t>Evaluates only one side of the Boolean expression.</a:t>
            </a:r>
          </a:p>
          <a:p>
            <a:r>
              <a:rPr lang="en-US" dirty="0"/>
              <a:t>If left operand of &amp;&amp; expression is False, there is  no need to evaluate the other side.</a:t>
            </a:r>
          </a:p>
          <a:p>
            <a:r>
              <a:rPr lang="en-US" dirty="0"/>
              <a:t>If the left operand of the II expression is true, there is no need to evaluate the other side.</a:t>
            </a:r>
          </a:p>
          <a:p>
            <a:r>
              <a:rPr lang="en-US" dirty="0"/>
              <a:t>Purpose is to boost the performance of you code by avoiding unnecessary work.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0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11DB2-BCB3-42A0-80C6-350EB45BD2A4}"/>
              </a:ext>
            </a:extLst>
          </p:cNvPr>
          <p:cNvSpPr txBox="1"/>
          <p:nvPr/>
        </p:nvSpPr>
        <p:spPr>
          <a:xfrm>
            <a:off x="3366426" y="0"/>
            <a:ext cx="6078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Operator Precedence and Associativity</a:t>
            </a:r>
          </a:p>
          <a:p>
            <a:pPr algn="ctr"/>
            <a:r>
              <a:rPr lang="en-US" sz="2400" b="1" dirty="0"/>
              <a:t>Page 90-91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43E04A-8D60-4203-A2CB-983AC3BDE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25817"/>
              </p:ext>
            </p:extLst>
          </p:nvPr>
        </p:nvGraphicFramePr>
        <p:xfrm>
          <a:off x="3366426" y="830997"/>
          <a:ext cx="6096000" cy="398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502543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81764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3425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6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(),++,-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276641"/>
                  </a:ext>
                </a:extLst>
              </a:tr>
              <a:tr h="382694">
                <a:tc>
                  <a:txBody>
                    <a:bodyPr/>
                    <a:lstStyle/>
                    <a:p>
                      <a:r>
                        <a:rPr lang="en-US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!,+,-,++,-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29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Multiplicative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*,/,%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65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Left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&lt;,&lt;=,&gt;,&gt;=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Left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4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==,!=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Left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7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Left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80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7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50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88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1FE69D-09D6-46FA-A267-8B2E8EC87DD1}"/>
              </a:ext>
            </a:extLst>
          </p:cNvPr>
          <p:cNvSpPr txBox="1"/>
          <p:nvPr/>
        </p:nvSpPr>
        <p:spPr>
          <a:xfrm>
            <a:off x="5379720" y="0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If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2DF2F-6C26-433A-B951-32DB0F6DC558}"/>
              </a:ext>
            </a:extLst>
          </p:cNvPr>
          <p:cNvSpPr txBox="1"/>
          <p:nvPr/>
        </p:nvSpPr>
        <p:spPr>
          <a:xfrm>
            <a:off x="2131574" y="495627"/>
            <a:ext cx="94836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Use an If statement</a:t>
            </a:r>
            <a:r>
              <a:rPr lang="en-US" dirty="0"/>
              <a:t>:  Executing two different statements depending on the result </a:t>
            </a:r>
          </a:p>
          <a:p>
            <a:r>
              <a:rPr lang="en-US" dirty="0"/>
              <a:t>of a Boolean expression</a:t>
            </a:r>
          </a:p>
          <a:p>
            <a:r>
              <a:rPr lang="en-US" dirty="0"/>
              <a:t>Syntax:  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if(Boolean expression)</a:t>
            </a:r>
          </a:p>
          <a:p>
            <a:r>
              <a:rPr lang="en-US" dirty="0">
                <a:highlight>
                  <a:srgbClr val="FFFF00"/>
                </a:highlight>
              </a:rPr>
              <a:t>		statement-1:</a:t>
            </a:r>
          </a:p>
          <a:p>
            <a:r>
              <a:rPr lang="en-US" dirty="0">
                <a:highlight>
                  <a:srgbClr val="FFFF00"/>
                </a:highlight>
              </a:rPr>
              <a:t>	else</a:t>
            </a:r>
          </a:p>
          <a:p>
            <a:r>
              <a:rPr lang="en-US" dirty="0">
                <a:highlight>
                  <a:srgbClr val="FFFF00"/>
                </a:highlight>
              </a:rPr>
              <a:t>		statement-2;</a:t>
            </a:r>
          </a:p>
          <a:p>
            <a:r>
              <a:rPr lang="en-US" dirty="0"/>
              <a:t>If Boolean expression evaluates to true, execute “statement-1”</a:t>
            </a:r>
          </a:p>
          <a:p>
            <a:r>
              <a:rPr lang="en-US" dirty="0"/>
              <a:t>Otherwise “statement-2 is executed.</a:t>
            </a:r>
          </a:p>
          <a:p>
            <a:r>
              <a:rPr lang="en-US" dirty="0"/>
              <a:t>**</a:t>
            </a:r>
            <a:r>
              <a:rPr lang="en-US" b="1" dirty="0"/>
              <a:t>else clause </a:t>
            </a:r>
            <a:r>
              <a:rPr lang="en-US" dirty="0"/>
              <a:t>and statement are optional, if excluded, the code will continue </a:t>
            </a:r>
          </a:p>
          <a:p>
            <a:r>
              <a:rPr lang="en-US" dirty="0"/>
              <a:t>with whatever statement </a:t>
            </a:r>
          </a:p>
          <a:p>
            <a:r>
              <a:rPr lang="en-US" dirty="0"/>
              <a:t>Follows.</a:t>
            </a:r>
          </a:p>
          <a:p>
            <a:r>
              <a:rPr lang="en-US" dirty="0"/>
              <a:t>Boolean expression must be enclosed in (),</a:t>
            </a:r>
          </a:p>
          <a:p>
            <a:r>
              <a:rPr lang="en-US" dirty="0"/>
              <a:t>The expression must be a Boolean expression only, do not mistake the (==) equality </a:t>
            </a:r>
          </a:p>
          <a:p>
            <a:r>
              <a:rPr lang="en-US" dirty="0"/>
              <a:t>Operator for the assignment operator (=) or you will have a compiler error.</a:t>
            </a:r>
          </a:p>
        </p:txBody>
      </p:sp>
    </p:spTree>
    <p:extLst>
      <p:ext uri="{BB962C8B-B14F-4D97-AF65-F5344CB8AC3E}">
        <p14:creationId xmlns:p14="http://schemas.microsoft.com/office/powerpoint/2010/main" val="313231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F36E3D-8D3C-4D66-94FC-623BEC92AF7F}"/>
              </a:ext>
            </a:extLst>
          </p:cNvPr>
          <p:cNvSpPr txBox="1"/>
          <p:nvPr/>
        </p:nvSpPr>
        <p:spPr>
          <a:xfrm>
            <a:off x="4039584" y="0"/>
            <a:ext cx="51042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Using blocks to group statements</a:t>
            </a:r>
          </a:p>
          <a:p>
            <a:pPr algn="ctr"/>
            <a:r>
              <a:rPr lang="en-US" sz="2400" b="1" dirty="0"/>
              <a:t>(more than one if statement)</a:t>
            </a:r>
          </a:p>
          <a:p>
            <a:pPr algn="ctr"/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9C02A-0162-4F1F-83DF-C5675D957830}"/>
              </a:ext>
            </a:extLst>
          </p:cNvPr>
          <p:cNvSpPr txBox="1"/>
          <p:nvPr/>
        </p:nvSpPr>
        <p:spPr>
          <a:xfrm>
            <a:off x="2021083" y="817096"/>
            <a:ext cx="962955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Block: a sequence of statements grouped between an </a:t>
            </a:r>
          </a:p>
          <a:p>
            <a:r>
              <a:rPr lang="en-US" dirty="0"/>
              <a:t>opening brace and a closing brace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do not use curly braces to separate your </a:t>
            </a:r>
            <a:r>
              <a:rPr lang="en-US" b="1" dirty="0"/>
              <a:t>if statements</a:t>
            </a:r>
            <a:r>
              <a:rPr lang="en-US" dirty="0"/>
              <a:t>, the compiler only </a:t>
            </a:r>
          </a:p>
          <a:p>
            <a:r>
              <a:rPr lang="en-US" dirty="0"/>
              <a:t>Associates the first statement with the </a:t>
            </a:r>
            <a:r>
              <a:rPr lang="en-US" b="1" dirty="0"/>
              <a:t>if statement </a:t>
            </a:r>
            <a:r>
              <a:rPr lang="en-US" dirty="0"/>
              <a:t>and omits the rest, and will not </a:t>
            </a:r>
          </a:p>
          <a:p>
            <a:r>
              <a:rPr lang="en-US" dirty="0"/>
              <a:t>Compile the </a:t>
            </a:r>
            <a:r>
              <a:rPr lang="en-US" b="1" dirty="0"/>
              <a:t>else statement </a:t>
            </a:r>
            <a:r>
              <a:rPr lang="en-US" dirty="0"/>
              <a:t>but report a syntax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define the statements for each branch of your i</a:t>
            </a:r>
            <a:r>
              <a:rPr lang="en-US" b="1" dirty="0"/>
              <a:t>f statement </a:t>
            </a:r>
            <a:r>
              <a:rPr lang="en-US" dirty="0"/>
              <a:t>within a block, </a:t>
            </a:r>
          </a:p>
          <a:p>
            <a:r>
              <a:rPr lang="en-US" dirty="0"/>
              <a:t>Even if  your only using one block. Reminder, a block always starts a new “SCOPE”</a:t>
            </a:r>
          </a:p>
          <a:p>
            <a:r>
              <a:rPr lang="en-US" b="1" dirty="0"/>
              <a:t>Example</a:t>
            </a:r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seconds = 0;</a:t>
            </a:r>
          </a:p>
          <a:p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minutes = 0;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If (seconds == 59)</a:t>
            </a:r>
          </a:p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	seconds = 0;</a:t>
            </a:r>
          </a:p>
          <a:p>
            <a:r>
              <a:rPr lang="en-US" dirty="0">
                <a:highlight>
                  <a:srgbClr val="FFFF00"/>
                </a:highlight>
              </a:rPr>
              <a:t>	minutes++;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r>
              <a:rPr lang="en-US" dirty="0">
                <a:highlight>
                  <a:srgbClr val="FFFF00"/>
                </a:highlight>
              </a:rPr>
              <a:t>Else</a:t>
            </a:r>
          </a:p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	seconds++;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2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1937CF-DE6E-4998-AC7D-64BCCAD8D86E}"/>
              </a:ext>
            </a:extLst>
          </p:cNvPr>
          <p:cNvSpPr/>
          <p:nvPr/>
        </p:nvSpPr>
        <p:spPr>
          <a:xfrm>
            <a:off x="4224379" y="211574"/>
            <a:ext cx="2773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Cascading if statement</a:t>
            </a:r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C3C83-993F-4771-A6C9-45F22B3E8F6D}"/>
              </a:ext>
            </a:extLst>
          </p:cNvPr>
          <p:cNvSpPr txBox="1"/>
          <p:nvPr/>
        </p:nvSpPr>
        <p:spPr>
          <a:xfrm>
            <a:off x="2164080" y="857905"/>
            <a:ext cx="72635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Nesting i</a:t>
            </a:r>
            <a:r>
              <a:rPr lang="en-US" b="1" dirty="0"/>
              <a:t>f statements </a:t>
            </a:r>
            <a:r>
              <a:rPr lang="en-US" dirty="0"/>
              <a:t>inside of </a:t>
            </a:r>
            <a:r>
              <a:rPr lang="en-US" b="1" dirty="0"/>
              <a:t>if statements</a:t>
            </a:r>
          </a:p>
          <a:p>
            <a:r>
              <a:rPr lang="en-US" dirty="0"/>
              <a:t>Chain together a series of Boolean expressions</a:t>
            </a:r>
          </a:p>
          <a:p>
            <a:r>
              <a:rPr lang="en-US" dirty="0"/>
              <a:t>Testing one expression after an other until one evaluates to true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33594-BD1A-4C84-9027-EB82812FD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1825630"/>
            <a:ext cx="2830708" cy="5032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2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2FE1F-745D-462D-87C9-38C5845A7923}"/>
              </a:ext>
            </a:extLst>
          </p:cNvPr>
          <p:cNvSpPr txBox="1"/>
          <p:nvPr/>
        </p:nvSpPr>
        <p:spPr>
          <a:xfrm>
            <a:off x="4867436" y="0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Switch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0BBC0-1569-420F-9EE9-F9BF48730401}"/>
              </a:ext>
            </a:extLst>
          </p:cNvPr>
          <p:cNvSpPr txBox="1"/>
          <p:nvPr/>
        </p:nvSpPr>
        <p:spPr>
          <a:xfrm>
            <a:off x="2264228" y="461665"/>
            <a:ext cx="9793065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 of replacing cascading </a:t>
            </a:r>
            <a:r>
              <a:rPr lang="en-US" b="1" dirty="0"/>
              <a:t>if statements </a:t>
            </a:r>
            <a:r>
              <a:rPr lang="en-US" dirty="0"/>
              <a:t>with </a:t>
            </a:r>
            <a:r>
              <a:rPr lang="en-US" b="1" dirty="0"/>
              <a:t>switch statements </a:t>
            </a:r>
            <a:r>
              <a:rPr lang="en-US" dirty="0"/>
              <a:t>to make</a:t>
            </a:r>
          </a:p>
          <a:p>
            <a:r>
              <a:rPr lang="en-US" dirty="0"/>
              <a:t>Code for efficient and more readable</a:t>
            </a:r>
          </a:p>
          <a:p>
            <a:r>
              <a:rPr lang="en-US" b="1" dirty="0"/>
              <a:t>Switch Statement Syntax</a:t>
            </a:r>
          </a:p>
          <a:p>
            <a:r>
              <a:rPr lang="en-US" dirty="0">
                <a:highlight>
                  <a:srgbClr val="FFFF00"/>
                </a:highlight>
              </a:rPr>
              <a:t>switch (</a:t>
            </a:r>
            <a:r>
              <a:rPr lang="en-US" dirty="0" err="1">
                <a:highlight>
                  <a:srgbClr val="FFFF00"/>
                </a:highlight>
              </a:rPr>
              <a:t>controllingExpression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	case </a:t>
            </a:r>
            <a:r>
              <a:rPr lang="en-US" dirty="0" err="1">
                <a:highlight>
                  <a:srgbClr val="FFFF00"/>
                </a:highlight>
              </a:rPr>
              <a:t>constantExpression</a:t>
            </a:r>
            <a:r>
              <a:rPr lang="en-US" dirty="0">
                <a:highlight>
                  <a:srgbClr val="FFFF00"/>
                </a:highlight>
              </a:rPr>
              <a:t> :// each one must be </a:t>
            </a:r>
            <a:r>
              <a:rPr lang="en-US" dirty="0" err="1">
                <a:highlight>
                  <a:srgbClr val="FFFF00"/>
                </a:highlight>
              </a:rPr>
              <a:t>unique,only</a:t>
            </a:r>
            <a:r>
              <a:rPr lang="en-US" dirty="0">
                <a:highlight>
                  <a:srgbClr val="FFFF00"/>
                </a:highlight>
              </a:rPr>
              <a:t> one matches</a:t>
            </a:r>
          </a:p>
          <a:p>
            <a:r>
              <a:rPr lang="en-US" dirty="0">
                <a:highlight>
                  <a:srgbClr val="FFFF00"/>
                </a:highlight>
              </a:rPr>
              <a:t>		statements</a:t>
            </a:r>
          </a:p>
          <a:p>
            <a:r>
              <a:rPr lang="en-US" dirty="0">
                <a:highlight>
                  <a:srgbClr val="FFFF00"/>
                </a:highlight>
              </a:rPr>
              <a:t>		break;</a:t>
            </a:r>
          </a:p>
          <a:p>
            <a:r>
              <a:rPr lang="en-US" dirty="0">
                <a:highlight>
                  <a:srgbClr val="FFFF00"/>
                </a:highlight>
              </a:rPr>
              <a:t>	case </a:t>
            </a:r>
            <a:r>
              <a:rPr lang="en-US" dirty="0" err="1">
                <a:highlight>
                  <a:srgbClr val="FFFF00"/>
                </a:highlight>
              </a:rPr>
              <a:t>constantExpression</a:t>
            </a:r>
            <a:r>
              <a:rPr lang="en-US" dirty="0">
                <a:highlight>
                  <a:srgbClr val="FFFF00"/>
                </a:highlight>
              </a:rPr>
              <a:t> :</a:t>
            </a:r>
          </a:p>
          <a:p>
            <a:r>
              <a:rPr lang="en-US" dirty="0">
                <a:highlight>
                  <a:srgbClr val="FFFF00"/>
                </a:highlight>
              </a:rPr>
              <a:t>		statements</a:t>
            </a:r>
          </a:p>
          <a:p>
            <a:r>
              <a:rPr lang="en-US" dirty="0">
                <a:highlight>
                  <a:srgbClr val="FFFF00"/>
                </a:highlight>
              </a:rPr>
              <a:t>		break:</a:t>
            </a:r>
          </a:p>
          <a:p>
            <a:r>
              <a:rPr lang="en-US" dirty="0">
                <a:highlight>
                  <a:srgbClr val="FFFF00"/>
                </a:highlight>
              </a:rPr>
              <a:t>	default:</a:t>
            </a:r>
          </a:p>
          <a:p>
            <a:r>
              <a:rPr lang="en-US" dirty="0">
                <a:highlight>
                  <a:srgbClr val="FFFF00"/>
                </a:highlight>
              </a:rPr>
              <a:t>		statements</a:t>
            </a:r>
          </a:p>
          <a:p>
            <a:r>
              <a:rPr lang="en-US" dirty="0">
                <a:highlight>
                  <a:srgbClr val="FFFF00"/>
                </a:highlight>
              </a:rPr>
              <a:t>		break;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ControllingExpression</a:t>
            </a:r>
            <a:r>
              <a:rPr lang="en-US" dirty="0"/>
              <a:t> is evaluated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then jumps to the block of code identified by the </a:t>
            </a:r>
            <a:r>
              <a:rPr lang="en-US" dirty="0" err="1"/>
              <a:t>constantExpression</a:t>
            </a:r>
            <a:endParaRPr lang="en-US" dirty="0"/>
          </a:p>
          <a:p>
            <a:r>
              <a:rPr lang="en-US" dirty="0"/>
              <a:t>     Whose value is equal to the result of the </a:t>
            </a:r>
            <a:r>
              <a:rPr lang="en-US" dirty="0" err="1"/>
              <a:t>controllingExpression</a:t>
            </a:r>
            <a:r>
              <a:rPr lang="en-US" dirty="0"/>
              <a:t>.</a:t>
            </a:r>
          </a:p>
          <a:p>
            <a:r>
              <a:rPr lang="en-US" dirty="0" err="1"/>
              <a:t>ConstantExpression</a:t>
            </a:r>
            <a:r>
              <a:rPr lang="en-US" dirty="0"/>
              <a:t>:  “case label”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Execution runs as far as the “break”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statement is executed if none of the </a:t>
            </a:r>
            <a:r>
              <a:rPr lang="en-US" dirty="0" err="1"/>
              <a:t>constantExpressions</a:t>
            </a:r>
            <a:r>
              <a:rPr lang="en-US" dirty="0"/>
              <a:t> match the </a:t>
            </a:r>
          </a:p>
          <a:p>
            <a:r>
              <a:rPr lang="en-US" dirty="0" err="1"/>
              <a:t>controllingExpression</a:t>
            </a:r>
            <a:r>
              <a:rPr lang="en-US" dirty="0"/>
              <a:t>.</a:t>
            </a:r>
          </a:p>
          <a:p>
            <a:r>
              <a:rPr lang="en-US" dirty="0"/>
              <a:t>No default statement and no expressions match? The code immediately following the</a:t>
            </a:r>
          </a:p>
          <a:p>
            <a:r>
              <a:rPr lang="en-US" dirty="0"/>
              <a:t>Closing braces of switch statement are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4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C1543-07A7-4D98-A1D1-4D39ECEB6D7C}"/>
              </a:ext>
            </a:extLst>
          </p:cNvPr>
          <p:cNvSpPr txBox="1"/>
          <p:nvPr/>
        </p:nvSpPr>
        <p:spPr>
          <a:xfrm>
            <a:off x="4373951" y="0"/>
            <a:ext cx="35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Switch Statement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F33A3-30F9-4D13-8F66-9D0B18BD6777}"/>
              </a:ext>
            </a:extLst>
          </p:cNvPr>
          <p:cNvSpPr txBox="1"/>
          <p:nvPr/>
        </p:nvSpPr>
        <p:spPr>
          <a:xfrm>
            <a:off x="1669143" y="671691"/>
            <a:ext cx="1080616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only use </a:t>
            </a:r>
            <a:r>
              <a:rPr lang="en-US" b="1" dirty="0"/>
              <a:t>switch</a:t>
            </a:r>
            <a:r>
              <a:rPr lang="en-US" dirty="0"/>
              <a:t> on certain data types, such as </a:t>
            </a:r>
            <a:r>
              <a:rPr lang="en-US" dirty="0" err="1"/>
              <a:t>int</a:t>
            </a:r>
            <a:r>
              <a:rPr lang="en-US" dirty="0"/>
              <a:t>, char, or string. With any other</a:t>
            </a:r>
          </a:p>
          <a:p>
            <a:r>
              <a:rPr lang="en-US" dirty="0"/>
              <a:t>	Value types you must use an </a:t>
            </a:r>
            <a:r>
              <a:rPr lang="en-US" b="1" dirty="0"/>
              <a:t>if statement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case labels must be constant expressions, i.e. 42 if </a:t>
            </a:r>
            <a:r>
              <a:rPr lang="en-US" dirty="0" err="1"/>
              <a:t>int</a:t>
            </a:r>
            <a:r>
              <a:rPr lang="en-US" dirty="0"/>
              <a:t>, ‘4’ if char, “42” if string.  If you </a:t>
            </a:r>
          </a:p>
          <a:p>
            <a:r>
              <a:rPr lang="en-US" dirty="0"/>
              <a:t>	Need to calculate your case labels at runtime, you must use an </a:t>
            </a:r>
            <a:r>
              <a:rPr lang="en-US" b="1" dirty="0"/>
              <a:t>if 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case labels must be unique, two case labels cannot have the same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“Fall-through”:  you can specify that you want to run the same statement for more than one </a:t>
            </a:r>
          </a:p>
          <a:p>
            <a:r>
              <a:rPr lang="en-US" dirty="0"/>
              <a:t>	value by providing a list of case labels and no intervening statements.  However, this is not</a:t>
            </a:r>
          </a:p>
          <a:p>
            <a:r>
              <a:rPr lang="en-US" dirty="0"/>
              <a:t>	Allowed if label has one or more associated statements this is not allowed.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Switch(trumps)</a:t>
            </a:r>
          </a:p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	case Hearts:</a:t>
            </a:r>
          </a:p>
          <a:p>
            <a:r>
              <a:rPr lang="en-US" dirty="0">
                <a:highlight>
                  <a:srgbClr val="FFFF00"/>
                </a:highlight>
              </a:rPr>
              <a:t>	case Diamonds:</a:t>
            </a:r>
          </a:p>
          <a:p>
            <a:r>
              <a:rPr lang="en-US" dirty="0">
                <a:highlight>
                  <a:srgbClr val="FFFF00"/>
                </a:highlight>
              </a:rPr>
              <a:t>		color = “red”;</a:t>
            </a:r>
          </a:p>
          <a:p>
            <a:r>
              <a:rPr lang="en-US" dirty="0">
                <a:highlight>
                  <a:srgbClr val="FFFF00"/>
                </a:highlight>
              </a:rPr>
              <a:t>		break;</a:t>
            </a:r>
          </a:p>
          <a:p>
            <a:r>
              <a:rPr lang="en-US" dirty="0">
                <a:highlight>
                  <a:srgbClr val="FFFF00"/>
                </a:highlight>
              </a:rPr>
              <a:t>	case Clubs:</a:t>
            </a:r>
          </a:p>
          <a:p>
            <a:r>
              <a:rPr lang="en-US" dirty="0">
                <a:highlight>
                  <a:srgbClr val="FFFF00"/>
                </a:highlight>
              </a:rPr>
              <a:t>		color = “black”;</a:t>
            </a:r>
          </a:p>
          <a:p>
            <a:r>
              <a:rPr lang="en-US" dirty="0">
                <a:highlight>
                  <a:srgbClr val="FFFF00"/>
                </a:highlight>
              </a:rPr>
              <a:t>	case Spades:</a:t>
            </a:r>
          </a:p>
          <a:p>
            <a:r>
              <a:rPr lang="en-US" dirty="0">
                <a:highlight>
                  <a:srgbClr val="FFFF00"/>
                </a:highlight>
              </a:rPr>
              <a:t>		color = “black”:</a:t>
            </a:r>
          </a:p>
          <a:p>
            <a:r>
              <a:rPr lang="en-US" dirty="0">
                <a:highlight>
                  <a:srgbClr val="FFFF00"/>
                </a:highlight>
              </a:rPr>
              <a:t>		break: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F28A7950-C347-46D7-B0BF-D7FB9A41708D}"/>
              </a:ext>
            </a:extLst>
          </p:cNvPr>
          <p:cNvSpPr/>
          <p:nvPr/>
        </p:nvSpPr>
        <p:spPr>
          <a:xfrm>
            <a:off x="4373951" y="400594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A5142-E287-4CA1-A910-3A33FD83A621}"/>
              </a:ext>
            </a:extLst>
          </p:cNvPr>
          <p:cNvSpPr/>
          <p:nvPr/>
        </p:nvSpPr>
        <p:spPr>
          <a:xfrm>
            <a:off x="5744832" y="3764845"/>
            <a:ext cx="4185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Fall-Through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315B86-CCAC-40F3-B169-8DD9FB51BC26}"/>
              </a:ext>
            </a:extLst>
          </p:cNvPr>
          <p:cNvSpPr/>
          <p:nvPr/>
        </p:nvSpPr>
        <p:spPr>
          <a:xfrm>
            <a:off x="4373951" y="4688175"/>
            <a:ext cx="75921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Break or return statement prevents fall-through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throw an exception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Fall-through will not take place if there is any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ning code, so case labels can be arranged however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want</a:t>
            </a:r>
          </a:p>
        </p:txBody>
      </p:sp>
    </p:spTree>
    <p:extLst>
      <p:ext uri="{BB962C8B-B14F-4D97-AF65-F5344CB8AC3E}">
        <p14:creationId xmlns:p14="http://schemas.microsoft.com/office/powerpoint/2010/main" val="30602690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397</Words>
  <Application>Microsoft Office PowerPoint</Application>
  <PresentationFormat>Widescreen</PresentationFormat>
  <Paragraphs>173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Bauhaus 93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 Brooks</dc:creator>
  <cp:lastModifiedBy>Marsha Brooks</cp:lastModifiedBy>
  <cp:revision>11</cp:revision>
  <dcterms:created xsi:type="dcterms:W3CDTF">2017-08-29T02:14:42Z</dcterms:created>
  <dcterms:modified xsi:type="dcterms:W3CDTF">2017-08-29T12:00:39Z</dcterms:modified>
</cp:coreProperties>
</file>