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4ED7-0A44-4B06-8058-D0D28C6F0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85528-ABBB-4EF7-A222-2967A35C7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E92BA-8BA1-4682-941A-9E23A35E7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3C0D-5EBC-439E-A814-6BA615E4F4B5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AB3C-C086-41CE-BA36-528D2DED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5CCBE-075F-48B6-8FEB-4D4E3BDD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6C79-DEBC-4F5D-BDE6-DC8C2299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CC8C2-83A0-4258-8D5B-444C6FFC7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FEEF5-994C-4C43-B61D-8389FFD18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A9EF2-8D68-4DAB-9BC8-92EBFEBC1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3C0D-5EBC-439E-A814-6BA615E4F4B5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7FF7E-D914-41C1-841D-326FD04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05751-13FE-498A-98C6-13662B86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6C79-DEBC-4F5D-BDE6-DC8C2299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7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6D616F-BAED-4393-BA8A-529300534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F0A1A-A8FC-4A04-B546-5B44286C9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3E784-CAED-4F50-A222-D2E34BFF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3C0D-5EBC-439E-A814-6BA615E4F4B5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D0B5B-DDC1-4BD3-8AD9-9973EFD5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073D1-5BDC-40B4-AB07-51CA91DB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6C79-DEBC-4F5D-BDE6-DC8C2299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4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1927-AF0D-4796-8C48-2D59E08A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8EC16-4916-4F66-A466-0291F6D92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13E30-F4C3-4BBA-A414-B4C1571F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3C0D-5EBC-439E-A814-6BA615E4F4B5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09069-FFFC-4770-BBCE-6DDDAE11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1CCFC-A240-477F-9FAF-00568E8E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6C79-DEBC-4F5D-BDE6-DC8C2299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5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AEB7A-6661-4007-BB8F-D3C9C818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A2339-4919-4F6F-B420-DAA8A6948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6246F-091F-476A-8BF2-9C4BE439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3C0D-5EBC-439E-A814-6BA615E4F4B5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DBEFB-B9F5-4CBA-BF52-5409B55F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56886-F631-4553-A420-FB255F9F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6C79-DEBC-4F5D-BDE6-DC8C2299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0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899B-25F5-4DCC-88B7-AB8B25FC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9AC9-8A2D-4DA5-AEF5-94357BDF3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7215A-7E1A-4E2E-A329-E5A7413A1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B66FE-D77C-4973-A6D0-1B13FF5A0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3C0D-5EBC-439E-A814-6BA615E4F4B5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85962-0CF0-4D94-BBC6-DCB79DAC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65495-C6B5-462B-981A-5C79CC6F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6C79-DEBC-4F5D-BDE6-DC8C2299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9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0568-2552-4ED7-AFF1-998A9C4AF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1CC3F-8F84-40D0-AB3F-0AB137E4B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9A1D6-54C3-4A19-B6DF-3A206A94B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84BEF-FFD0-4F5F-9581-7B29009C6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F11511-B3FF-44B8-A7A1-3D553775B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C85997-5901-4958-A72F-35B235D1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3C0D-5EBC-439E-A814-6BA615E4F4B5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C6B983-5C7F-4E60-A51A-2D361B29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BB4ED-9CD1-4CF7-8A81-8E70EB64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6C79-DEBC-4F5D-BDE6-DC8C2299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0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E827-BCDA-4666-BCF3-0658BB1DE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BD30E-7FD4-4B03-95CD-5D0D072A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3C0D-5EBC-439E-A814-6BA615E4F4B5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09A64-D84A-4606-95BA-DA7BA45E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C2A44-30B2-4407-89DC-351A2F0C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6C79-DEBC-4F5D-BDE6-DC8C2299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8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A16D81-F364-45EC-A723-F67D521F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3C0D-5EBC-439E-A814-6BA615E4F4B5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855804-7DDB-4F4C-AFE5-73803284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062F7-8DAE-4DBE-AEE7-CCF35756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6C79-DEBC-4F5D-BDE6-DC8C2299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6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3EE4-ED53-48A7-B128-0152379A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B6B3C-7864-4D90-A298-BF3838873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EDB15-90A7-43EF-A72E-86C9297BF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8DCBE-02A9-438C-B615-C8AF49323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3C0D-5EBC-439E-A814-6BA615E4F4B5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268C1-9FEA-4644-9F11-F11D0E39D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197EF-8CAE-434D-B3D6-28635FCC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6C79-DEBC-4F5D-BDE6-DC8C2299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128AF-9CD1-48F4-94AC-55970ECED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013499-D3B4-4340-ADCE-D31ECE2CB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F162C-6CC6-438A-9B40-9CA8844F5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1BB02-0B67-4291-8927-7B1E2E1C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3C0D-5EBC-439E-A814-6BA615E4F4B5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597F2-9642-4398-A6F6-910681FC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AAE33-14DD-4887-8E89-2086D86B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6C79-DEBC-4F5D-BDE6-DC8C2299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0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94825-097C-4009-9345-C76CDFD2F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39976-CC81-4969-A0F9-25276876A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E8062-CDAD-4F44-BC36-98BC8E184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43C0D-5EBC-439E-A814-6BA615E4F4B5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7E967-0003-4D5E-8456-B010FE862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BE0E9-F83F-424C-8C1F-D8A36D32A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56C79-DEBC-4F5D-BDE6-DC8C2299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3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D90FEB-B560-4D64-920E-050E0733B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19075"/>
            <a:ext cx="47625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3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AA1338-AD4B-4CA1-97E2-B31C787034C2}"/>
              </a:ext>
            </a:extLst>
          </p:cNvPr>
          <p:cNvSpPr txBox="1"/>
          <p:nvPr/>
        </p:nvSpPr>
        <p:spPr>
          <a:xfrm>
            <a:off x="2718483" y="166254"/>
            <a:ext cx="6957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C# Programming Chapter 5</a:t>
            </a:r>
          </a:p>
          <a:p>
            <a:pPr algn="ctr"/>
            <a:r>
              <a:rPr lang="en-US" sz="2400" b="1" dirty="0"/>
              <a:t>Using compound assignment and iteration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C7296-699B-4950-8294-3F57194582B0}"/>
              </a:ext>
            </a:extLst>
          </p:cNvPr>
          <p:cNvSpPr txBox="1"/>
          <p:nvPr/>
        </p:nvSpPr>
        <p:spPr>
          <a:xfrm>
            <a:off x="651164" y="1233055"/>
            <a:ext cx="1180092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/>
              <a:t>Compound Assignment Operators</a:t>
            </a:r>
          </a:p>
          <a:p>
            <a:r>
              <a:rPr lang="en-US" dirty="0"/>
              <a:t>Variable *= number;</a:t>
            </a:r>
          </a:p>
          <a:p>
            <a:r>
              <a:rPr lang="en-US" dirty="0"/>
              <a:t>Variable /= number;</a:t>
            </a:r>
          </a:p>
          <a:p>
            <a:r>
              <a:rPr lang="en-US" dirty="0"/>
              <a:t>Variable %= number;</a:t>
            </a:r>
          </a:p>
          <a:p>
            <a:r>
              <a:rPr lang="en-US" dirty="0"/>
              <a:t>Variable += number;</a:t>
            </a:r>
          </a:p>
          <a:p>
            <a:r>
              <a:rPr lang="en-US" dirty="0"/>
              <a:t>Variable -= number;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Compound assignment operator </a:t>
            </a:r>
            <a:r>
              <a:rPr lang="en-US" dirty="0"/>
              <a:t>shares the same precedence and right associativity as the simple assignment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+= applies to strings, it appends one end the string to the end of the other. NOTE this is the ONLY </a:t>
            </a:r>
            <a:r>
              <a:rPr lang="en-US" b="1" dirty="0"/>
              <a:t>Compound Assignment</a:t>
            </a:r>
          </a:p>
          <a:p>
            <a:r>
              <a:rPr lang="en-US" dirty="0"/>
              <a:t>      </a:t>
            </a:r>
            <a:r>
              <a:rPr lang="en-US" b="1" dirty="0"/>
              <a:t>operator</a:t>
            </a:r>
            <a:r>
              <a:rPr lang="en-US" dirty="0"/>
              <a:t> that applies to strings.</a:t>
            </a:r>
          </a:p>
          <a:p>
            <a:r>
              <a:rPr lang="en-US" dirty="0">
                <a:highlight>
                  <a:srgbClr val="FFFF00"/>
                </a:highlight>
              </a:rPr>
              <a:t>Example:  string name = “john”;</a:t>
            </a:r>
          </a:p>
          <a:p>
            <a:r>
              <a:rPr lang="en-US" dirty="0">
                <a:highlight>
                  <a:srgbClr val="FFFF00"/>
                </a:highlight>
              </a:rPr>
              <a:t>                   string greeting = “hello”;</a:t>
            </a:r>
          </a:p>
          <a:p>
            <a:r>
              <a:rPr lang="en-US" dirty="0">
                <a:highlight>
                  <a:srgbClr val="FFFF00"/>
                </a:highlight>
              </a:rPr>
              <a:t>                    greeting += name;</a:t>
            </a:r>
          </a:p>
          <a:p>
            <a:r>
              <a:rPr lang="en-US" dirty="0">
                <a:highlight>
                  <a:srgbClr val="FFFF00"/>
                </a:highlight>
              </a:rPr>
              <a:t>	 </a:t>
            </a:r>
            <a:r>
              <a:rPr lang="en-US" dirty="0" err="1">
                <a:highlight>
                  <a:srgbClr val="FFFF00"/>
                </a:highlight>
              </a:rPr>
              <a:t>Console.WriteLine</a:t>
            </a:r>
            <a:r>
              <a:rPr lang="en-US" dirty="0">
                <a:highlight>
                  <a:srgbClr val="FFFF00"/>
                </a:highlight>
              </a:rPr>
              <a:t>(“Hello John”);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There is no need to use the compound addition operator (+=) when adding  or subtracting one from a value…why???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8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E86F25-4559-4391-BEEA-F94C9D69EC02}"/>
              </a:ext>
            </a:extLst>
          </p:cNvPr>
          <p:cNvSpPr txBox="1"/>
          <p:nvPr/>
        </p:nvSpPr>
        <p:spPr>
          <a:xfrm>
            <a:off x="4835236" y="152400"/>
            <a:ext cx="1976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While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A5317-07DA-4531-9553-48193833836B}"/>
              </a:ext>
            </a:extLst>
          </p:cNvPr>
          <p:cNvSpPr txBox="1"/>
          <p:nvPr/>
        </p:nvSpPr>
        <p:spPr>
          <a:xfrm>
            <a:off x="66632" y="512901"/>
            <a:ext cx="10927094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 </a:t>
            </a:r>
            <a:r>
              <a:rPr lang="en-US" b="1" dirty="0"/>
              <a:t>while statement </a:t>
            </a:r>
            <a:r>
              <a:rPr lang="en-US" dirty="0"/>
              <a:t>to run a statement repeatedly for as long as some condition is true</a:t>
            </a:r>
          </a:p>
          <a:p>
            <a:r>
              <a:rPr lang="en-US" dirty="0"/>
              <a:t>Syntax</a:t>
            </a:r>
          </a:p>
          <a:p>
            <a:r>
              <a:rPr lang="en-US" dirty="0">
                <a:highlight>
                  <a:srgbClr val="FFFF00"/>
                </a:highlight>
              </a:rPr>
              <a:t>While(Boolean expression)</a:t>
            </a:r>
          </a:p>
          <a:p>
            <a:r>
              <a:rPr lang="en-US" dirty="0">
                <a:highlight>
                  <a:srgbClr val="FFFF00"/>
                </a:highlight>
              </a:rPr>
              <a:t>	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Boolean expression is evaluated, if it is true…the statement runs  the variable is incremented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Boolean expression is evaluated again, If it is true..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statement runs again the variable is incremented and each time the Boolean expression is evaluated again,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continues until the Boolean expression evaluates to FALSE. The program exits the while statement.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u="sng" dirty="0"/>
              <a:t>While statement </a:t>
            </a:r>
            <a:r>
              <a:rPr lang="en-US" u="sng" dirty="0"/>
              <a:t>and </a:t>
            </a:r>
            <a:r>
              <a:rPr lang="en-US" b="1" u="sng" dirty="0"/>
              <a:t>if statement </a:t>
            </a:r>
            <a:r>
              <a:rPr lang="en-US" u="sng" dirty="0"/>
              <a:t>are familiar in the following 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Expression must be a Boolean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Boolean expression must be written in 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Boolean expression evaluates to false, the first time it is evaluated, the statement never runs.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more than one statement, they must be within a block {}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Example</a:t>
            </a:r>
          </a:p>
          <a:p>
            <a:r>
              <a:rPr lang="en-US" dirty="0" err="1"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 =0;</a:t>
            </a:r>
          </a:p>
          <a:p>
            <a:r>
              <a:rPr lang="en-US" dirty="0">
                <a:highlight>
                  <a:srgbClr val="FFFF00"/>
                </a:highlight>
              </a:rPr>
              <a:t>while (I &lt; 10)</a:t>
            </a:r>
          </a:p>
          <a:p>
            <a:r>
              <a:rPr lang="en-US" dirty="0">
                <a:highlight>
                  <a:srgbClr val="FFFF00"/>
                </a:highlight>
              </a:rPr>
              <a:t>{ </a:t>
            </a:r>
          </a:p>
          <a:p>
            <a:r>
              <a:rPr lang="en-US" dirty="0">
                <a:highlight>
                  <a:srgbClr val="FFFF00"/>
                </a:highlight>
              </a:rPr>
              <a:t>   </a:t>
            </a:r>
            <a:r>
              <a:rPr lang="en-US" dirty="0" err="1">
                <a:highlight>
                  <a:srgbClr val="FFFF00"/>
                </a:highlight>
              </a:rPr>
              <a:t>Console.WriteLine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);</a:t>
            </a:r>
          </a:p>
          <a:p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++</a:t>
            </a:r>
          </a:p>
          <a:p>
            <a:r>
              <a:rPr lang="en-US" dirty="0">
                <a:highlight>
                  <a:srgbClr val="FFFF00"/>
                </a:highlight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3CA45403-EA91-41D8-B234-A584FEFD1EA9}"/>
              </a:ext>
            </a:extLst>
          </p:cNvPr>
          <p:cNvSpPr/>
          <p:nvPr/>
        </p:nvSpPr>
        <p:spPr>
          <a:xfrm>
            <a:off x="1102761" y="4985931"/>
            <a:ext cx="4114800" cy="831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7430BFB6-6EAF-4A66-B50A-725AAA376A18}"/>
              </a:ext>
            </a:extLst>
          </p:cNvPr>
          <p:cNvSpPr/>
          <p:nvPr/>
        </p:nvSpPr>
        <p:spPr>
          <a:xfrm>
            <a:off x="1415379" y="5240361"/>
            <a:ext cx="4114800" cy="831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EE2DD08C-529F-4D27-89AF-188D1075FDF1}"/>
              </a:ext>
            </a:extLst>
          </p:cNvPr>
          <p:cNvSpPr/>
          <p:nvPr/>
        </p:nvSpPr>
        <p:spPr>
          <a:xfrm>
            <a:off x="2313728" y="5798359"/>
            <a:ext cx="4114800" cy="831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212D8355-01B3-44CA-A0D8-C595C5447DEF}"/>
              </a:ext>
            </a:extLst>
          </p:cNvPr>
          <p:cNvSpPr/>
          <p:nvPr/>
        </p:nvSpPr>
        <p:spPr>
          <a:xfrm>
            <a:off x="891798" y="6198137"/>
            <a:ext cx="4114800" cy="831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1E97C2-9A0F-4E7D-8F67-B27BF2703CDE}"/>
              </a:ext>
            </a:extLst>
          </p:cNvPr>
          <p:cNvSpPr/>
          <p:nvPr/>
        </p:nvSpPr>
        <p:spPr>
          <a:xfrm>
            <a:off x="1662132" y="4471283"/>
            <a:ext cx="208582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Declare a value type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BA545-23A3-415E-BE99-D978BE6C68E5}"/>
              </a:ext>
            </a:extLst>
          </p:cNvPr>
          <p:cNvSpPr/>
          <p:nvPr/>
        </p:nvSpPr>
        <p:spPr>
          <a:xfrm>
            <a:off x="4626467" y="4999160"/>
            <a:ext cx="200907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Boolean Expression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92341-BF8E-4419-A2EF-C9A2536AE6BB}"/>
              </a:ext>
            </a:extLst>
          </p:cNvPr>
          <p:cNvSpPr/>
          <p:nvPr/>
        </p:nvSpPr>
        <p:spPr>
          <a:xfrm>
            <a:off x="2501737" y="5923626"/>
            <a:ext cx="241822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 Control variable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BBF53D-22B5-4BAD-9FE7-07A0A551B3CF}"/>
              </a:ext>
            </a:extLst>
          </p:cNvPr>
          <p:cNvSpPr/>
          <p:nvPr/>
        </p:nvSpPr>
        <p:spPr>
          <a:xfrm>
            <a:off x="2935333" y="5516711"/>
            <a:ext cx="228222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 value to console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72B815-7C8F-4F97-8324-F053A64C653F}"/>
              </a:ext>
            </a:extLst>
          </p:cNvPr>
          <p:cNvSpPr/>
          <p:nvPr/>
        </p:nvSpPr>
        <p:spPr>
          <a:xfrm>
            <a:off x="993519" y="6328713"/>
            <a:ext cx="133722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 of block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5DAB89CC-CF20-4B87-A3E8-046E304BEAA5}"/>
              </a:ext>
            </a:extLst>
          </p:cNvPr>
          <p:cNvSpPr/>
          <p:nvPr/>
        </p:nvSpPr>
        <p:spPr>
          <a:xfrm>
            <a:off x="406889" y="6556351"/>
            <a:ext cx="4114800" cy="831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3D8AF1-2E48-450E-A8C3-CDE944F036B9}"/>
              </a:ext>
            </a:extLst>
          </p:cNvPr>
          <p:cNvSpPr/>
          <p:nvPr/>
        </p:nvSpPr>
        <p:spPr>
          <a:xfrm>
            <a:off x="1851165" y="5014968"/>
            <a:ext cx="285212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Conditional while Statement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DD8030-1536-4803-9F8E-23BB5512861B}"/>
              </a:ext>
            </a:extLst>
          </p:cNvPr>
          <p:cNvSpPr/>
          <p:nvPr/>
        </p:nvSpPr>
        <p:spPr>
          <a:xfrm>
            <a:off x="5903121" y="4840615"/>
            <a:ext cx="202247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Relational Operator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714CF3-9D59-4332-B31D-8E070EC7FD81}"/>
              </a:ext>
            </a:extLst>
          </p:cNvPr>
          <p:cNvSpPr/>
          <p:nvPr/>
        </p:nvSpPr>
        <p:spPr>
          <a:xfrm>
            <a:off x="6627620" y="5014968"/>
            <a:ext cx="11936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statement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DBB520-5DAB-49BE-B510-49698E9C357D}"/>
              </a:ext>
            </a:extLst>
          </p:cNvPr>
          <p:cNvSpPr/>
          <p:nvPr/>
        </p:nvSpPr>
        <p:spPr>
          <a:xfrm>
            <a:off x="434831" y="6326815"/>
            <a:ext cx="4587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5.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A3980C-07F7-4656-A26B-7F586B620CEA}"/>
              </a:ext>
            </a:extLst>
          </p:cNvPr>
          <p:cNvSpPr/>
          <p:nvPr/>
        </p:nvSpPr>
        <p:spPr>
          <a:xfrm>
            <a:off x="953604" y="5930698"/>
            <a:ext cx="4587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4.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2C1618-72AB-423E-AD8C-D399538F0657}"/>
              </a:ext>
            </a:extLst>
          </p:cNvPr>
          <p:cNvSpPr/>
          <p:nvPr/>
        </p:nvSpPr>
        <p:spPr>
          <a:xfrm>
            <a:off x="2313728" y="5548881"/>
            <a:ext cx="4587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3.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15409-5BB1-4F58-9CD0-83336484F5BB}"/>
              </a:ext>
            </a:extLst>
          </p:cNvPr>
          <p:cNvSpPr/>
          <p:nvPr/>
        </p:nvSpPr>
        <p:spPr>
          <a:xfrm>
            <a:off x="1420708" y="5014968"/>
            <a:ext cx="4587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2.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1A42C3-FC22-4707-A727-EF1B137FE4CA}"/>
              </a:ext>
            </a:extLst>
          </p:cNvPr>
          <p:cNvSpPr/>
          <p:nvPr/>
        </p:nvSpPr>
        <p:spPr>
          <a:xfrm>
            <a:off x="1102761" y="4498928"/>
            <a:ext cx="4587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1.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94A897-6105-4F06-9A4A-24B1DC930031}"/>
              </a:ext>
            </a:extLst>
          </p:cNvPr>
          <p:cNvSpPr/>
          <p:nvPr/>
        </p:nvSpPr>
        <p:spPr>
          <a:xfrm>
            <a:off x="3817072" y="4501831"/>
            <a:ext cx="11936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statement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37B4F6-2422-40A1-9B56-697C103CBB79}"/>
              </a:ext>
            </a:extLst>
          </p:cNvPr>
          <p:cNvSpPr/>
          <p:nvPr/>
        </p:nvSpPr>
        <p:spPr>
          <a:xfrm>
            <a:off x="5462991" y="5471149"/>
            <a:ext cx="11936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statement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19B5BE-0072-4159-AB5E-AD1E0D3DE332}"/>
              </a:ext>
            </a:extLst>
          </p:cNvPr>
          <p:cNvSpPr/>
          <p:nvPr/>
        </p:nvSpPr>
        <p:spPr>
          <a:xfrm>
            <a:off x="4902291" y="5930770"/>
            <a:ext cx="11936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342332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FDB03F-834B-4757-8CAA-B0C8A9C68D30}"/>
              </a:ext>
            </a:extLst>
          </p:cNvPr>
          <p:cNvSpPr txBox="1"/>
          <p:nvPr/>
        </p:nvSpPr>
        <p:spPr>
          <a:xfrm>
            <a:off x="4835236" y="152400"/>
            <a:ext cx="2600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While Statement Cont.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BF6B51-5B18-4B81-BB76-D2F86426B312}"/>
              </a:ext>
            </a:extLst>
          </p:cNvPr>
          <p:cNvSpPr txBox="1"/>
          <p:nvPr/>
        </p:nvSpPr>
        <p:spPr>
          <a:xfrm>
            <a:off x="540327" y="552510"/>
            <a:ext cx="11972573" cy="606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loop should terminate at some point!!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</a:t>
            </a:r>
            <a:r>
              <a:rPr lang="en-US" dirty="0" err="1"/>
              <a:t>i</a:t>
            </a:r>
            <a:r>
              <a:rPr lang="en-US" dirty="0"/>
              <a:t> in example controls the loop, this is called the SENTINEL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Without the control variable, what would happen to the loop?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Always use a block when writing a </a:t>
            </a:r>
            <a:r>
              <a:rPr lang="en-US" b="1" dirty="0"/>
              <a:t>while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 an </a:t>
            </a:r>
            <a:r>
              <a:rPr lang="en-US" b="1" dirty="0"/>
              <a:t>if statement</a:t>
            </a:r>
            <a:r>
              <a:rPr lang="en-US" dirty="0"/>
              <a:t>, If you have more than one statement in your </a:t>
            </a:r>
            <a:r>
              <a:rPr lang="en-US" b="1" dirty="0"/>
              <a:t>while statement </a:t>
            </a:r>
            <a:r>
              <a:rPr lang="en-US" dirty="0"/>
              <a:t>and no curly braces that form the block</a:t>
            </a:r>
          </a:p>
          <a:p>
            <a:r>
              <a:rPr lang="en-US" dirty="0"/>
              <a:t>          To separate the statements, The compiler will not execute the code past the first statement.</a:t>
            </a:r>
          </a:p>
          <a:p>
            <a:endParaRPr lang="en-US" sz="2000" b="1" i="1" u="sng" dirty="0"/>
          </a:p>
          <a:p>
            <a:r>
              <a:rPr lang="en-US" sz="2000" b="1" i="1" u="sng" dirty="0"/>
              <a:t>Writing For Statements</a:t>
            </a:r>
          </a:p>
          <a:p>
            <a:r>
              <a:rPr lang="en-US" sz="2000" dirty="0"/>
              <a:t>Syntax</a:t>
            </a:r>
          </a:p>
          <a:p>
            <a:r>
              <a:rPr lang="en-US" sz="2000" dirty="0">
                <a:highlight>
                  <a:srgbClr val="FFFF00"/>
                </a:highlight>
              </a:rPr>
              <a:t>For(initialization; Boolean Expression; update control variable)</a:t>
            </a:r>
          </a:p>
          <a:p>
            <a:r>
              <a:rPr lang="en-US" sz="2000" dirty="0">
                <a:highlight>
                  <a:srgbClr val="FFFF00"/>
                </a:highlight>
              </a:rPr>
              <a:t>statement</a:t>
            </a:r>
          </a:p>
          <a:p>
            <a:r>
              <a:rPr lang="en-US" sz="2000" dirty="0"/>
              <a:t>Example</a:t>
            </a:r>
          </a:p>
          <a:p>
            <a:r>
              <a:rPr lang="en-US" sz="2000" dirty="0">
                <a:highlight>
                  <a:srgbClr val="FFFF00"/>
                </a:highlight>
              </a:rPr>
              <a:t>For( </a:t>
            </a:r>
            <a:r>
              <a:rPr lang="en-US" sz="2000" dirty="0" err="1">
                <a:highlight>
                  <a:srgbClr val="FFFF00"/>
                </a:highlight>
              </a:rPr>
              <a:t>int</a:t>
            </a:r>
            <a:r>
              <a:rPr lang="en-US" sz="2000" dirty="0">
                <a:highlight>
                  <a:srgbClr val="FFFF00"/>
                </a:highlight>
              </a:rPr>
              <a:t> I = 0; I &lt; 10; </a:t>
            </a:r>
            <a:r>
              <a:rPr lang="en-US" sz="2000" dirty="0" err="1">
                <a:highlight>
                  <a:srgbClr val="FFFF00"/>
                </a:highlight>
              </a:rPr>
              <a:t>i</a:t>
            </a:r>
            <a:r>
              <a:rPr lang="en-US" sz="2000" dirty="0">
                <a:highlight>
                  <a:srgbClr val="FFFF00"/>
                </a:highlight>
              </a:rPr>
              <a:t>++);</a:t>
            </a:r>
          </a:p>
          <a:p>
            <a:r>
              <a:rPr lang="en-US" sz="2000" dirty="0">
                <a:highlight>
                  <a:srgbClr val="FFFF00"/>
                </a:highlight>
              </a:rPr>
              <a:t>{</a:t>
            </a:r>
          </a:p>
          <a:p>
            <a:r>
              <a:rPr lang="en-US" sz="2000" dirty="0">
                <a:highlight>
                  <a:srgbClr val="FFFF00"/>
                </a:highlight>
              </a:rPr>
              <a:t>   </a:t>
            </a:r>
            <a:r>
              <a:rPr lang="en-US" sz="2000" dirty="0" err="1">
                <a:highlight>
                  <a:srgbClr val="FFFF00"/>
                </a:highlight>
              </a:rPr>
              <a:t>Console.WriteLine</a:t>
            </a:r>
            <a:r>
              <a:rPr lang="en-US" sz="2000" dirty="0">
                <a:highlight>
                  <a:srgbClr val="FFFF00"/>
                </a:highlight>
              </a:rPr>
              <a:t>(</a:t>
            </a:r>
            <a:r>
              <a:rPr lang="en-US" sz="2000" dirty="0" err="1">
                <a:highlight>
                  <a:srgbClr val="FFFF00"/>
                </a:highlight>
              </a:rPr>
              <a:t>i</a:t>
            </a:r>
            <a:r>
              <a:rPr lang="en-US" sz="2000" dirty="0">
                <a:highlight>
                  <a:srgbClr val="FFFF00"/>
                </a:highlight>
              </a:rPr>
              <a:t>);</a:t>
            </a:r>
          </a:p>
          <a:p>
            <a:r>
              <a:rPr lang="en-US" sz="2000" dirty="0">
                <a:highlight>
                  <a:srgbClr val="FFFF00"/>
                </a:highlight>
              </a:rPr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Initialization happened ONCE at the beginning of the 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Then the Boolean expression is evaluated, if true, the statement runs, the update control variable updates,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Then the Boolean expression is evaluated </a:t>
            </a:r>
            <a:r>
              <a:rPr lang="en-US" sz="2000" dirty="0" err="1"/>
              <a:t>again..and</a:t>
            </a:r>
            <a:r>
              <a:rPr lang="en-US" sz="2000" dirty="0"/>
              <a:t> so 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Note that update occurs before the Boolean expression is reevaluated.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E7DF7A68-7AEE-44D9-A7BE-EE0806399F4D}"/>
              </a:ext>
            </a:extLst>
          </p:cNvPr>
          <p:cNvSpPr/>
          <p:nvPr/>
        </p:nvSpPr>
        <p:spPr>
          <a:xfrm>
            <a:off x="3325091" y="3962401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362CA-8209-439E-A4D0-3CEDAAB9FFED}"/>
              </a:ext>
            </a:extLst>
          </p:cNvPr>
          <p:cNvSpPr/>
          <p:nvPr/>
        </p:nvSpPr>
        <p:spPr>
          <a:xfrm>
            <a:off x="4619728" y="3985368"/>
            <a:ext cx="56319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Combines elements of the While Statement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873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8B0AD-8CE8-4350-961C-D97FA12FA77B}"/>
              </a:ext>
            </a:extLst>
          </p:cNvPr>
          <p:cNvSpPr/>
          <p:nvPr/>
        </p:nvSpPr>
        <p:spPr>
          <a:xfrm>
            <a:off x="153408" y="154770"/>
            <a:ext cx="12126076" cy="6801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/>
              <a:t>Writing For Statements cont.</a:t>
            </a:r>
          </a:p>
          <a:p>
            <a:endParaRPr lang="en-US" b="1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omit(leave out) any of the three parts of a </a:t>
            </a:r>
            <a:r>
              <a:rPr lang="en-US" b="1" dirty="0"/>
              <a:t>for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Boolean expression, statement defaults to true and creates and loop that runs for ever.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initialization and update control variable and you have created a odd </a:t>
            </a:r>
            <a:r>
              <a:rPr lang="en-US" b="1" dirty="0"/>
              <a:t>while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Initialization, Boolean expression, update control variable all must be separated by semicolons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initializations and multiple updates in a </a:t>
            </a:r>
            <a:r>
              <a:rPr lang="en-US" b="1" dirty="0"/>
              <a:t>for loop </a:t>
            </a:r>
            <a:r>
              <a:rPr lang="en-US" dirty="0"/>
              <a:t>can be provided.</a:t>
            </a:r>
          </a:p>
          <a:p>
            <a:r>
              <a:rPr lang="en-US" dirty="0"/>
              <a:t>Example</a:t>
            </a:r>
          </a:p>
          <a:p>
            <a:r>
              <a:rPr lang="en-US" dirty="0">
                <a:highlight>
                  <a:srgbClr val="FFFF00"/>
                </a:highlight>
              </a:rPr>
              <a:t>For (</a:t>
            </a:r>
            <a:r>
              <a:rPr lang="en-US" dirty="0" err="1"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 I = 0,  j = 10; I &lt;= j;  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++, j-- )</a:t>
            </a:r>
          </a:p>
          <a:p>
            <a:r>
              <a:rPr lang="en-US" dirty="0">
                <a:highlight>
                  <a:srgbClr val="FFFF00"/>
                </a:highlight>
              </a:rPr>
              <a:t>{</a:t>
            </a:r>
          </a:p>
          <a:p>
            <a:r>
              <a:rPr lang="en-US" dirty="0">
                <a:highlight>
                  <a:srgbClr val="FFFF00"/>
                </a:highlight>
              </a:rPr>
              <a:t>…….</a:t>
            </a:r>
          </a:p>
          <a:p>
            <a:r>
              <a:rPr lang="en-US" dirty="0">
                <a:highlight>
                  <a:srgbClr val="FFFF00"/>
                </a:highlight>
              </a:rPr>
              <a:t>}</a:t>
            </a:r>
          </a:p>
          <a:p>
            <a:r>
              <a:rPr lang="en-US" sz="2000" b="1" i="1" u="sng" dirty="0"/>
              <a:t>For statement scope</a:t>
            </a:r>
          </a:p>
          <a:p>
            <a:r>
              <a:rPr lang="en-US" sz="2000" dirty="0"/>
              <a:t>Scope in a </a:t>
            </a:r>
            <a:r>
              <a:rPr lang="en-US" sz="2000" b="1" dirty="0"/>
              <a:t>for statement </a:t>
            </a:r>
            <a:r>
              <a:rPr lang="en-US" sz="2000" dirty="0"/>
              <a:t>is the same as in a method or a class, the variable is declared and comes into</a:t>
            </a:r>
          </a:p>
          <a:p>
            <a:r>
              <a:rPr lang="en-US" sz="2000" dirty="0"/>
              <a:t>Existence within the scope of the </a:t>
            </a:r>
            <a:r>
              <a:rPr lang="en-US" sz="2000" b="1" dirty="0"/>
              <a:t>for statement</a:t>
            </a:r>
            <a:r>
              <a:rPr lang="en-US" sz="2000" dirty="0"/>
              <a:t>, with in the opening and closing curly braces.  You cannot ref</a:t>
            </a:r>
          </a:p>
          <a:p>
            <a:r>
              <a:rPr lang="en-US" sz="2000" dirty="0"/>
              <a:t>That variable outside the scope of those opening and closing curly braces. That being said, you can reuse a variable</a:t>
            </a:r>
          </a:p>
          <a:p>
            <a:r>
              <a:rPr lang="en-US" sz="2000" dirty="0"/>
              <a:t>With a same name in different for statements, because they are in different scopes.</a:t>
            </a:r>
          </a:p>
          <a:p>
            <a:r>
              <a:rPr lang="en-US" sz="2000" dirty="0"/>
              <a:t>Example</a:t>
            </a:r>
          </a:p>
          <a:p>
            <a:r>
              <a:rPr lang="en-US" sz="2000" dirty="0">
                <a:highlight>
                  <a:srgbClr val="FFFF00"/>
                </a:highlight>
              </a:rPr>
              <a:t>For (</a:t>
            </a:r>
            <a:r>
              <a:rPr lang="en-US" sz="2000" dirty="0" err="1">
                <a:highlight>
                  <a:srgbClr val="FFFF00"/>
                </a:highlight>
              </a:rPr>
              <a:t>int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i</a:t>
            </a:r>
            <a:r>
              <a:rPr lang="en-US" sz="2000" dirty="0">
                <a:highlight>
                  <a:srgbClr val="FFFF00"/>
                </a:highlight>
              </a:rPr>
              <a:t> =0; I &lt; 10; </a:t>
            </a:r>
            <a:r>
              <a:rPr lang="en-US" sz="2000" dirty="0" err="1">
                <a:highlight>
                  <a:srgbClr val="FFFF00"/>
                </a:highlight>
              </a:rPr>
              <a:t>i</a:t>
            </a:r>
            <a:r>
              <a:rPr lang="en-US" sz="2000" dirty="0">
                <a:highlight>
                  <a:srgbClr val="FFFF00"/>
                </a:highlight>
              </a:rPr>
              <a:t>++)</a:t>
            </a:r>
          </a:p>
          <a:p>
            <a:r>
              <a:rPr lang="en-US" sz="2000" dirty="0">
                <a:highlight>
                  <a:srgbClr val="FFFF00"/>
                </a:highlight>
              </a:rPr>
              <a:t>{</a:t>
            </a:r>
          </a:p>
          <a:p>
            <a:r>
              <a:rPr lang="en-US" sz="2000" dirty="0">
                <a:highlight>
                  <a:srgbClr val="FFFF00"/>
                </a:highlight>
              </a:rPr>
              <a:t>}</a:t>
            </a:r>
          </a:p>
          <a:p>
            <a:r>
              <a:rPr lang="en-US" sz="2000" dirty="0">
                <a:highlight>
                  <a:srgbClr val="FFFF00"/>
                </a:highlight>
              </a:rPr>
              <a:t>For (</a:t>
            </a:r>
            <a:r>
              <a:rPr lang="en-US" sz="2000" dirty="0" err="1">
                <a:highlight>
                  <a:srgbClr val="FFFF00"/>
                </a:highlight>
              </a:rPr>
              <a:t>int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i</a:t>
            </a:r>
            <a:r>
              <a:rPr lang="en-US" sz="2000" dirty="0">
                <a:highlight>
                  <a:srgbClr val="FFFF00"/>
                </a:highlight>
              </a:rPr>
              <a:t>= 0; I &lt; 20; </a:t>
            </a:r>
            <a:r>
              <a:rPr lang="en-US" sz="2000" dirty="0" err="1">
                <a:highlight>
                  <a:srgbClr val="FFFF00"/>
                </a:highlight>
              </a:rPr>
              <a:t>i</a:t>
            </a:r>
            <a:r>
              <a:rPr lang="en-US" sz="2000" dirty="0">
                <a:highlight>
                  <a:srgbClr val="FFFF00"/>
                </a:highlight>
              </a:rPr>
              <a:t>++)</a:t>
            </a:r>
          </a:p>
          <a:p>
            <a:r>
              <a:rPr lang="en-US" sz="2000" dirty="0">
                <a:highlight>
                  <a:srgbClr val="FFFF00"/>
                </a:highlight>
              </a:rPr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66263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D90991-7B0C-407C-B3AF-167BA2228786}"/>
              </a:ext>
            </a:extLst>
          </p:cNvPr>
          <p:cNvSpPr txBox="1"/>
          <p:nvPr/>
        </p:nvSpPr>
        <p:spPr>
          <a:xfrm>
            <a:off x="3906982" y="0"/>
            <a:ext cx="3034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Writing do </a:t>
            </a:r>
            <a:r>
              <a:rPr lang="en-US" sz="2000" b="1" dirty="0"/>
              <a:t>statements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E8040-2934-44A9-A291-FBEA9CCE0E8C}"/>
              </a:ext>
            </a:extLst>
          </p:cNvPr>
          <p:cNvSpPr txBox="1"/>
          <p:nvPr/>
        </p:nvSpPr>
        <p:spPr>
          <a:xfrm>
            <a:off x="0" y="400110"/>
            <a:ext cx="12398587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the </a:t>
            </a:r>
            <a:r>
              <a:rPr lang="en-US" b="1" dirty="0"/>
              <a:t>while and the for statements </a:t>
            </a:r>
            <a:r>
              <a:rPr lang="en-US" dirty="0"/>
              <a:t>test the Boolean expression at the beginning of the loop…meaning if it is FALSE</a:t>
            </a:r>
          </a:p>
          <a:p>
            <a:r>
              <a:rPr lang="en-US" dirty="0"/>
              <a:t>The statements body is not executed, the </a:t>
            </a:r>
            <a:r>
              <a:rPr lang="en-US" b="1" dirty="0"/>
              <a:t>do statement </a:t>
            </a:r>
            <a:r>
              <a:rPr lang="en-US" dirty="0"/>
              <a:t>evaluated the Boolean expression after the iteration, so the body of the </a:t>
            </a:r>
          </a:p>
          <a:p>
            <a:r>
              <a:rPr lang="en-US" dirty="0"/>
              <a:t>Loop always executes once all the way through.</a:t>
            </a:r>
          </a:p>
          <a:p>
            <a:endParaRPr lang="en-US" dirty="0"/>
          </a:p>
          <a:p>
            <a:r>
              <a:rPr lang="en-US" dirty="0"/>
              <a:t>Syntax</a:t>
            </a:r>
          </a:p>
          <a:p>
            <a:r>
              <a:rPr lang="en-US" dirty="0">
                <a:highlight>
                  <a:srgbClr val="FFFF00"/>
                </a:highlight>
              </a:rPr>
              <a:t>Do</a:t>
            </a:r>
          </a:p>
          <a:p>
            <a:r>
              <a:rPr lang="en-US" dirty="0">
                <a:highlight>
                  <a:srgbClr val="FFFF00"/>
                </a:highlight>
              </a:rPr>
              <a:t>statement</a:t>
            </a:r>
          </a:p>
          <a:p>
            <a:r>
              <a:rPr lang="en-US" dirty="0">
                <a:highlight>
                  <a:srgbClr val="FFFF00"/>
                </a:highlight>
              </a:rPr>
              <a:t>While(Boolean expression);</a:t>
            </a:r>
          </a:p>
          <a:p>
            <a:endParaRPr lang="en-US" dirty="0"/>
          </a:p>
          <a:p>
            <a:r>
              <a:rPr lang="en-US" dirty="0"/>
              <a:t>Just like the other iteration statements, you must place multiple statements in the body of the loop within a block </a:t>
            </a:r>
          </a:p>
          <a:p>
            <a:r>
              <a:rPr lang="en-US" dirty="0"/>
              <a:t>to avoid compiler complications.</a:t>
            </a:r>
          </a:p>
          <a:p>
            <a:r>
              <a:rPr lang="en-US" dirty="0"/>
              <a:t>Example</a:t>
            </a:r>
          </a:p>
          <a:p>
            <a:r>
              <a:rPr lang="en-US" dirty="0">
                <a:highlight>
                  <a:srgbClr val="FFFF00"/>
                </a:highlight>
              </a:rPr>
              <a:t>Do</a:t>
            </a:r>
          </a:p>
          <a:p>
            <a:r>
              <a:rPr lang="en-US" dirty="0">
                <a:highlight>
                  <a:srgbClr val="FFFF00"/>
                </a:highlight>
              </a:rPr>
              <a:t>{</a:t>
            </a:r>
          </a:p>
          <a:p>
            <a:r>
              <a:rPr lang="en-US" dirty="0" err="1">
                <a:highlight>
                  <a:srgbClr val="FFFF00"/>
                </a:highlight>
              </a:rPr>
              <a:t>Console.WriteLine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);</a:t>
            </a:r>
          </a:p>
          <a:p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++;</a:t>
            </a:r>
          </a:p>
          <a:p>
            <a:r>
              <a:rPr lang="en-US" dirty="0">
                <a:highlight>
                  <a:srgbClr val="FFFF00"/>
                </a:highlight>
              </a:rPr>
              <a:t>}</a:t>
            </a:r>
          </a:p>
          <a:p>
            <a:r>
              <a:rPr lang="en-US" dirty="0">
                <a:highlight>
                  <a:srgbClr val="FFFF00"/>
                </a:highlight>
              </a:rPr>
              <a:t>While (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 &lt; 10);</a:t>
            </a:r>
          </a:p>
          <a:p>
            <a:endParaRPr lang="en-US" dirty="0"/>
          </a:p>
          <a:p>
            <a:r>
              <a:rPr lang="en-US" b="1" dirty="0"/>
              <a:t>Continue statement</a:t>
            </a:r>
            <a:r>
              <a:rPr lang="en-US" dirty="0"/>
              <a:t>:  causes the program to perform the next iteration of the loop immediately, updating before the next iteration</a:t>
            </a:r>
          </a:p>
          <a:p>
            <a:r>
              <a:rPr lang="en-US" b="1" dirty="0"/>
              <a:t>Break statement</a:t>
            </a:r>
            <a:r>
              <a:rPr lang="en-US" dirty="0"/>
              <a:t>: is used just like in </a:t>
            </a:r>
            <a:r>
              <a:rPr lang="en-US" b="1" dirty="0"/>
              <a:t>switch statement</a:t>
            </a:r>
            <a:r>
              <a:rPr lang="en-US" dirty="0"/>
              <a:t>, use it to break out of the iteration immediately.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A667ADB0-1DF1-4B0A-91F9-7A08901A13FF}"/>
              </a:ext>
            </a:extLst>
          </p:cNvPr>
          <p:cNvSpPr/>
          <p:nvPr/>
        </p:nvSpPr>
        <p:spPr>
          <a:xfrm>
            <a:off x="1704109" y="5167747"/>
            <a:ext cx="2313710" cy="2216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955-2B21-4A5E-98DF-97264E58AC48}"/>
              </a:ext>
            </a:extLst>
          </p:cNvPr>
          <p:cNvSpPr/>
          <p:nvPr/>
        </p:nvSpPr>
        <p:spPr>
          <a:xfrm>
            <a:off x="4410199" y="5078528"/>
            <a:ext cx="475707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Boolean Expression is at the end of the loop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3790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730</Words>
  <Application>Microsoft Office PowerPoint</Application>
  <PresentationFormat>Widescreen</PresentationFormat>
  <Paragraphs>124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Marsha Brooks</dc:creator>
  <cp:lastModifiedBy>Marsha Brooks</cp:lastModifiedBy>
  <cp:revision>11</cp:revision>
  <dcterms:created xsi:type="dcterms:W3CDTF">2017-08-30T02:15:14Z</dcterms:created>
  <dcterms:modified xsi:type="dcterms:W3CDTF">2017-08-30T20:58:48Z</dcterms:modified>
</cp:coreProperties>
</file>