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69" r:id="rId2"/>
    <p:sldId id="256" r:id="rId3"/>
    <p:sldId id="262" r:id="rId4"/>
    <p:sldId id="261" r:id="rId5"/>
    <p:sldId id="260" r:id="rId6"/>
    <p:sldId id="266" r:id="rId7"/>
    <p:sldId id="259" r:id="rId8"/>
    <p:sldId id="258" r:id="rId9"/>
    <p:sldId id="257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2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13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937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535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25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195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81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7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68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6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57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56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1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CC22-F1F0-463A-90BB-42873527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AB05D-B091-46B4-A2A8-BDA518A48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655E-D34B-4F03-86C4-434EDCFC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555"/>
            <a:ext cx="12192000" cy="4869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CAD38C-4864-4265-9F27-0677F41D8BF9}"/>
              </a:ext>
            </a:extLst>
          </p:cNvPr>
          <p:cNvSpPr/>
          <p:nvPr/>
        </p:nvSpPr>
        <p:spPr>
          <a:xfrm>
            <a:off x="1604694" y="47229"/>
            <a:ext cx="8982612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Oriented Programming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674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530103-07F9-477E-9B89-227B24DA57C5}"/>
              </a:ext>
            </a:extLst>
          </p:cNvPr>
          <p:cNvSpPr txBox="1"/>
          <p:nvPr/>
        </p:nvSpPr>
        <p:spPr>
          <a:xfrm>
            <a:off x="2673929" y="484909"/>
            <a:ext cx="55961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Checked and Unchecked integer arithmetic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E163E-F2BA-4B93-88EE-492766EB1D84}"/>
              </a:ext>
            </a:extLst>
          </p:cNvPr>
          <p:cNvSpPr txBox="1"/>
          <p:nvPr/>
        </p:nvSpPr>
        <p:spPr>
          <a:xfrm>
            <a:off x="152400" y="1343892"/>
            <a:ext cx="11925059" cy="535531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Int.MinValue</a:t>
            </a:r>
            <a:r>
              <a:rPr lang="en-US" dirty="0"/>
              <a:t> or </a:t>
            </a:r>
            <a:r>
              <a:rPr lang="en-US" dirty="0" err="1"/>
              <a:t>intMaxValue</a:t>
            </a:r>
            <a:r>
              <a:rPr lang="en-US" dirty="0"/>
              <a:t> are used to refer to the minimum or maximum value of an  integer </a:t>
            </a:r>
          </a:p>
          <a:p>
            <a:endParaRPr lang="en-US" dirty="0"/>
          </a:p>
          <a:p>
            <a:r>
              <a:rPr lang="en-US" dirty="0"/>
              <a:t>Overflow checking:  When an integer variable exceeds its size limit in code, the compiler generates </a:t>
            </a:r>
          </a:p>
          <a:p>
            <a:r>
              <a:rPr lang="en-US" dirty="0"/>
              <a:t>code that allows the calculation to overflow silently and a wrong answer is generated.  </a:t>
            </a:r>
          </a:p>
          <a:p>
            <a:r>
              <a:rPr lang="en-US" dirty="0"/>
              <a:t>The calculation wraps around to the largest negative integer value 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endParaRPr lang="en-US" dirty="0"/>
          </a:p>
          <a:p>
            <a:r>
              <a:rPr lang="en-US" dirty="0"/>
              <a:t>2147483647 is the max size limit for an integer </a:t>
            </a:r>
          </a:p>
          <a:p>
            <a:r>
              <a:rPr lang="en-US" dirty="0"/>
              <a:t> you attempt to add 1 and the </a:t>
            </a:r>
            <a:r>
              <a:rPr lang="en-US" dirty="0" err="1"/>
              <a:t>the</a:t>
            </a:r>
            <a:r>
              <a:rPr lang="en-US" dirty="0"/>
              <a:t> compile executes overflow,</a:t>
            </a:r>
          </a:p>
          <a:p>
            <a:r>
              <a:rPr lang="en-US" dirty="0"/>
              <a:t>wraps around to the largest negative integer value</a:t>
            </a:r>
          </a:p>
          <a:p>
            <a:r>
              <a:rPr lang="en-US" dirty="0"/>
              <a:t> resulting in the answer -214483648.</a:t>
            </a:r>
          </a:p>
          <a:p>
            <a:endParaRPr lang="en-US" dirty="0"/>
          </a:p>
          <a:p>
            <a:r>
              <a:rPr lang="en-US" dirty="0"/>
              <a:t>Overflow is all about performance. </a:t>
            </a:r>
          </a:p>
          <a:p>
            <a:r>
              <a:rPr lang="en-US" dirty="0"/>
              <a:t> Eliminates the need for overflow checking to be applied to each Individual Integer expression an </a:t>
            </a:r>
          </a:p>
          <a:p>
            <a:r>
              <a:rPr lang="en-US" dirty="0"/>
              <a:t>instead the compiler responds to cases of overflow when or if they arise.</a:t>
            </a:r>
          </a:p>
          <a:p>
            <a:r>
              <a:rPr lang="en-US" dirty="0"/>
              <a:t>**Overflow checking can be disable</a:t>
            </a:r>
          </a:p>
          <a:p>
            <a:r>
              <a:rPr lang="en-US" dirty="0"/>
              <a:t>	Visual Studios-go to your project-project menu click project properties-build tab-advanced-uncheck </a:t>
            </a:r>
          </a:p>
          <a:p>
            <a:r>
              <a:rPr lang="en-US" dirty="0"/>
              <a:t>	overflow / underflow box</a:t>
            </a:r>
          </a:p>
        </p:txBody>
      </p:sp>
    </p:spTree>
    <p:extLst>
      <p:ext uri="{BB962C8B-B14F-4D97-AF65-F5344CB8AC3E}">
        <p14:creationId xmlns:p14="http://schemas.microsoft.com/office/powerpoint/2010/main" val="229541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37C00-D5B7-428F-8C29-A7E3DD5A4D50}"/>
              </a:ext>
            </a:extLst>
          </p:cNvPr>
          <p:cNvSpPr txBox="1"/>
          <p:nvPr/>
        </p:nvSpPr>
        <p:spPr>
          <a:xfrm>
            <a:off x="3523375" y="235527"/>
            <a:ext cx="37174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Writing Checked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1F6A9-6B6B-455A-B444-1E7CC1511FD1}"/>
              </a:ext>
            </a:extLst>
          </p:cNvPr>
          <p:cNvSpPr txBox="1"/>
          <p:nvPr/>
        </p:nvSpPr>
        <p:spPr>
          <a:xfrm>
            <a:off x="983673" y="1015846"/>
            <a:ext cx="10634643" cy="59093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Checked statement:  </a:t>
            </a:r>
            <a:r>
              <a:rPr lang="en-US" dirty="0"/>
              <a:t>a block preceded by the keyword “checked”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OverFlowException</a:t>
            </a:r>
            <a:r>
              <a:rPr lang="en-US" dirty="0"/>
              <a:t> is immediately thrown if an integer calculation in the block overflows.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number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int.MaxValue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checked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willThrow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number++;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Console.WriteLine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(“this won’t be reached”);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endParaRPr lang="en-US" dirty="0"/>
          </a:p>
          <a:p>
            <a:r>
              <a:rPr lang="en-US" dirty="0"/>
              <a:t>**Only integer arithmetic directly inside the checked block is subject to overflow checking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Unchecked statement: </a:t>
            </a:r>
            <a:r>
              <a:rPr lang="en-US" dirty="0"/>
              <a:t>a block preceded by the keyword “unchecked”</a:t>
            </a:r>
          </a:p>
          <a:p>
            <a:r>
              <a:rPr lang="en-US" dirty="0"/>
              <a:t>Integer arithmetic within the “unchecked” block will NEVER throw and </a:t>
            </a:r>
            <a:r>
              <a:rPr lang="en-US" dirty="0" err="1"/>
              <a:t>OverFlowException</a:t>
            </a:r>
            <a:endParaRPr lang="en-US" dirty="0"/>
          </a:p>
          <a:p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number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int.MaxValue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unchecked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wontThrow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number++;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Console.WriteLine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(“this will be reached”);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4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53571-6F45-4ACE-8AA4-D0182902DCA8}"/>
              </a:ext>
            </a:extLst>
          </p:cNvPr>
          <p:cNvSpPr txBox="1"/>
          <p:nvPr/>
        </p:nvSpPr>
        <p:spPr>
          <a:xfrm>
            <a:off x="4267200" y="152400"/>
            <a:ext cx="327852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Throwing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B6E29-D149-4267-9005-4A95D3E2C9A6}"/>
              </a:ext>
            </a:extLst>
          </p:cNvPr>
          <p:cNvSpPr txBox="1"/>
          <p:nvPr/>
        </p:nvSpPr>
        <p:spPr>
          <a:xfrm>
            <a:off x="381287" y="671691"/>
            <a:ext cx="11618886" cy="61863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.NET framework class libraries contain lots of exception classes to apply when you want to</a:t>
            </a:r>
          </a:p>
          <a:p>
            <a:r>
              <a:rPr lang="en-US" dirty="0"/>
              <a:t>  intentionally throw an exception in your program.</a:t>
            </a:r>
          </a:p>
          <a:p>
            <a:endParaRPr lang="en-US" dirty="0"/>
          </a:p>
          <a:p>
            <a:r>
              <a:rPr lang="en-US" dirty="0"/>
              <a:t>In most cases the .NET framework class libraries will contain a class that describes your exceptional</a:t>
            </a:r>
          </a:p>
          <a:p>
            <a:r>
              <a:rPr lang="en-US" dirty="0"/>
              <a:t> condition. If not you can create your own custom exception class( advanced C# language required)</a:t>
            </a:r>
          </a:p>
          <a:p>
            <a:r>
              <a:rPr lang="en-US" dirty="0"/>
              <a:t>You throw an exception by using the keyword “throw”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Public static string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monthName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month)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switch(month)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case 1 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return “January”;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case 2 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return “February”;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case 12 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return “December”;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default: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throw new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ArgumentOutOfRangeException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(“Bad Month”);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733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0637C5-1D41-4F0D-90AE-AB16D27694D5}"/>
              </a:ext>
            </a:extLst>
          </p:cNvPr>
          <p:cNvSpPr txBox="1"/>
          <p:nvPr/>
        </p:nvSpPr>
        <p:spPr>
          <a:xfrm>
            <a:off x="4807527" y="152399"/>
            <a:ext cx="20297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Finally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BBC60-2D42-458E-8209-844E4E770F3B}"/>
              </a:ext>
            </a:extLst>
          </p:cNvPr>
          <p:cNvSpPr txBox="1"/>
          <p:nvPr/>
        </p:nvSpPr>
        <p:spPr>
          <a:xfrm>
            <a:off x="0" y="762000"/>
            <a:ext cx="11710257" cy="4801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exception is thrown it changes the path of execution of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statements may be excluded and not run due to the change in flow of the program</a:t>
            </a:r>
          </a:p>
          <a:p>
            <a:r>
              <a:rPr lang="en-US" dirty="0"/>
              <a:t>**reminder:  when exception is thrown and handled the program executes the line of code </a:t>
            </a:r>
          </a:p>
          <a:p>
            <a:r>
              <a:rPr lang="en-US" dirty="0"/>
              <a:t>   Immediately after the block that contained the catch </a:t>
            </a:r>
            <a:r>
              <a:rPr lang="en-US" dirty="0" err="1"/>
              <a:t>handler..NOT</a:t>
            </a:r>
            <a:r>
              <a:rPr lang="en-US" dirty="0"/>
              <a:t> where the error occurred.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this will not negatively affect your program but it can, if a necessary statement does not</a:t>
            </a:r>
          </a:p>
          <a:p>
            <a:r>
              <a:rPr lang="en-US" dirty="0"/>
              <a:t>     Execute, Especially if that statement released a resource, for instance.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a statement is executed regardless if exceptions are thrown you put that statement in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“finally block”: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Immediately after a try block or immediately after a catch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long as the program enters the try block associated with the finally block the finally block will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exception is thrown, the catch handler will execute first and then the finally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method containing the finally block does not have the catch handler and control is transferred</a:t>
            </a:r>
          </a:p>
          <a:p>
            <a:r>
              <a:rPr lang="en-US" dirty="0"/>
              <a:t>	Outside the </a:t>
            </a:r>
            <a:r>
              <a:rPr lang="en-US" dirty="0" err="1"/>
              <a:t>block..the</a:t>
            </a:r>
            <a:r>
              <a:rPr lang="en-US" dirty="0"/>
              <a:t> finally block still executes and runs first when the catch handler is </a:t>
            </a:r>
          </a:p>
          <a:p>
            <a:r>
              <a:rPr lang="en-US"/>
              <a:t>       not </a:t>
            </a:r>
            <a:r>
              <a:rPr lang="en-US" dirty="0"/>
              <a:t>found locally.</a:t>
            </a:r>
          </a:p>
        </p:txBody>
      </p:sp>
    </p:spTree>
    <p:extLst>
      <p:ext uri="{BB962C8B-B14F-4D97-AF65-F5344CB8AC3E}">
        <p14:creationId xmlns:p14="http://schemas.microsoft.com/office/powerpoint/2010/main" val="34142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029E2-8397-4289-85D9-12A03E4135C0}"/>
              </a:ext>
            </a:extLst>
          </p:cNvPr>
          <p:cNvSpPr txBox="1"/>
          <p:nvPr/>
        </p:nvSpPr>
        <p:spPr>
          <a:xfrm>
            <a:off x="4516582" y="235528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Finally Block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007E2-DD09-4811-AB4F-E18CE39F4B1C}"/>
              </a:ext>
            </a:extLst>
          </p:cNvPr>
          <p:cNvSpPr txBox="1"/>
          <p:nvPr/>
        </p:nvSpPr>
        <p:spPr>
          <a:xfrm>
            <a:off x="748145" y="796637"/>
            <a:ext cx="3500767" cy="42473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Try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string line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reader.ReadLine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while(line != null);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line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reader.ReadLine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     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Finally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if(reader != null)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reader.Dispose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9BDE0-6787-47A3-8164-D9A753A86324}"/>
              </a:ext>
            </a:extLst>
          </p:cNvPr>
          <p:cNvSpPr txBox="1"/>
          <p:nvPr/>
        </p:nvSpPr>
        <p:spPr>
          <a:xfrm>
            <a:off x="561391" y="5017144"/>
            <a:ext cx="958916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finally block in this example ensures that the </a:t>
            </a:r>
            <a:r>
              <a:rPr lang="en-US" dirty="0" err="1"/>
              <a:t>reader.Dispose</a:t>
            </a:r>
            <a:r>
              <a:rPr lang="en-US" dirty="0"/>
              <a:t>(); method from within the method</a:t>
            </a:r>
          </a:p>
          <a:p>
            <a:r>
              <a:rPr lang="en-US" dirty="0"/>
              <a:t>Prior to this code block is executed regardless if an exception is thrown within the body of the previous</a:t>
            </a:r>
          </a:p>
          <a:p>
            <a:r>
              <a:rPr lang="en-US" dirty="0"/>
              <a:t>method </a:t>
            </a:r>
          </a:p>
        </p:txBody>
      </p:sp>
    </p:spTree>
    <p:extLst>
      <p:ext uri="{BB962C8B-B14F-4D97-AF65-F5344CB8AC3E}">
        <p14:creationId xmlns:p14="http://schemas.microsoft.com/office/powerpoint/2010/main" val="322874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EE3C6F-9486-42AD-A752-C4D08739E1EE}"/>
              </a:ext>
            </a:extLst>
          </p:cNvPr>
          <p:cNvSpPr txBox="1"/>
          <p:nvPr/>
        </p:nvSpPr>
        <p:spPr>
          <a:xfrm>
            <a:off x="3408219" y="138546"/>
            <a:ext cx="416973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     C# Tutorial Chapter 6</a:t>
            </a:r>
          </a:p>
          <a:p>
            <a:r>
              <a:rPr lang="en-US" sz="2000" b="1" dirty="0"/>
              <a:t>Managing Errors and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1A51-1577-4611-9C38-241BFAE609CF}"/>
              </a:ext>
            </a:extLst>
          </p:cNvPr>
          <p:cNvSpPr txBox="1"/>
          <p:nvPr/>
        </p:nvSpPr>
        <p:spPr>
          <a:xfrm>
            <a:off x="1072643" y="984976"/>
            <a:ext cx="9453229" cy="70173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uses “</a:t>
            </a:r>
            <a:r>
              <a:rPr lang="en-US" b="1" dirty="0">
                <a:solidFill>
                  <a:srgbClr val="FF0000"/>
                </a:solidFill>
              </a:rPr>
              <a:t>Exceptions</a:t>
            </a:r>
            <a:r>
              <a:rPr lang="en-US" dirty="0"/>
              <a:t> to handle “Errors”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 Handlers:  error-handling code that is </a:t>
            </a:r>
          </a:p>
          <a:p>
            <a:r>
              <a:rPr lang="en-US" dirty="0"/>
              <a:t>       separate from code that implements the primary logic of the program</a:t>
            </a:r>
          </a:p>
          <a:p>
            <a:r>
              <a:rPr lang="en-US" dirty="0">
                <a:solidFill>
                  <a:srgbClr val="FF0000"/>
                </a:solidFill>
              </a:rPr>
              <a:t>Exception </a:t>
            </a:r>
            <a:r>
              <a:rPr lang="en-US" dirty="0"/>
              <a:t>-aware programs require two things</a:t>
            </a:r>
          </a:p>
          <a:p>
            <a:r>
              <a:rPr lang="en-US" dirty="0"/>
              <a:t>	1.  </a:t>
            </a:r>
            <a:r>
              <a:rPr lang="en-US" dirty="0">
                <a:solidFill>
                  <a:srgbClr val="FFFF00"/>
                </a:solidFill>
              </a:rPr>
              <a:t>Try Block  (</a:t>
            </a:r>
            <a:r>
              <a:rPr lang="en-US" dirty="0"/>
              <a:t>“</a:t>
            </a:r>
            <a:r>
              <a:rPr lang="en-US" b="1" dirty="0">
                <a:solidFill>
                  <a:srgbClr val="FFFF00"/>
                </a:solidFill>
              </a:rPr>
              <a:t>Try” </a:t>
            </a:r>
            <a:r>
              <a:rPr lang="en-US" dirty="0"/>
              <a:t>is a C# keyword)</a:t>
            </a:r>
          </a:p>
          <a:p>
            <a:r>
              <a:rPr lang="en-US" dirty="0"/>
              <a:t>		a. Write program code inside of a </a:t>
            </a:r>
            <a:r>
              <a:rPr lang="en-US" b="1" dirty="0">
                <a:solidFill>
                  <a:srgbClr val="FFFF00"/>
                </a:solidFill>
              </a:rPr>
              <a:t>try block</a:t>
            </a:r>
          </a:p>
          <a:p>
            <a:r>
              <a:rPr lang="en-US" dirty="0"/>
              <a:t>		b.  If none of the statements in code generate and “</a:t>
            </a:r>
            <a:r>
              <a:rPr lang="en-US" b="1" dirty="0">
                <a:solidFill>
                  <a:srgbClr val="FF0000"/>
                </a:solidFill>
              </a:rPr>
              <a:t>Exception”</a:t>
            </a:r>
          </a:p>
          <a:p>
            <a:r>
              <a:rPr lang="en-US" dirty="0"/>
              <a:t>		     then code simply runs to completion</a:t>
            </a:r>
          </a:p>
          <a:p>
            <a:r>
              <a:rPr lang="en-US" dirty="0"/>
              <a:t>		c.  If any of the statements in the </a:t>
            </a:r>
            <a:r>
              <a:rPr lang="en-US" b="1" dirty="0">
                <a:solidFill>
                  <a:srgbClr val="FFFF00"/>
                </a:solidFill>
              </a:rPr>
              <a:t>try block </a:t>
            </a:r>
            <a:r>
              <a:rPr lang="en-US" dirty="0"/>
              <a:t>generate an “</a:t>
            </a:r>
            <a:r>
              <a:rPr lang="en-US" b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”</a:t>
            </a:r>
          </a:p>
          <a:p>
            <a:r>
              <a:rPr lang="en-US" dirty="0"/>
              <a:t>		      execution jumps out of the </a:t>
            </a:r>
            <a:r>
              <a:rPr lang="en-US" b="1" dirty="0">
                <a:solidFill>
                  <a:srgbClr val="FFFF00"/>
                </a:solidFill>
              </a:rPr>
              <a:t>try block </a:t>
            </a:r>
            <a:r>
              <a:rPr lang="en-US" dirty="0"/>
              <a:t>to the “</a:t>
            </a:r>
            <a:r>
              <a:rPr lang="en-US" b="1" dirty="0">
                <a:solidFill>
                  <a:srgbClr val="00B0F0"/>
                </a:solidFill>
              </a:rPr>
              <a:t>Catch Handler”</a:t>
            </a:r>
          </a:p>
          <a:p>
            <a:r>
              <a:rPr lang="en-US" dirty="0"/>
              <a:t>			this is called “</a:t>
            </a:r>
            <a:r>
              <a:rPr lang="en-US" b="1" dirty="0">
                <a:solidFill>
                  <a:srgbClr val="FFFF00"/>
                </a:solidFill>
              </a:rPr>
              <a:t>Throwing</a:t>
            </a:r>
            <a:r>
              <a:rPr lang="en-US" dirty="0"/>
              <a:t> an </a:t>
            </a:r>
            <a:r>
              <a:rPr lang="en-US" b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” it is </a:t>
            </a:r>
            <a:r>
              <a:rPr lang="en-US" b="1" dirty="0">
                <a:solidFill>
                  <a:srgbClr val="FFFF00"/>
                </a:solidFill>
              </a:rPr>
              <a:t>thrown</a:t>
            </a:r>
            <a:r>
              <a:rPr lang="en-US" dirty="0"/>
              <a:t> to be </a:t>
            </a:r>
            <a:r>
              <a:rPr lang="en-US" b="1" dirty="0">
                <a:solidFill>
                  <a:srgbClr val="00B0F0"/>
                </a:solidFill>
              </a:rPr>
              <a:t>caught</a:t>
            </a:r>
            <a:r>
              <a:rPr lang="en-US" dirty="0"/>
              <a:t>.</a:t>
            </a:r>
          </a:p>
          <a:p>
            <a:r>
              <a:rPr lang="en-US" dirty="0"/>
              <a:t>	2.  </a:t>
            </a:r>
            <a:r>
              <a:rPr lang="en-US" b="1" dirty="0">
                <a:solidFill>
                  <a:srgbClr val="00B0F0"/>
                </a:solidFill>
              </a:rPr>
              <a:t>Catch Handler (</a:t>
            </a:r>
            <a:r>
              <a:rPr lang="en-US" dirty="0"/>
              <a:t>“</a:t>
            </a:r>
            <a:r>
              <a:rPr lang="en-US" b="1" dirty="0">
                <a:solidFill>
                  <a:srgbClr val="00B0F0"/>
                </a:solidFill>
              </a:rPr>
              <a:t>Catch</a:t>
            </a:r>
            <a:r>
              <a:rPr lang="en-US" dirty="0"/>
              <a:t> is a C# keyword)</a:t>
            </a:r>
          </a:p>
          <a:p>
            <a:r>
              <a:rPr lang="en-US" dirty="0"/>
              <a:t>		a.  Code designed to </a:t>
            </a:r>
            <a:r>
              <a:rPr lang="en-US" b="1" dirty="0">
                <a:solidFill>
                  <a:srgbClr val="00B0F0"/>
                </a:solidFill>
              </a:rPr>
              <a:t>catch and handle </a:t>
            </a:r>
            <a:r>
              <a:rPr lang="en-US" dirty="0"/>
              <a:t>a specific type of “</a:t>
            </a:r>
            <a:r>
              <a:rPr lang="en-US" b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”’</a:t>
            </a:r>
          </a:p>
          <a:p>
            <a:r>
              <a:rPr lang="en-US" dirty="0"/>
              <a:t>		b.  Comes immediately after a </a:t>
            </a:r>
            <a:r>
              <a:rPr lang="en-US" b="1" dirty="0">
                <a:solidFill>
                  <a:srgbClr val="FFFF00"/>
                </a:solidFill>
              </a:rPr>
              <a:t>try block</a:t>
            </a:r>
          </a:p>
          <a:p>
            <a:r>
              <a:rPr lang="en-US" dirty="0"/>
              <a:t>		c.  You can have multiple </a:t>
            </a:r>
            <a:r>
              <a:rPr lang="en-US" b="1" dirty="0">
                <a:solidFill>
                  <a:srgbClr val="00B0F0"/>
                </a:solidFill>
              </a:rPr>
              <a:t>catch handlers </a:t>
            </a:r>
            <a:r>
              <a:rPr lang="en-US" dirty="0"/>
              <a:t>for different “</a:t>
            </a:r>
            <a:r>
              <a:rPr lang="en-US" b="1" dirty="0">
                <a:solidFill>
                  <a:srgbClr val="FF0000"/>
                </a:solidFill>
              </a:rPr>
              <a:t>Exceptions” </a:t>
            </a:r>
          </a:p>
          <a:p>
            <a:r>
              <a:rPr lang="en-US" dirty="0"/>
              <a:t>		d.  Each one is designed to trap and process a specific “</a:t>
            </a:r>
            <a:r>
              <a:rPr lang="en-US" b="1" dirty="0">
                <a:solidFill>
                  <a:srgbClr val="FF0000"/>
                </a:solidFill>
              </a:rPr>
              <a:t>Exception”</a:t>
            </a:r>
          </a:p>
          <a:p>
            <a:r>
              <a:rPr lang="en-US" dirty="0"/>
              <a:t>		e.  Programmer appoint the </a:t>
            </a:r>
            <a:r>
              <a:rPr lang="en-US" b="1" dirty="0">
                <a:solidFill>
                  <a:srgbClr val="00B0F0"/>
                </a:solidFill>
              </a:rPr>
              <a:t>catch handlers, </a:t>
            </a:r>
            <a:r>
              <a:rPr lang="en-US" dirty="0"/>
              <a:t>writing several to address</a:t>
            </a:r>
          </a:p>
          <a:p>
            <a:r>
              <a:rPr lang="en-US" dirty="0"/>
              <a:t>		     different errors that “could” arise in code, in the </a:t>
            </a:r>
            <a:r>
              <a:rPr lang="en-US" b="1" dirty="0">
                <a:solidFill>
                  <a:srgbClr val="FFFF00"/>
                </a:solidFill>
              </a:rPr>
              <a:t>try block</a:t>
            </a:r>
            <a:r>
              <a:rPr lang="en-US" dirty="0"/>
              <a:t>.</a:t>
            </a:r>
          </a:p>
          <a:p>
            <a:r>
              <a:rPr lang="en-US" dirty="0"/>
              <a:t>               f.  Runtimes throws the </a:t>
            </a:r>
            <a:r>
              <a:rPr lang="en-US" b="1" dirty="0">
                <a:solidFill>
                  <a:srgbClr val="FF0000"/>
                </a:solidFill>
              </a:rPr>
              <a:t>exception, </a:t>
            </a:r>
            <a:r>
              <a:rPr lang="en-US" dirty="0"/>
              <a:t>Then examines the </a:t>
            </a:r>
            <a:r>
              <a:rPr lang="en-US" b="1" dirty="0">
                <a:solidFill>
                  <a:srgbClr val="00B0F0"/>
                </a:solidFill>
              </a:rPr>
              <a:t>catch handlers</a:t>
            </a:r>
          </a:p>
          <a:p>
            <a:r>
              <a:rPr lang="en-US" dirty="0"/>
              <a:t>                   and transfers control to the </a:t>
            </a:r>
            <a:r>
              <a:rPr lang="en-US" b="1" dirty="0">
                <a:solidFill>
                  <a:srgbClr val="00B0F0"/>
                </a:solidFill>
              </a:rPr>
              <a:t>catch handler </a:t>
            </a:r>
            <a:r>
              <a:rPr lang="en-US" dirty="0"/>
              <a:t>that matches the </a:t>
            </a:r>
            <a:r>
              <a:rPr lang="en-US" b="1" dirty="0">
                <a:solidFill>
                  <a:srgbClr val="FF0000"/>
                </a:solidFill>
              </a:rPr>
              <a:t>“Exception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	         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701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B8012-980F-4687-9C07-55F56802F7D6}"/>
              </a:ext>
            </a:extLst>
          </p:cNvPr>
          <p:cNvSpPr/>
          <p:nvPr/>
        </p:nvSpPr>
        <p:spPr>
          <a:xfrm>
            <a:off x="2719798" y="147430"/>
            <a:ext cx="43140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Catch Handler (Catch</a:t>
            </a:r>
            <a:r>
              <a:rPr lang="en-US" dirty="0"/>
              <a:t> is a C# keyword)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94CD0-2A60-4AB4-9FBF-411ADB099104}"/>
              </a:ext>
            </a:extLst>
          </p:cNvPr>
          <p:cNvSpPr txBox="1"/>
          <p:nvPr/>
        </p:nvSpPr>
        <p:spPr>
          <a:xfrm>
            <a:off x="1223633" y="761998"/>
            <a:ext cx="8362161" cy="67403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Catch Handler</a:t>
            </a:r>
            <a:r>
              <a:rPr lang="en-US" dirty="0"/>
              <a:t>:</a:t>
            </a:r>
          </a:p>
          <a:p>
            <a:r>
              <a:rPr lang="en-US" dirty="0"/>
              <a:t>	syntax similar to a method to specify the exception to be caught.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Example: 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Catch 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FormatException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fEX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//handle the exception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FormatException</a:t>
            </a:r>
            <a:r>
              <a:rPr lang="en-US" dirty="0"/>
              <a:t> has several properties used to determine the exact </a:t>
            </a:r>
          </a:p>
          <a:p>
            <a:r>
              <a:rPr lang="en-US" dirty="0"/>
              <a:t>cause of the 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of these properties are common to all exceptions</a:t>
            </a:r>
          </a:p>
          <a:p>
            <a:r>
              <a:rPr lang="en-US" dirty="0"/>
              <a:t>i.e. “message” property:  text description of error that caused exception</a:t>
            </a:r>
          </a:p>
          <a:p>
            <a:endParaRPr lang="en-US" dirty="0"/>
          </a:p>
          <a:p>
            <a:r>
              <a:rPr lang="en-US" b="1" dirty="0"/>
              <a:t>Unhandled Exception:  </a:t>
            </a:r>
          </a:p>
          <a:p>
            <a:r>
              <a:rPr lang="en-US" b="1" dirty="0"/>
              <a:t>    When a try block throws an exception and there is no catch handler</a:t>
            </a:r>
          </a:p>
          <a:p>
            <a:r>
              <a:rPr lang="en-US" b="1" dirty="0"/>
              <a:t>To catch it. **Reminder, the programmer must establish the catch handlers</a:t>
            </a:r>
          </a:p>
          <a:p>
            <a:r>
              <a:rPr lang="en-US" b="1" dirty="0"/>
              <a:t>To catch exceptions thrown by errors that He/she thinks might arise,</a:t>
            </a:r>
          </a:p>
          <a:p>
            <a:r>
              <a:rPr lang="en-US" b="1" dirty="0"/>
              <a:t> so an unexpected errors can occur.**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8351F03-9A12-487E-A8A6-3DA24AFC484E}"/>
              </a:ext>
            </a:extLst>
          </p:cNvPr>
          <p:cNvSpPr/>
          <p:nvPr/>
        </p:nvSpPr>
        <p:spPr>
          <a:xfrm rot="10239702">
            <a:off x="4126314" y="1873994"/>
            <a:ext cx="978408" cy="197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A83C6-2E00-4771-968E-DA387994AB66}"/>
              </a:ext>
            </a:extLst>
          </p:cNvPr>
          <p:cNvSpPr/>
          <p:nvPr/>
        </p:nvSpPr>
        <p:spPr>
          <a:xfrm>
            <a:off x="4683986" y="1372421"/>
            <a:ext cx="398057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a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FormatException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thrown,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fEX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variable is populated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an object containing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details of the exception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36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417E9-94CC-4751-AFD5-522C0C78DEC8}"/>
              </a:ext>
            </a:extLst>
          </p:cNvPr>
          <p:cNvSpPr txBox="1"/>
          <p:nvPr/>
        </p:nvSpPr>
        <p:spPr>
          <a:xfrm>
            <a:off x="3602182" y="9113"/>
            <a:ext cx="31598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Unhandled Exception cont.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1014E-ACBB-4826-A852-53311A1FE153}"/>
              </a:ext>
            </a:extLst>
          </p:cNvPr>
          <p:cNvSpPr txBox="1"/>
          <p:nvPr/>
        </p:nvSpPr>
        <p:spPr>
          <a:xfrm>
            <a:off x="1066230" y="671691"/>
            <a:ext cx="10172978" cy="61863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try block throws an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is transferred to the Catch Block and the runtime attempts to locate</a:t>
            </a:r>
          </a:p>
          <a:p>
            <a:r>
              <a:rPr lang="en-US" dirty="0"/>
              <a:t>	A catch handler that matches the exception that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the runtime looks but DOES NOT find a catch handler to handle the exception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try block is part of a method, the method exits and control returns</a:t>
            </a:r>
          </a:p>
          <a:p>
            <a:r>
              <a:rPr lang="en-US" dirty="0"/>
              <a:t>	to the calling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runtime looks in the try block of the calling method to try and </a:t>
            </a:r>
          </a:p>
          <a:p>
            <a:r>
              <a:rPr lang="en-US" dirty="0"/>
              <a:t>	Find a catch handler for the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runtime still can’t find a catch handler that works, the calling method</a:t>
            </a:r>
          </a:p>
          <a:p>
            <a:r>
              <a:rPr lang="en-US" dirty="0"/>
              <a:t>	Exits and control returns to the caller.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process will repeat until a catch handler is located and the handler runs</a:t>
            </a:r>
          </a:p>
          <a:p>
            <a:r>
              <a:rPr lang="en-US" dirty="0"/>
              <a:t>	And execution continues with the first statement that follows the catch</a:t>
            </a:r>
          </a:p>
          <a:p>
            <a:r>
              <a:rPr lang="en-US" dirty="0"/>
              <a:t>	Handler in the catching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CATCH HANDLER is found, the program terminates with an </a:t>
            </a:r>
          </a:p>
          <a:p>
            <a:r>
              <a:rPr lang="en-US" dirty="0"/>
              <a:t>	UNHANDLED EXCEPTION</a:t>
            </a:r>
          </a:p>
          <a:p>
            <a:endParaRPr lang="en-US" dirty="0"/>
          </a:p>
          <a:p>
            <a:r>
              <a:rPr lang="en-US" dirty="0"/>
              <a:t>NOTE** In whatever method that caught the exception, that is where execution</a:t>
            </a:r>
          </a:p>
          <a:p>
            <a:r>
              <a:rPr lang="en-US" dirty="0"/>
              <a:t>Will continue.</a:t>
            </a:r>
          </a:p>
          <a:p>
            <a:endParaRPr lang="en-US" dirty="0"/>
          </a:p>
          <a:p>
            <a:r>
              <a:rPr lang="en-US" dirty="0"/>
              <a:t>**Using Visual Studios:  application stops at the statement that caused</a:t>
            </a:r>
          </a:p>
          <a:p>
            <a:r>
              <a:rPr lang="en-US" dirty="0"/>
              <a:t>The exception, drop into the debugger.  Examine values, change </a:t>
            </a:r>
            <a:r>
              <a:rPr lang="en-US" dirty="0" err="1"/>
              <a:t>values,and</a:t>
            </a:r>
            <a:endParaRPr lang="en-US" dirty="0"/>
          </a:p>
          <a:p>
            <a:r>
              <a:rPr lang="en-US" dirty="0"/>
              <a:t>Step throw your code to troubleshoot.</a:t>
            </a:r>
          </a:p>
        </p:txBody>
      </p:sp>
    </p:spTree>
    <p:extLst>
      <p:ext uri="{BB962C8B-B14F-4D97-AF65-F5344CB8AC3E}">
        <p14:creationId xmlns:p14="http://schemas.microsoft.com/office/powerpoint/2010/main" val="13380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0D2D8-3D38-4EF5-A8AB-44C20A53E617}"/>
              </a:ext>
            </a:extLst>
          </p:cNvPr>
          <p:cNvSpPr txBox="1"/>
          <p:nvPr/>
        </p:nvSpPr>
        <p:spPr>
          <a:xfrm>
            <a:off x="3435929" y="124691"/>
            <a:ext cx="34676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Using multiple catch handlers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50EC-D0C1-47BA-83DE-3461DC39146F}"/>
              </a:ext>
            </a:extLst>
          </p:cNvPr>
          <p:cNvSpPr txBox="1"/>
          <p:nvPr/>
        </p:nvSpPr>
        <p:spPr>
          <a:xfrm>
            <a:off x="1302493" y="671691"/>
            <a:ext cx="8084264" cy="61863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errors throw different exceptions, it is best to have as </a:t>
            </a:r>
          </a:p>
          <a:p>
            <a:r>
              <a:rPr lang="en-US" dirty="0"/>
              <a:t>	many catch handlers immediately after your try block that you can </a:t>
            </a:r>
          </a:p>
          <a:p>
            <a:r>
              <a:rPr lang="en-US" dirty="0"/>
              <a:t>	possible think of, the more the better.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Try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leftHandSide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int.Parse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lhsOperand.Text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rightHandSide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int.Parse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rhsOperand.Text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answer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doCalculation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leftHandSide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rightHandSide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result.Text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answer.ToString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Catch(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FormatException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fEX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……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Catch(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OverflowException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oEX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……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/>
              <a:t>***if one catch handler generates its own exception, even if a catch handler in</a:t>
            </a:r>
          </a:p>
          <a:p>
            <a:r>
              <a:rPr lang="en-US" dirty="0"/>
              <a:t>The catch block can handle it, it won’t . Control will be returned to the method</a:t>
            </a:r>
          </a:p>
          <a:p>
            <a:r>
              <a:rPr lang="en-US" dirty="0"/>
              <a:t> that invoked the code.</a:t>
            </a:r>
          </a:p>
        </p:txBody>
      </p:sp>
    </p:spTree>
    <p:extLst>
      <p:ext uri="{BB962C8B-B14F-4D97-AF65-F5344CB8AC3E}">
        <p14:creationId xmlns:p14="http://schemas.microsoft.com/office/powerpoint/2010/main" val="42651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1888C-55A3-4557-84A4-0F142FC81B01}"/>
              </a:ext>
            </a:extLst>
          </p:cNvPr>
          <p:cNvSpPr txBox="1"/>
          <p:nvPr/>
        </p:nvSpPr>
        <p:spPr>
          <a:xfrm>
            <a:off x="4206517" y="0"/>
            <a:ext cx="32573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Catching multiple exceptions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BE9F-E85D-4D14-964E-F2932A265BD8}"/>
              </a:ext>
            </a:extLst>
          </p:cNvPr>
          <p:cNvSpPr txBox="1"/>
          <p:nvPr/>
        </p:nvSpPr>
        <p:spPr>
          <a:xfrm>
            <a:off x="139538" y="394692"/>
            <a:ext cx="11391260" cy="64633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exception-handling mechanism provided by C# and the Microsoft .NET Framework is </a:t>
            </a:r>
          </a:p>
          <a:p>
            <a:r>
              <a:rPr lang="en-US" dirty="0"/>
              <a:t>	quite comprehensive .NET Framework defines many types of exceptions, any program you write </a:t>
            </a:r>
          </a:p>
          <a:p>
            <a:r>
              <a:rPr lang="en-US" dirty="0"/>
              <a:t>        can throw most of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are organized into “families” called “inheritance hierarchies” all exceptions ultimately </a:t>
            </a:r>
          </a:p>
          <a:p>
            <a:r>
              <a:rPr lang="en-US" dirty="0"/>
              <a:t>     derive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mother of all families called “EXCEPTIONS”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 the EXCEPTION as a handler, traps every exception that can occur.</a:t>
            </a:r>
          </a:p>
          <a:p>
            <a:r>
              <a:rPr lang="en-US" dirty="0"/>
              <a:t>     Example: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leftHandSide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int.Parse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lhsOperand.Text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rightHandSide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int.Parse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rhsOperand.Text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answer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doCalculation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leftHandSide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rightHandSide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result.Text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answer.ToString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Catch(Exception ex)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/>
              <a:t>**when using Exception as a handler you can omit its </a:t>
            </a:r>
            <a:r>
              <a:rPr lang="en-US" dirty="0" err="1"/>
              <a:t>namefrom</a:t>
            </a:r>
            <a:r>
              <a:rPr lang="en-US" dirty="0"/>
              <a:t> the catch handler because it is </a:t>
            </a:r>
          </a:p>
          <a:p>
            <a:r>
              <a:rPr lang="en-US" dirty="0"/>
              <a:t>the default exception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Catch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……..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6AB3CA-981B-4C0D-86E5-8246D90E628C}"/>
              </a:ext>
            </a:extLst>
          </p:cNvPr>
          <p:cNvSpPr/>
          <p:nvPr/>
        </p:nvSpPr>
        <p:spPr>
          <a:xfrm>
            <a:off x="3144982" y="4530436"/>
            <a:ext cx="978408" cy="193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77FCA-6333-46C1-9D5D-8F54D585F7D6}"/>
              </a:ext>
            </a:extLst>
          </p:cNvPr>
          <p:cNvSpPr/>
          <p:nvPr/>
        </p:nvSpPr>
        <p:spPr>
          <a:xfrm>
            <a:off x="4206517" y="4396585"/>
            <a:ext cx="31420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Mother of all Exceptions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3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D5412-B89E-47C1-9B34-928FA2A76CDF}"/>
              </a:ext>
            </a:extLst>
          </p:cNvPr>
          <p:cNvSpPr txBox="1"/>
          <p:nvPr/>
        </p:nvSpPr>
        <p:spPr>
          <a:xfrm>
            <a:off x="845128" y="1163782"/>
            <a:ext cx="9095247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happens if the same exception matches multiple catch handlers at the end of the try block?</a:t>
            </a:r>
          </a:p>
          <a:p>
            <a:endParaRPr lang="en-US" dirty="0"/>
          </a:p>
          <a:p>
            <a:r>
              <a:rPr lang="en-US" dirty="0"/>
              <a:t>When an exception occurs, the runtime uses the first handler it finds that matches the exception</a:t>
            </a:r>
          </a:p>
          <a:p>
            <a:r>
              <a:rPr lang="en-US" dirty="0"/>
              <a:t>And the others are ignored.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catch{</a:t>
            </a:r>
            <a:r>
              <a:rPr lang="en-US" dirty="0" err="1"/>
              <a:t>FormatException</a:t>
            </a:r>
            <a:r>
              <a:rPr lang="en-US" dirty="0"/>
              <a:t> </a:t>
            </a:r>
            <a:r>
              <a:rPr lang="en-US" dirty="0" err="1"/>
              <a:t>Fex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 ( Exception ex}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**the runtime will run the </a:t>
            </a:r>
            <a:r>
              <a:rPr lang="en-US" dirty="0" err="1"/>
              <a:t>FormatException</a:t>
            </a:r>
            <a:r>
              <a:rPr lang="en-US" dirty="0"/>
              <a:t> handler and ignore the Exception handler.</a:t>
            </a:r>
          </a:p>
          <a:p>
            <a:r>
              <a:rPr lang="en-US" dirty="0"/>
              <a:t>Which ever one comes first, so it is important to put more “specific handlers first” when using</a:t>
            </a:r>
          </a:p>
          <a:p>
            <a:r>
              <a:rPr lang="en-US" dirty="0"/>
              <a:t>Multiple exceptions.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2C8D4-34F3-4305-B641-1C7D9D04A8CD}"/>
              </a:ext>
            </a:extLst>
          </p:cNvPr>
          <p:cNvSpPr txBox="1"/>
          <p:nvPr/>
        </p:nvSpPr>
        <p:spPr>
          <a:xfrm>
            <a:off x="4585856" y="457199"/>
            <a:ext cx="22063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Exception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3EC3E-4150-4180-AF5C-E4650F22991C}"/>
              </a:ext>
            </a:extLst>
          </p:cNvPr>
          <p:cNvSpPr txBox="1"/>
          <p:nvPr/>
        </p:nvSpPr>
        <p:spPr>
          <a:xfrm>
            <a:off x="581891" y="1731818"/>
            <a:ext cx="9350701" cy="4801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used to match exceptions to catch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additional conditions under which the catch handler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Conditions take the form of a Boolean expression prefixed by the keyword “when”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Example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Catch(Exception ex) when 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ex.GetType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  !=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typeof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System.OutOfMemoryException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// handle all previously uncaught exceptions except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OutOfMemoryException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The catch example catches all exceptions using the “Exception” handler EXCEPT if an exception is an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System.OutOfMemoryException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the method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GetType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 within the catch block returns the type of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The variable specified as the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argument.When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a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OutOfMemoryException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is thrown, the runtime will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Continue looking for a catch handler that matches and if none are found it will be a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UNHANDLED EXCEPTION and the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progam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will TERMINATE.</a:t>
            </a:r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912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3E63B-64B8-47C5-9B78-418C469E4150}"/>
              </a:ext>
            </a:extLst>
          </p:cNvPr>
          <p:cNvSpPr txBox="1"/>
          <p:nvPr/>
        </p:nvSpPr>
        <p:spPr>
          <a:xfrm>
            <a:off x="4433455" y="222992"/>
            <a:ext cx="31935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Propagating exceptions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F0C11-4E70-4592-95B8-B6FC8F8A5124}"/>
              </a:ext>
            </a:extLst>
          </p:cNvPr>
          <p:cNvSpPr txBox="1"/>
          <p:nvPr/>
        </p:nvSpPr>
        <p:spPr>
          <a:xfrm>
            <a:off x="0" y="942109"/>
            <a:ext cx="12425196" cy="64633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Avoid having to duplicate catch handlers you have already typed in at one point in your code</a:t>
            </a:r>
          </a:p>
          <a:p>
            <a:r>
              <a:rPr lang="en-US" dirty="0"/>
              <a:t>You write the catch handler code at the end of a try block in your program, then POINT back to “propagate”</a:t>
            </a:r>
          </a:p>
          <a:p>
            <a:r>
              <a:rPr lang="en-US" dirty="0"/>
              <a:t>Back to the method where the original catch handlers were written, when an exception is thrown in </a:t>
            </a:r>
          </a:p>
          <a:p>
            <a:r>
              <a:rPr lang="en-US" dirty="0"/>
              <a:t>another section of your program.</a:t>
            </a:r>
          </a:p>
          <a:p>
            <a:endParaRPr lang="en-US" dirty="0"/>
          </a:p>
          <a:p>
            <a:r>
              <a:rPr lang="en-US" dirty="0"/>
              <a:t>Example:  </a:t>
            </a:r>
            <a:r>
              <a:rPr lang="en-US" dirty="0" err="1"/>
              <a:t>addValue</a:t>
            </a:r>
            <a:r>
              <a:rPr lang="en-US" dirty="0"/>
              <a:t>() throws an exception in the body of the method.  But you also have a </a:t>
            </a:r>
            <a:r>
              <a:rPr lang="en-US" dirty="0" err="1"/>
              <a:t>subtractValue</a:t>
            </a:r>
            <a:r>
              <a:rPr lang="en-US" dirty="0"/>
              <a:t>(),</a:t>
            </a:r>
          </a:p>
          <a:p>
            <a:r>
              <a:rPr lang="en-US" dirty="0"/>
              <a:t> </a:t>
            </a:r>
            <a:r>
              <a:rPr lang="en-US" dirty="0" err="1"/>
              <a:t>multiplyValue</a:t>
            </a:r>
            <a:r>
              <a:rPr lang="en-US" dirty="0"/>
              <a:t>(),</a:t>
            </a:r>
            <a:r>
              <a:rPr lang="en-US" dirty="0" err="1"/>
              <a:t>divideValue</a:t>
            </a:r>
            <a:r>
              <a:rPr lang="en-US" dirty="0"/>
              <a:t>(), and </a:t>
            </a:r>
            <a:r>
              <a:rPr lang="en-US" dirty="0" err="1"/>
              <a:t>remainderValue</a:t>
            </a:r>
            <a:r>
              <a:rPr lang="en-US" dirty="0"/>
              <a:t>() to write catch handlers for in your code. </a:t>
            </a:r>
          </a:p>
          <a:p>
            <a:r>
              <a:rPr lang="en-US" dirty="0"/>
              <a:t>You don’t want to rewrite common catch handlers for common exceptions in each one of these methods</a:t>
            </a:r>
          </a:p>
          <a:p>
            <a:r>
              <a:rPr lang="en-US" dirty="0"/>
              <a:t>..instead you put the try block and the catch </a:t>
            </a:r>
            <a:r>
              <a:rPr lang="en-US" dirty="0" err="1"/>
              <a:t>handlersin</a:t>
            </a:r>
            <a:r>
              <a:rPr lang="en-US" dirty="0"/>
              <a:t> the method </a:t>
            </a:r>
            <a:r>
              <a:rPr lang="en-US" dirty="0" err="1"/>
              <a:t>CalculateClick</a:t>
            </a:r>
            <a:r>
              <a:rPr lang="en-US" dirty="0"/>
              <a:t>() that invokes each</a:t>
            </a:r>
          </a:p>
          <a:p>
            <a:r>
              <a:rPr lang="en-US" dirty="0"/>
              <a:t> one of these methods individually or “CALLS” one of these methods when the user pushes The “Calculate”</a:t>
            </a:r>
          </a:p>
          <a:p>
            <a:r>
              <a:rPr lang="en-US" dirty="0"/>
              <a:t> button in your app.  So if an exception is thrown in the </a:t>
            </a:r>
            <a:r>
              <a:rPr lang="en-US" dirty="0" err="1"/>
              <a:t>subtractValue</a:t>
            </a:r>
            <a:r>
              <a:rPr lang="en-US" dirty="0"/>
              <a:t>() or one of the mathematical methods</a:t>
            </a:r>
          </a:p>
          <a:p>
            <a:r>
              <a:rPr lang="en-US" dirty="0"/>
              <a:t> listed, The runtime transfers control to the catch handlers in the </a:t>
            </a:r>
            <a:r>
              <a:rPr lang="en-US" dirty="0" err="1"/>
              <a:t>CalculateClick</a:t>
            </a:r>
            <a:r>
              <a:rPr lang="en-US" dirty="0"/>
              <a:t>() catch block, handling </a:t>
            </a:r>
          </a:p>
          <a:p>
            <a:r>
              <a:rPr lang="en-US" dirty="0"/>
              <a:t>all exceptions in one place.</a:t>
            </a:r>
          </a:p>
          <a:p>
            <a:endParaRPr lang="en-US" dirty="0"/>
          </a:p>
          <a:p>
            <a:r>
              <a:rPr lang="en-US" dirty="0"/>
              <a:t>Letting a method propagate back to the method that invoked the routine that threw the exception and </a:t>
            </a:r>
          </a:p>
          <a:p>
            <a:r>
              <a:rPr lang="en-US" dirty="0"/>
              <a:t>handling the Error there, may not always be best practice, depending on the nature of the application. </a:t>
            </a:r>
          </a:p>
          <a:p>
            <a:r>
              <a:rPr lang="en-US" dirty="0"/>
              <a:t>In that instance:</a:t>
            </a:r>
          </a:p>
          <a:p>
            <a:r>
              <a:rPr lang="en-US" dirty="0"/>
              <a:t> a try block and The subsequent catch handlers would be written locally within the method that might </a:t>
            </a:r>
          </a:p>
          <a:p>
            <a:r>
              <a:rPr lang="en-US" dirty="0"/>
              <a:t>Through the exception.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67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183</TotalTime>
  <Words>1138</Words>
  <Application>Microsoft Office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23</cp:revision>
  <dcterms:created xsi:type="dcterms:W3CDTF">2017-08-31T00:11:22Z</dcterms:created>
  <dcterms:modified xsi:type="dcterms:W3CDTF">2017-08-31T03:14:31Z</dcterms:modified>
</cp:coreProperties>
</file>