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6"/>
  </p:notesMasterIdLst>
  <p:sldIdLst>
    <p:sldId id="256" r:id="rId2"/>
    <p:sldId id="259" r:id="rId3"/>
    <p:sldId id="260" r:id="rId4"/>
    <p:sldId id="261" r:id="rId5"/>
    <p:sldId id="262" r:id="rId6"/>
    <p:sldId id="263" r:id="rId7"/>
    <p:sldId id="266" r:id="rId8"/>
    <p:sldId id="265" r:id="rId9"/>
    <p:sldId id="267" r:id="rId10"/>
    <p:sldId id="268" r:id="rId11"/>
    <p:sldId id="270" r:id="rId12"/>
    <p:sldId id="269" r:id="rId13"/>
    <p:sldId id="271" r:id="rId14"/>
    <p:sldId id="272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FFFB"/>
    <a:srgbClr val="1225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ile medio 1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Stile chiaro 1 - Color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/>
    <p:restoredTop sz="94608"/>
  </p:normalViewPr>
  <p:slideViewPr>
    <p:cSldViewPr snapToGrid="0" snapToObjects="1">
      <p:cViewPr>
        <p:scale>
          <a:sx n="79" d="100"/>
          <a:sy n="79" d="100"/>
        </p:scale>
        <p:origin x="1224" y="5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gianluca\GitHub\GIAR_datamining\docs\Datamining\dataset\Tweets_%20distribu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ianluca/GitHub/GIAR_datamining/docs/Datamining/Classifiers_performanc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2000"/>
              <a:t>Tweets</a:t>
            </a:r>
            <a:r>
              <a:rPr lang="it-IT" sz="2000" baseline="0"/>
              <a:t> distribution</a:t>
            </a:r>
            <a:endParaRPr lang="it-IT" sz="2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Foglio1!$A$2:$A$9</c:f>
              <c:strCache>
                <c:ptCount val="8"/>
                <c:pt idx="0">
                  <c:v>Death Stranding</c:v>
                </c:pt>
                <c:pt idx="1">
                  <c:v>Fifa 20</c:v>
                </c:pt>
                <c:pt idx="2">
                  <c:v>Call of Duty : Black ops 3</c:v>
                </c:pt>
                <c:pt idx="3">
                  <c:v>Call of Duty: Modern Warfare</c:v>
                </c:pt>
                <c:pt idx="4">
                  <c:v>Days Gone</c:v>
                </c:pt>
                <c:pt idx="5">
                  <c:v>Halo 5</c:v>
                </c:pt>
                <c:pt idx="6">
                  <c:v>Need for Speed: Heat</c:v>
                </c:pt>
                <c:pt idx="7">
                  <c:v>Star Wars Battlefront 2</c:v>
                </c:pt>
              </c:strCache>
            </c:strRef>
          </c:cat>
          <c:val>
            <c:numRef>
              <c:f>Foglio1!$B$2:$B$9</c:f>
              <c:numCache>
                <c:formatCode>General</c:formatCode>
                <c:ptCount val="8"/>
                <c:pt idx="0">
                  <c:v>121</c:v>
                </c:pt>
                <c:pt idx="1">
                  <c:v>175</c:v>
                </c:pt>
                <c:pt idx="2">
                  <c:v>1</c:v>
                </c:pt>
                <c:pt idx="3">
                  <c:v>9</c:v>
                </c:pt>
                <c:pt idx="4">
                  <c:v>3</c:v>
                </c:pt>
                <c:pt idx="5">
                  <c:v>6</c:v>
                </c:pt>
                <c:pt idx="6">
                  <c:v>10</c:v>
                </c:pt>
                <c:pt idx="7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51-8145-B8D0-78A1B495DCA8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Foglio1!$A$2:$A$9</c:f>
              <c:strCache>
                <c:ptCount val="8"/>
                <c:pt idx="0">
                  <c:v>Death Stranding</c:v>
                </c:pt>
                <c:pt idx="1">
                  <c:v>Fifa 20</c:v>
                </c:pt>
                <c:pt idx="2">
                  <c:v>Call of Duty : Black ops 3</c:v>
                </c:pt>
                <c:pt idx="3">
                  <c:v>Call of Duty: Modern Warfare</c:v>
                </c:pt>
                <c:pt idx="4">
                  <c:v>Days Gone</c:v>
                </c:pt>
                <c:pt idx="5">
                  <c:v>Halo 5</c:v>
                </c:pt>
                <c:pt idx="6">
                  <c:v>Need for Speed: Heat</c:v>
                </c:pt>
                <c:pt idx="7">
                  <c:v>Star Wars Battlefront 2</c:v>
                </c:pt>
              </c:strCache>
            </c:strRef>
          </c:cat>
          <c:val>
            <c:numRef>
              <c:f>Foglio1!$C$2:$C$9</c:f>
              <c:numCache>
                <c:formatCode>General</c:formatCode>
                <c:ptCount val="8"/>
                <c:pt idx="0">
                  <c:v>167</c:v>
                </c:pt>
                <c:pt idx="1">
                  <c:v>37</c:v>
                </c:pt>
                <c:pt idx="2">
                  <c:v>2</c:v>
                </c:pt>
                <c:pt idx="3">
                  <c:v>7</c:v>
                </c:pt>
                <c:pt idx="4">
                  <c:v>23</c:v>
                </c:pt>
                <c:pt idx="5">
                  <c:v>2</c:v>
                </c:pt>
                <c:pt idx="6">
                  <c:v>46</c:v>
                </c:pt>
                <c:pt idx="7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51-8145-B8D0-78A1B495DCA8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None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Foglio1!$A$2:$A$9</c:f>
              <c:strCache>
                <c:ptCount val="8"/>
                <c:pt idx="0">
                  <c:v>Death Stranding</c:v>
                </c:pt>
                <c:pt idx="1">
                  <c:v>Fifa 20</c:v>
                </c:pt>
                <c:pt idx="2">
                  <c:v>Call of Duty : Black ops 3</c:v>
                </c:pt>
                <c:pt idx="3">
                  <c:v>Call of Duty: Modern Warfare</c:v>
                </c:pt>
                <c:pt idx="4">
                  <c:v>Days Gone</c:v>
                </c:pt>
                <c:pt idx="5">
                  <c:v>Halo 5</c:v>
                </c:pt>
                <c:pt idx="6">
                  <c:v>Need for Speed: Heat</c:v>
                </c:pt>
                <c:pt idx="7">
                  <c:v>Star Wars Battlefront 2</c:v>
                </c:pt>
              </c:strCache>
            </c:strRef>
          </c:cat>
          <c:val>
            <c:numRef>
              <c:f>Foglio1!$D$2:$D$9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333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D51-8145-B8D0-78A1B495DC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1510992"/>
        <c:axId val="2091512624"/>
      </c:barChart>
      <c:catAx>
        <c:axId val="20915109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91512624"/>
        <c:crosses val="autoZero"/>
        <c:auto val="1"/>
        <c:lblAlgn val="ctr"/>
        <c:lblOffset val="100"/>
        <c:noMultiLvlLbl val="0"/>
      </c:catAx>
      <c:valAx>
        <c:axId val="2091512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9151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600"/>
              <a:t>Classifiers</a:t>
            </a:r>
            <a:r>
              <a:rPr lang="it-IT" sz="1600" baseline="0"/>
              <a:t> performances</a:t>
            </a:r>
            <a:endParaRPr lang="it-IT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Foglio1!$B$2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Foglio1!$A$3:$A$8</c:f>
              <c:strCache>
                <c:ptCount val="6"/>
                <c:pt idx="0">
                  <c:v>Bayes Multinomial</c:v>
                </c:pt>
                <c:pt idx="1">
                  <c:v>Random Forest</c:v>
                </c:pt>
                <c:pt idx="2">
                  <c:v>SVM</c:v>
                </c:pt>
                <c:pt idx="3">
                  <c:v>Naive Bayes</c:v>
                </c:pt>
                <c:pt idx="4">
                  <c:v>J48</c:v>
                </c:pt>
                <c:pt idx="5">
                  <c:v>1-NN</c:v>
                </c:pt>
              </c:strCache>
            </c:strRef>
          </c:cat>
          <c:val>
            <c:numRef>
              <c:f>Foglio1!$B$3:$B$8</c:f>
              <c:numCache>
                <c:formatCode>0.00%</c:formatCode>
                <c:ptCount val="6"/>
                <c:pt idx="0">
                  <c:v>0.81181199999999998</c:v>
                </c:pt>
                <c:pt idx="1">
                  <c:v>0.81081099999999995</c:v>
                </c:pt>
                <c:pt idx="2">
                  <c:v>0.77077099999999998</c:v>
                </c:pt>
                <c:pt idx="3">
                  <c:v>0.75375400000000004</c:v>
                </c:pt>
                <c:pt idx="4">
                  <c:v>0.67267299999999997</c:v>
                </c:pt>
                <c:pt idx="5">
                  <c:v>0.63963999999999999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8F-0A48-B1F8-D8958315AFAC}"/>
            </c:ext>
          </c:extLst>
        </c:ser>
        <c:ser>
          <c:idx val="1"/>
          <c:order val="1"/>
          <c:tx>
            <c:strRef>
              <c:f>Foglio1!$C$2</c:f>
              <c:strCache>
                <c:ptCount val="1"/>
                <c:pt idx="0">
                  <c:v>K-Statistic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Foglio1!$A$3:$A$8</c:f>
              <c:strCache>
                <c:ptCount val="6"/>
                <c:pt idx="0">
                  <c:v>Bayes Multinomial</c:v>
                </c:pt>
                <c:pt idx="1">
                  <c:v>Random Forest</c:v>
                </c:pt>
                <c:pt idx="2">
                  <c:v>SVM</c:v>
                </c:pt>
                <c:pt idx="3">
                  <c:v>Naive Bayes</c:v>
                </c:pt>
                <c:pt idx="4">
                  <c:v>J48</c:v>
                </c:pt>
                <c:pt idx="5">
                  <c:v>1-NN</c:v>
                </c:pt>
              </c:strCache>
            </c:strRef>
          </c:cat>
          <c:val>
            <c:numRef>
              <c:f>Foglio1!$C$3:$C$8</c:f>
              <c:numCache>
                <c:formatCode>0.00%</c:formatCode>
                <c:ptCount val="6"/>
                <c:pt idx="0">
                  <c:v>0.7177</c:v>
                </c:pt>
                <c:pt idx="1">
                  <c:v>0.71619999999999995</c:v>
                </c:pt>
                <c:pt idx="2">
                  <c:v>0.65620000000000001</c:v>
                </c:pt>
                <c:pt idx="3">
                  <c:v>0.63060000000000005</c:v>
                </c:pt>
                <c:pt idx="4">
                  <c:v>0.50900000000000001</c:v>
                </c:pt>
                <c:pt idx="5">
                  <c:v>0.45950000000000002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8F-0A48-B1F8-D8958315AFAC}"/>
            </c:ext>
          </c:extLst>
        </c:ser>
        <c:ser>
          <c:idx val="2"/>
          <c:order val="2"/>
          <c:tx>
            <c:strRef>
              <c:f>Foglio1!$D$2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Foglio1!$A$3:$A$8</c:f>
              <c:strCache>
                <c:ptCount val="6"/>
                <c:pt idx="0">
                  <c:v>Bayes Multinomial</c:v>
                </c:pt>
                <c:pt idx="1">
                  <c:v>Random Forest</c:v>
                </c:pt>
                <c:pt idx="2">
                  <c:v>SVM</c:v>
                </c:pt>
                <c:pt idx="3">
                  <c:v>Naive Bayes</c:v>
                </c:pt>
                <c:pt idx="4">
                  <c:v>J48</c:v>
                </c:pt>
                <c:pt idx="5">
                  <c:v>1-NN</c:v>
                </c:pt>
              </c:strCache>
            </c:strRef>
          </c:cat>
          <c:val>
            <c:numRef>
              <c:f>Foglio1!$D$3:$D$8</c:f>
              <c:numCache>
                <c:formatCode>0.00%</c:formatCode>
                <c:ptCount val="6"/>
                <c:pt idx="0">
                  <c:v>0.82499999999999996</c:v>
                </c:pt>
                <c:pt idx="1">
                  <c:v>0.81799999999999995</c:v>
                </c:pt>
                <c:pt idx="2">
                  <c:v>0.77100000000000002</c:v>
                </c:pt>
                <c:pt idx="3">
                  <c:v>0.79200000000000004</c:v>
                </c:pt>
                <c:pt idx="4">
                  <c:v>0.68</c:v>
                </c:pt>
                <c:pt idx="5">
                  <c:v>0.64500000000000002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E8F-0A48-B1F8-D8958315AFAC}"/>
            </c:ext>
          </c:extLst>
        </c:ser>
        <c:ser>
          <c:idx val="3"/>
          <c:order val="3"/>
          <c:tx>
            <c:strRef>
              <c:f>Foglio1!$E$2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Foglio1!$A$3:$A$8</c:f>
              <c:strCache>
                <c:ptCount val="6"/>
                <c:pt idx="0">
                  <c:v>Bayes Multinomial</c:v>
                </c:pt>
                <c:pt idx="1">
                  <c:v>Random Forest</c:v>
                </c:pt>
                <c:pt idx="2">
                  <c:v>SVM</c:v>
                </c:pt>
                <c:pt idx="3">
                  <c:v>Naive Bayes</c:v>
                </c:pt>
                <c:pt idx="4">
                  <c:v>J48</c:v>
                </c:pt>
                <c:pt idx="5">
                  <c:v>1-NN</c:v>
                </c:pt>
              </c:strCache>
            </c:strRef>
          </c:cat>
          <c:val>
            <c:numRef>
              <c:f>Foglio1!$E$3:$E$8</c:f>
              <c:numCache>
                <c:formatCode>0.00%</c:formatCode>
                <c:ptCount val="6"/>
                <c:pt idx="0">
                  <c:v>0.81200000000000006</c:v>
                </c:pt>
                <c:pt idx="1">
                  <c:v>0.81100000000000005</c:v>
                </c:pt>
                <c:pt idx="2">
                  <c:v>0.77100000000000002</c:v>
                </c:pt>
                <c:pt idx="3">
                  <c:v>0.754</c:v>
                </c:pt>
                <c:pt idx="4">
                  <c:v>0.67300000000000004</c:v>
                </c:pt>
                <c:pt idx="5">
                  <c:v>0.64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E8F-0A48-B1F8-D8958315AFAC}"/>
            </c:ext>
          </c:extLst>
        </c:ser>
        <c:ser>
          <c:idx val="4"/>
          <c:order val="4"/>
          <c:tx>
            <c:strRef>
              <c:f>Foglio1!$F$2</c:f>
              <c:strCache>
                <c:ptCount val="1"/>
                <c:pt idx="0">
                  <c:v>F-Measure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Foglio1!$A$3:$A$8</c:f>
              <c:strCache>
                <c:ptCount val="6"/>
                <c:pt idx="0">
                  <c:v>Bayes Multinomial</c:v>
                </c:pt>
                <c:pt idx="1">
                  <c:v>Random Forest</c:v>
                </c:pt>
                <c:pt idx="2">
                  <c:v>SVM</c:v>
                </c:pt>
                <c:pt idx="3">
                  <c:v>Naive Bayes</c:v>
                </c:pt>
                <c:pt idx="4">
                  <c:v>J48</c:v>
                </c:pt>
                <c:pt idx="5">
                  <c:v>1-NN</c:v>
                </c:pt>
              </c:strCache>
            </c:strRef>
          </c:cat>
          <c:val>
            <c:numRef>
              <c:f>Foglio1!$F$3:$F$8</c:f>
              <c:numCache>
                <c:formatCode>0.00%</c:formatCode>
                <c:ptCount val="6"/>
                <c:pt idx="0">
                  <c:v>0.81399999999999995</c:v>
                </c:pt>
                <c:pt idx="1">
                  <c:v>0.81</c:v>
                </c:pt>
                <c:pt idx="2">
                  <c:v>0.77</c:v>
                </c:pt>
                <c:pt idx="3">
                  <c:v>0.75700000000000001</c:v>
                </c:pt>
                <c:pt idx="4">
                  <c:v>0.67400000000000004</c:v>
                </c:pt>
                <c:pt idx="5">
                  <c:v>0.64200000000000002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E8F-0A48-B1F8-D8958315AFAC}"/>
            </c:ext>
          </c:extLst>
        </c:ser>
        <c:ser>
          <c:idx val="5"/>
          <c:order val="5"/>
          <c:tx>
            <c:strRef>
              <c:f>Foglio1!$G$2</c:f>
              <c:strCache>
                <c:ptCount val="1"/>
                <c:pt idx="0">
                  <c:v>ROC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Foglio1!$A$3:$A$8</c:f>
              <c:strCache>
                <c:ptCount val="6"/>
                <c:pt idx="0">
                  <c:v>Bayes Multinomial</c:v>
                </c:pt>
                <c:pt idx="1">
                  <c:v>Random Forest</c:v>
                </c:pt>
                <c:pt idx="2">
                  <c:v>SVM</c:v>
                </c:pt>
                <c:pt idx="3">
                  <c:v>Naive Bayes</c:v>
                </c:pt>
                <c:pt idx="4">
                  <c:v>J48</c:v>
                </c:pt>
                <c:pt idx="5">
                  <c:v>1-NN</c:v>
                </c:pt>
              </c:strCache>
            </c:strRef>
          </c:cat>
          <c:val>
            <c:numRef>
              <c:f>Foglio1!$G$3:$G$8</c:f>
              <c:numCache>
                <c:formatCode>0.00%</c:formatCode>
                <c:ptCount val="6"/>
                <c:pt idx="0">
                  <c:v>0.93799999999999994</c:v>
                </c:pt>
                <c:pt idx="1">
                  <c:v>0.93300000000000005</c:v>
                </c:pt>
                <c:pt idx="2">
                  <c:v>0.82799999999999996</c:v>
                </c:pt>
                <c:pt idx="3">
                  <c:v>0.90500000000000003</c:v>
                </c:pt>
                <c:pt idx="4">
                  <c:v>0.82499999999999996</c:v>
                </c:pt>
                <c:pt idx="5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E8F-0A48-B1F8-D8958315AF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921504"/>
        <c:axId val="13924224"/>
      </c:barChart>
      <c:catAx>
        <c:axId val="13921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924224"/>
        <c:crosses val="autoZero"/>
        <c:auto val="1"/>
        <c:lblAlgn val="ctr"/>
        <c:lblOffset val="100"/>
        <c:noMultiLvlLbl val="0"/>
      </c:catAx>
      <c:valAx>
        <c:axId val="13924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921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FAED9C-321C-4241-933D-160C2383029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1FC8064-C534-4CE6-86C6-5D901478D954}">
      <dgm:prSet/>
      <dgm:spPr/>
      <dgm:t>
        <a:bodyPr/>
        <a:lstStyle/>
        <a:p>
          <a:r>
            <a:rPr lang="en-GB">
              <a:solidFill>
                <a:schemeClr val="bg1"/>
              </a:solidFill>
            </a:rPr>
            <a:t>Introduction</a:t>
          </a:r>
          <a:endParaRPr lang="en-US" dirty="0">
            <a:solidFill>
              <a:schemeClr val="bg1"/>
            </a:solidFill>
          </a:endParaRPr>
        </a:p>
      </dgm:t>
    </dgm:pt>
    <dgm:pt modelId="{BC503C8B-F8ED-48B1-93FF-BB0D852C3313}" type="parTrans" cxnId="{FE44993C-2E6E-4217-9A1A-E312DA5B3866}">
      <dgm:prSet/>
      <dgm:spPr/>
      <dgm:t>
        <a:bodyPr/>
        <a:lstStyle/>
        <a:p>
          <a:endParaRPr lang="en-US"/>
        </a:p>
      </dgm:t>
    </dgm:pt>
    <dgm:pt modelId="{CDAFC97A-62C8-4AA3-981C-81DC8D3824A6}" type="sibTrans" cxnId="{FE44993C-2E6E-4217-9A1A-E312DA5B3866}">
      <dgm:prSet/>
      <dgm:spPr/>
      <dgm:t>
        <a:bodyPr/>
        <a:lstStyle/>
        <a:p>
          <a:endParaRPr lang="en-US"/>
        </a:p>
      </dgm:t>
    </dgm:pt>
    <dgm:pt modelId="{BEEA4183-3A8C-4020-97AF-5114B48CCF9B}">
      <dgm:prSet/>
      <dgm:spPr/>
      <dgm:t>
        <a:bodyPr/>
        <a:lstStyle/>
        <a:p>
          <a:r>
            <a:rPr lang="en-GB">
              <a:solidFill>
                <a:schemeClr val="bg1"/>
              </a:solidFill>
            </a:rPr>
            <a:t>Data Pre-processing</a:t>
          </a:r>
          <a:endParaRPr lang="en-US" dirty="0">
            <a:solidFill>
              <a:schemeClr val="bg1"/>
            </a:solidFill>
          </a:endParaRPr>
        </a:p>
      </dgm:t>
    </dgm:pt>
    <dgm:pt modelId="{C72D3FF5-344C-4400-8773-4429EFCBFEE2}" type="parTrans" cxnId="{607F6340-E12F-44D0-B275-969D16D234D2}">
      <dgm:prSet/>
      <dgm:spPr/>
      <dgm:t>
        <a:bodyPr/>
        <a:lstStyle/>
        <a:p>
          <a:endParaRPr lang="en-US"/>
        </a:p>
      </dgm:t>
    </dgm:pt>
    <dgm:pt modelId="{67970FA2-D46A-43FB-A9E1-EEB3A1244DC2}" type="sibTrans" cxnId="{607F6340-E12F-44D0-B275-969D16D234D2}">
      <dgm:prSet/>
      <dgm:spPr/>
      <dgm:t>
        <a:bodyPr/>
        <a:lstStyle/>
        <a:p>
          <a:endParaRPr lang="en-US"/>
        </a:p>
      </dgm:t>
    </dgm:pt>
    <dgm:pt modelId="{8D0F069B-9051-4E58-A4B5-82158CAF54A2}">
      <dgm:prSet/>
      <dgm:spPr/>
      <dgm:t>
        <a:bodyPr/>
        <a:lstStyle/>
        <a:p>
          <a:r>
            <a:rPr lang="en-GB">
              <a:solidFill>
                <a:schemeClr val="bg1"/>
              </a:solidFill>
            </a:rPr>
            <a:t>Classification</a:t>
          </a:r>
          <a:endParaRPr lang="en-US" dirty="0">
            <a:solidFill>
              <a:schemeClr val="bg1"/>
            </a:solidFill>
          </a:endParaRPr>
        </a:p>
      </dgm:t>
    </dgm:pt>
    <dgm:pt modelId="{AA3A9170-03D6-44FA-A250-94D910CC4169}" type="parTrans" cxnId="{C2C978D9-9263-4992-9D93-9F2D942966FD}">
      <dgm:prSet/>
      <dgm:spPr/>
      <dgm:t>
        <a:bodyPr/>
        <a:lstStyle/>
        <a:p>
          <a:endParaRPr lang="en-US"/>
        </a:p>
      </dgm:t>
    </dgm:pt>
    <dgm:pt modelId="{F9161B28-5026-4FC2-ABD7-658D74349FE6}" type="sibTrans" cxnId="{C2C978D9-9263-4992-9D93-9F2D942966FD}">
      <dgm:prSet/>
      <dgm:spPr/>
      <dgm:t>
        <a:bodyPr/>
        <a:lstStyle/>
        <a:p>
          <a:endParaRPr lang="en-US"/>
        </a:p>
      </dgm:t>
    </dgm:pt>
    <dgm:pt modelId="{77FAFE0C-2D13-4CFE-B773-0D95F1A58610}">
      <dgm:prSet/>
      <dgm:spPr/>
      <dgm:t>
        <a:bodyPr/>
        <a:lstStyle/>
        <a:p>
          <a:r>
            <a:rPr lang="en-GB">
              <a:solidFill>
                <a:schemeClr val="bg1"/>
              </a:solidFill>
            </a:rPr>
            <a:t>Implementation</a:t>
          </a:r>
          <a:endParaRPr lang="en-US" dirty="0">
            <a:solidFill>
              <a:schemeClr val="bg1"/>
            </a:solidFill>
          </a:endParaRPr>
        </a:p>
      </dgm:t>
    </dgm:pt>
    <dgm:pt modelId="{648C333B-46CC-48D3-B941-B891BDFF9BF7}" type="parTrans" cxnId="{EB706CE3-7541-4389-82FD-49E2BE210C53}">
      <dgm:prSet/>
      <dgm:spPr/>
      <dgm:t>
        <a:bodyPr/>
        <a:lstStyle/>
        <a:p>
          <a:endParaRPr lang="en-US"/>
        </a:p>
      </dgm:t>
    </dgm:pt>
    <dgm:pt modelId="{43CD0C20-DA7C-43FE-8B58-E69FC0696444}" type="sibTrans" cxnId="{EB706CE3-7541-4389-82FD-49E2BE210C53}">
      <dgm:prSet/>
      <dgm:spPr/>
      <dgm:t>
        <a:bodyPr/>
        <a:lstStyle/>
        <a:p>
          <a:endParaRPr lang="en-US"/>
        </a:p>
      </dgm:t>
    </dgm:pt>
    <dgm:pt modelId="{CB3A25D5-5610-4C3A-879C-2887C9FEC184}">
      <dgm:prSet/>
      <dgm:spPr/>
      <dgm:t>
        <a:bodyPr/>
        <a:lstStyle/>
        <a:p>
          <a:r>
            <a:rPr lang="en-GB">
              <a:solidFill>
                <a:schemeClr val="bg1"/>
              </a:solidFill>
            </a:rPr>
            <a:t>Test</a:t>
          </a:r>
          <a:endParaRPr lang="en-US" dirty="0">
            <a:solidFill>
              <a:schemeClr val="bg1"/>
            </a:solidFill>
          </a:endParaRPr>
        </a:p>
      </dgm:t>
    </dgm:pt>
    <dgm:pt modelId="{1ED12A5E-D2D4-40D3-B30B-27B3E1D01993}" type="parTrans" cxnId="{DC54883A-4891-4AF2-B868-10BC1DB88B00}">
      <dgm:prSet/>
      <dgm:spPr/>
      <dgm:t>
        <a:bodyPr/>
        <a:lstStyle/>
        <a:p>
          <a:endParaRPr lang="en-US"/>
        </a:p>
      </dgm:t>
    </dgm:pt>
    <dgm:pt modelId="{AF9E83DF-B02D-4179-8480-BF39E15C0CE1}" type="sibTrans" cxnId="{DC54883A-4891-4AF2-B868-10BC1DB88B00}">
      <dgm:prSet/>
      <dgm:spPr/>
      <dgm:t>
        <a:bodyPr/>
        <a:lstStyle/>
        <a:p>
          <a:endParaRPr lang="en-US"/>
        </a:p>
      </dgm:t>
    </dgm:pt>
    <dgm:pt modelId="{987CAA04-E35D-45A6-900B-8EDFD21FC3AC}" type="pres">
      <dgm:prSet presAssocID="{51FAED9C-321C-4241-933D-160C2383029E}" presName="root" presStyleCnt="0">
        <dgm:presLayoutVars>
          <dgm:dir/>
          <dgm:resizeHandles val="exact"/>
        </dgm:presLayoutVars>
      </dgm:prSet>
      <dgm:spPr/>
    </dgm:pt>
    <dgm:pt modelId="{73205E98-ABDD-4F91-B03D-5913EE674EA6}" type="pres">
      <dgm:prSet presAssocID="{81FC8064-C534-4CE6-86C6-5D901478D954}" presName="compNode" presStyleCnt="0"/>
      <dgm:spPr/>
    </dgm:pt>
    <dgm:pt modelId="{6B1E7CFD-51A1-4778-854E-7B52C8F3FF08}" type="pres">
      <dgm:prSet presAssocID="{81FC8064-C534-4CE6-86C6-5D901478D954}" presName="bgRect" presStyleLbl="bgShp" presStyleIdx="0" presStyleCnt="5"/>
      <dgm:spPr>
        <a:solidFill>
          <a:schemeClr val="tx1"/>
        </a:solidFill>
      </dgm:spPr>
    </dgm:pt>
    <dgm:pt modelId="{689FEDBE-617C-4124-8F32-F6E8ABB90A0D}" type="pres">
      <dgm:prSet presAssocID="{81FC8064-C534-4CE6-86C6-5D901478D954}" presName="iconRect" presStyleLbl="node1" presStyleIdx="0" presStyleCnt="5" custScaleX="125291" custScaleY="125291"/>
      <dgm:spPr>
        <a:blipFill>
          <a:blip xmlns:r="http://schemas.openxmlformats.org/officeDocument/2006/relationships" r:embed="rId1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1AA26991-868E-43D4-B81B-8D4205E1DEFD}" type="pres">
      <dgm:prSet presAssocID="{81FC8064-C534-4CE6-86C6-5D901478D954}" presName="spaceRect" presStyleCnt="0"/>
      <dgm:spPr/>
    </dgm:pt>
    <dgm:pt modelId="{CC6CBB05-0B01-42C0-A4DD-6AF7590C43AE}" type="pres">
      <dgm:prSet presAssocID="{81FC8064-C534-4CE6-86C6-5D901478D954}" presName="parTx" presStyleLbl="revTx" presStyleIdx="0" presStyleCnt="5">
        <dgm:presLayoutVars>
          <dgm:chMax val="0"/>
          <dgm:chPref val="0"/>
        </dgm:presLayoutVars>
      </dgm:prSet>
      <dgm:spPr/>
    </dgm:pt>
    <dgm:pt modelId="{54720917-EB96-4CD8-BB87-277000233A0B}" type="pres">
      <dgm:prSet presAssocID="{CDAFC97A-62C8-4AA3-981C-81DC8D3824A6}" presName="sibTrans" presStyleCnt="0"/>
      <dgm:spPr/>
    </dgm:pt>
    <dgm:pt modelId="{69F53B7A-3EA0-4E8F-9A37-C8BF8DA352F5}" type="pres">
      <dgm:prSet presAssocID="{BEEA4183-3A8C-4020-97AF-5114B48CCF9B}" presName="compNode" presStyleCnt="0"/>
      <dgm:spPr/>
    </dgm:pt>
    <dgm:pt modelId="{83C06868-3F86-4960-870D-58B99B08A2F5}" type="pres">
      <dgm:prSet presAssocID="{BEEA4183-3A8C-4020-97AF-5114B48CCF9B}" presName="bgRect" presStyleLbl="bgShp" presStyleIdx="1" presStyleCnt="5"/>
      <dgm:spPr>
        <a:solidFill>
          <a:schemeClr val="tx1"/>
        </a:solidFill>
      </dgm:spPr>
    </dgm:pt>
    <dgm:pt modelId="{8E9815AB-B06A-44C2-9A5E-F0B20E4E0E04}" type="pres">
      <dgm:prSet presAssocID="{BEEA4183-3A8C-4020-97AF-5114B48CCF9B}" presName="iconRect" presStyleLbl="node1" presStyleIdx="1" presStyleCnt="5" custScaleX="125291" custScaleY="125291"/>
      <dgm:spPr>
        <a:blipFill>
          <a:blip xmlns:r="http://schemas.openxmlformats.org/officeDocument/2006/relationships"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2523044-DBAB-4B42-9B91-A66EBC5088E4}" type="pres">
      <dgm:prSet presAssocID="{BEEA4183-3A8C-4020-97AF-5114B48CCF9B}" presName="spaceRect" presStyleCnt="0"/>
      <dgm:spPr/>
    </dgm:pt>
    <dgm:pt modelId="{2DC178E7-224D-4B97-ABA5-D23787E4D129}" type="pres">
      <dgm:prSet presAssocID="{BEEA4183-3A8C-4020-97AF-5114B48CCF9B}" presName="parTx" presStyleLbl="revTx" presStyleIdx="1" presStyleCnt="5">
        <dgm:presLayoutVars>
          <dgm:chMax val="0"/>
          <dgm:chPref val="0"/>
        </dgm:presLayoutVars>
      </dgm:prSet>
      <dgm:spPr/>
    </dgm:pt>
    <dgm:pt modelId="{929A3176-5A1C-4D98-884F-D9F32B99D55A}" type="pres">
      <dgm:prSet presAssocID="{67970FA2-D46A-43FB-A9E1-EEB3A1244DC2}" presName="sibTrans" presStyleCnt="0"/>
      <dgm:spPr/>
    </dgm:pt>
    <dgm:pt modelId="{6CAE6604-DB03-492B-BF35-4ADAE9CC7F83}" type="pres">
      <dgm:prSet presAssocID="{8D0F069B-9051-4E58-A4B5-82158CAF54A2}" presName="compNode" presStyleCnt="0"/>
      <dgm:spPr/>
    </dgm:pt>
    <dgm:pt modelId="{9D14A02E-B310-4EA6-B3CD-3377731ADE36}" type="pres">
      <dgm:prSet presAssocID="{8D0F069B-9051-4E58-A4B5-82158CAF54A2}" presName="bgRect" presStyleLbl="bgShp" presStyleIdx="2" presStyleCnt="5"/>
      <dgm:spPr>
        <a:solidFill>
          <a:schemeClr val="tx1"/>
        </a:solidFill>
      </dgm:spPr>
    </dgm:pt>
    <dgm:pt modelId="{37E7488D-0459-4C2E-A69F-0F7F37452776}" type="pres">
      <dgm:prSet presAssocID="{8D0F069B-9051-4E58-A4B5-82158CAF54A2}" presName="iconRect" presStyleLbl="node1" presStyleIdx="2" presStyleCnt="5" custScaleX="125291" custScaleY="125291"/>
      <dgm:spPr>
        <a:blipFill>
          <a:blip xmlns:r="http://schemas.openxmlformats.org/officeDocument/2006/relationships"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AABF419F-22A8-46CE-8F1F-83625F1ED1F8}" type="pres">
      <dgm:prSet presAssocID="{8D0F069B-9051-4E58-A4B5-82158CAF54A2}" presName="spaceRect" presStyleCnt="0"/>
      <dgm:spPr/>
    </dgm:pt>
    <dgm:pt modelId="{D7D1D8A6-69D0-4B94-8E15-F2ADC666296D}" type="pres">
      <dgm:prSet presAssocID="{8D0F069B-9051-4E58-A4B5-82158CAF54A2}" presName="parTx" presStyleLbl="revTx" presStyleIdx="2" presStyleCnt="5">
        <dgm:presLayoutVars>
          <dgm:chMax val="0"/>
          <dgm:chPref val="0"/>
        </dgm:presLayoutVars>
      </dgm:prSet>
      <dgm:spPr/>
    </dgm:pt>
    <dgm:pt modelId="{4C9AE0CE-19A6-49D6-A8E4-89F69BFD667E}" type="pres">
      <dgm:prSet presAssocID="{F9161B28-5026-4FC2-ABD7-658D74349FE6}" presName="sibTrans" presStyleCnt="0"/>
      <dgm:spPr/>
    </dgm:pt>
    <dgm:pt modelId="{42ED9944-2D6A-4067-922C-0AF89BED05A5}" type="pres">
      <dgm:prSet presAssocID="{77FAFE0C-2D13-4CFE-B773-0D95F1A58610}" presName="compNode" presStyleCnt="0"/>
      <dgm:spPr/>
    </dgm:pt>
    <dgm:pt modelId="{089AC591-407B-41F6-B8A9-46916F276CC4}" type="pres">
      <dgm:prSet presAssocID="{77FAFE0C-2D13-4CFE-B773-0D95F1A58610}" presName="bgRect" presStyleLbl="bgShp" presStyleIdx="3" presStyleCnt="5"/>
      <dgm:spPr>
        <a:solidFill>
          <a:schemeClr val="tx1"/>
        </a:solidFill>
      </dgm:spPr>
    </dgm:pt>
    <dgm:pt modelId="{CD254045-52AA-4A14-BD8F-AC7BC11C5E7C}" type="pres">
      <dgm:prSet presAssocID="{77FAFE0C-2D13-4CFE-B773-0D95F1A58610}" presName="iconRect" presStyleLbl="node1" presStyleIdx="3" presStyleCnt="5" custScaleX="125291" custScaleY="125291"/>
      <dgm:spPr>
        <a:blipFill>
          <a:blip xmlns:r="http://schemas.openxmlformats.org/officeDocument/2006/relationships" r:embed="rId7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E39054B9-502B-4B7F-8D06-7BFF35C8F2D4}" type="pres">
      <dgm:prSet presAssocID="{77FAFE0C-2D13-4CFE-B773-0D95F1A58610}" presName="spaceRect" presStyleCnt="0"/>
      <dgm:spPr/>
    </dgm:pt>
    <dgm:pt modelId="{C63A2574-F7FE-4C7B-9595-9AF48CA10AEB}" type="pres">
      <dgm:prSet presAssocID="{77FAFE0C-2D13-4CFE-B773-0D95F1A58610}" presName="parTx" presStyleLbl="revTx" presStyleIdx="3" presStyleCnt="5">
        <dgm:presLayoutVars>
          <dgm:chMax val="0"/>
          <dgm:chPref val="0"/>
        </dgm:presLayoutVars>
      </dgm:prSet>
      <dgm:spPr/>
    </dgm:pt>
    <dgm:pt modelId="{C4A354DA-B5A3-4D91-838E-041F87FBBB8F}" type="pres">
      <dgm:prSet presAssocID="{43CD0C20-DA7C-43FE-8B58-E69FC0696444}" presName="sibTrans" presStyleCnt="0"/>
      <dgm:spPr/>
    </dgm:pt>
    <dgm:pt modelId="{5AFF3A26-4B90-42A6-8236-1DE959318018}" type="pres">
      <dgm:prSet presAssocID="{CB3A25D5-5610-4C3A-879C-2887C9FEC184}" presName="compNode" presStyleCnt="0"/>
      <dgm:spPr/>
    </dgm:pt>
    <dgm:pt modelId="{E3B74B30-5916-4AF1-8C48-F50FA7C271DE}" type="pres">
      <dgm:prSet presAssocID="{CB3A25D5-5610-4C3A-879C-2887C9FEC184}" presName="bgRect" presStyleLbl="bgShp" presStyleIdx="4" presStyleCnt="5"/>
      <dgm:spPr>
        <a:solidFill>
          <a:schemeClr val="tx1"/>
        </a:solidFill>
      </dgm:spPr>
    </dgm:pt>
    <dgm:pt modelId="{ECCB10C4-45A4-4211-A89B-F98D96F657C2}" type="pres">
      <dgm:prSet presAssocID="{CB3A25D5-5610-4C3A-879C-2887C9FEC184}" presName="iconRect" presStyleLbl="node1" presStyleIdx="4" presStyleCnt="5" custAng="0" custScaleX="125291" custScaleY="125291"/>
      <dgm:spPr>
        <a:blipFill>
          <a:blip xmlns:r="http://schemas.openxmlformats.org/officeDocument/2006/relationships" r:embed="rId9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BA761936-2F83-4E62-8A61-C339DBC62C60}" type="pres">
      <dgm:prSet presAssocID="{CB3A25D5-5610-4C3A-879C-2887C9FEC184}" presName="spaceRect" presStyleCnt="0"/>
      <dgm:spPr/>
    </dgm:pt>
    <dgm:pt modelId="{7C62A24F-590B-416F-9E5A-665DCA8F08D6}" type="pres">
      <dgm:prSet presAssocID="{CB3A25D5-5610-4C3A-879C-2887C9FEC18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C683915-95A7-4FCA-9CBF-6418BC8A73DD}" type="presOf" srcId="{8D0F069B-9051-4E58-A4B5-82158CAF54A2}" destId="{D7D1D8A6-69D0-4B94-8E15-F2ADC666296D}" srcOrd="0" destOrd="0" presId="urn:microsoft.com/office/officeart/2018/2/layout/IconVerticalSolidList"/>
    <dgm:cxn modelId="{DC54883A-4891-4AF2-B868-10BC1DB88B00}" srcId="{51FAED9C-321C-4241-933D-160C2383029E}" destId="{CB3A25D5-5610-4C3A-879C-2887C9FEC184}" srcOrd="4" destOrd="0" parTransId="{1ED12A5E-D2D4-40D3-B30B-27B3E1D01993}" sibTransId="{AF9E83DF-B02D-4179-8480-BF39E15C0CE1}"/>
    <dgm:cxn modelId="{FE44993C-2E6E-4217-9A1A-E312DA5B3866}" srcId="{51FAED9C-321C-4241-933D-160C2383029E}" destId="{81FC8064-C534-4CE6-86C6-5D901478D954}" srcOrd="0" destOrd="0" parTransId="{BC503C8B-F8ED-48B1-93FF-BB0D852C3313}" sibTransId="{CDAFC97A-62C8-4AA3-981C-81DC8D3824A6}"/>
    <dgm:cxn modelId="{1E2CEA3E-3A3D-4A60-8A94-0DDA9895DD8D}" type="presOf" srcId="{CB3A25D5-5610-4C3A-879C-2887C9FEC184}" destId="{7C62A24F-590B-416F-9E5A-665DCA8F08D6}" srcOrd="0" destOrd="0" presId="urn:microsoft.com/office/officeart/2018/2/layout/IconVerticalSolidList"/>
    <dgm:cxn modelId="{607F6340-E12F-44D0-B275-969D16D234D2}" srcId="{51FAED9C-321C-4241-933D-160C2383029E}" destId="{BEEA4183-3A8C-4020-97AF-5114B48CCF9B}" srcOrd="1" destOrd="0" parTransId="{C72D3FF5-344C-4400-8773-4429EFCBFEE2}" sibTransId="{67970FA2-D46A-43FB-A9E1-EEB3A1244DC2}"/>
    <dgm:cxn modelId="{DC9DC54E-0C43-4E52-992D-FADF7C532AF9}" type="presOf" srcId="{81FC8064-C534-4CE6-86C6-5D901478D954}" destId="{CC6CBB05-0B01-42C0-A4DD-6AF7590C43AE}" srcOrd="0" destOrd="0" presId="urn:microsoft.com/office/officeart/2018/2/layout/IconVerticalSolidList"/>
    <dgm:cxn modelId="{68A43D94-543C-4829-887E-22F0A1F61B56}" type="presOf" srcId="{BEEA4183-3A8C-4020-97AF-5114B48CCF9B}" destId="{2DC178E7-224D-4B97-ABA5-D23787E4D129}" srcOrd="0" destOrd="0" presId="urn:microsoft.com/office/officeart/2018/2/layout/IconVerticalSolidList"/>
    <dgm:cxn modelId="{58BBB4AE-5B39-4A21-BC45-276BE7BF081E}" type="presOf" srcId="{77FAFE0C-2D13-4CFE-B773-0D95F1A58610}" destId="{C63A2574-F7FE-4C7B-9595-9AF48CA10AEB}" srcOrd="0" destOrd="0" presId="urn:microsoft.com/office/officeart/2018/2/layout/IconVerticalSolidList"/>
    <dgm:cxn modelId="{C2C978D9-9263-4992-9D93-9F2D942966FD}" srcId="{51FAED9C-321C-4241-933D-160C2383029E}" destId="{8D0F069B-9051-4E58-A4B5-82158CAF54A2}" srcOrd="2" destOrd="0" parTransId="{AA3A9170-03D6-44FA-A250-94D910CC4169}" sibTransId="{F9161B28-5026-4FC2-ABD7-658D74349FE6}"/>
    <dgm:cxn modelId="{9A36DBDC-AC42-4E29-9CC5-9B04DD406913}" type="presOf" srcId="{51FAED9C-321C-4241-933D-160C2383029E}" destId="{987CAA04-E35D-45A6-900B-8EDFD21FC3AC}" srcOrd="0" destOrd="0" presId="urn:microsoft.com/office/officeart/2018/2/layout/IconVerticalSolidList"/>
    <dgm:cxn modelId="{EB706CE3-7541-4389-82FD-49E2BE210C53}" srcId="{51FAED9C-321C-4241-933D-160C2383029E}" destId="{77FAFE0C-2D13-4CFE-B773-0D95F1A58610}" srcOrd="3" destOrd="0" parTransId="{648C333B-46CC-48D3-B941-B891BDFF9BF7}" sibTransId="{43CD0C20-DA7C-43FE-8B58-E69FC0696444}"/>
    <dgm:cxn modelId="{D1CA8D9C-175A-4426-B8F3-C40564152B58}" type="presParOf" srcId="{987CAA04-E35D-45A6-900B-8EDFD21FC3AC}" destId="{73205E98-ABDD-4F91-B03D-5913EE674EA6}" srcOrd="0" destOrd="0" presId="urn:microsoft.com/office/officeart/2018/2/layout/IconVerticalSolidList"/>
    <dgm:cxn modelId="{B3F9C732-E9C0-499E-A122-C499058A683E}" type="presParOf" srcId="{73205E98-ABDD-4F91-B03D-5913EE674EA6}" destId="{6B1E7CFD-51A1-4778-854E-7B52C8F3FF08}" srcOrd="0" destOrd="0" presId="urn:microsoft.com/office/officeart/2018/2/layout/IconVerticalSolidList"/>
    <dgm:cxn modelId="{4B6FFCA8-D07E-4F60-ABA5-DD5D2ACAB7CD}" type="presParOf" srcId="{73205E98-ABDD-4F91-B03D-5913EE674EA6}" destId="{689FEDBE-617C-4124-8F32-F6E8ABB90A0D}" srcOrd="1" destOrd="0" presId="urn:microsoft.com/office/officeart/2018/2/layout/IconVerticalSolidList"/>
    <dgm:cxn modelId="{CD56C5BE-7A7C-4303-87BB-A724E7723E8A}" type="presParOf" srcId="{73205E98-ABDD-4F91-B03D-5913EE674EA6}" destId="{1AA26991-868E-43D4-B81B-8D4205E1DEFD}" srcOrd="2" destOrd="0" presId="urn:microsoft.com/office/officeart/2018/2/layout/IconVerticalSolidList"/>
    <dgm:cxn modelId="{71783249-858A-4C30-B790-6B70DCCA0C73}" type="presParOf" srcId="{73205E98-ABDD-4F91-B03D-5913EE674EA6}" destId="{CC6CBB05-0B01-42C0-A4DD-6AF7590C43AE}" srcOrd="3" destOrd="0" presId="urn:microsoft.com/office/officeart/2018/2/layout/IconVerticalSolidList"/>
    <dgm:cxn modelId="{26880AA3-03EC-43A4-BC7F-A99C833F0A1F}" type="presParOf" srcId="{987CAA04-E35D-45A6-900B-8EDFD21FC3AC}" destId="{54720917-EB96-4CD8-BB87-277000233A0B}" srcOrd="1" destOrd="0" presId="urn:microsoft.com/office/officeart/2018/2/layout/IconVerticalSolidList"/>
    <dgm:cxn modelId="{546B88D4-87C9-4E10-AC4A-3AE22220D49A}" type="presParOf" srcId="{987CAA04-E35D-45A6-900B-8EDFD21FC3AC}" destId="{69F53B7A-3EA0-4E8F-9A37-C8BF8DA352F5}" srcOrd="2" destOrd="0" presId="urn:microsoft.com/office/officeart/2018/2/layout/IconVerticalSolidList"/>
    <dgm:cxn modelId="{4F135865-C811-49DB-B8BE-9B1D83A1A541}" type="presParOf" srcId="{69F53B7A-3EA0-4E8F-9A37-C8BF8DA352F5}" destId="{83C06868-3F86-4960-870D-58B99B08A2F5}" srcOrd="0" destOrd="0" presId="urn:microsoft.com/office/officeart/2018/2/layout/IconVerticalSolidList"/>
    <dgm:cxn modelId="{E8715606-EDDD-47EA-8C8A-0620291661C3}" type="presParOf" srcId="{69F53B7A-3EA0-4E8F-9A37-C8BF8DA352F5}" destId="{8E9815AB-B06A-44C2-9A5E-F0B20E4E0E04}" srcOrd="1" destOrd="0" presId="urn:microsoft.com/office/officeart/2018/2/layout/IconVerticalSolidList"/>
    <dgm:cxn modelId="{7DA5D294-F2B9-432B-B232-1941DE53996D}" type="presParOf" srcId="{69F53B7A-3EA0-4E8F-9A37-C8BF8DA352F5}" destId="{72523044-DBAB-4B42-9B91-A66EBC5088E4}" srcOrd="2" destOrd="0" presId="urn:microsoft.com/office/officeart/2018/2/layout/IconVerticalSolidList"/>
    <dgm:cxn modelId="{08AEFCC0-A4A1-47F6-A287-4A17BE051149}" type="presParOf" srcId="{69F53B7A-3EA0-4E8F-9A37-C8BF8DA352F5}" destId="{2DC178E7-224D-4B97-ABA5-D23787E4D129}" srcOrd="3" destOrd="0" presId="urn:microsoft.com/office/officeart/2018/2/layout/IconVerticalSolidList"/>
    <dgm:cxn modelId="{9BA78A49-3763-4A4B-82E6-FB27A83CFC0C}" type="presParOf" srcId="{987CAA04-E35D-45A6-900B-8EDFD21FC3AC}" destId="{929A3176-5A1C-4D98-884F-D9F32B99D55A}" srcOrd="3" destOrd="0" presId="urn:microsoft.com/office/officeart/2018/2/layout/IconVerticalSolidList"/>
    <dgm:cxn modelId="{F0C53E38-5FCB-416C-AAEC-5D5766314A0C}" type="presParOf" srcId="{987CAA04-E35D-45A6-900B-8EDFD21FC3AC}" destId="{6CAE6604-DB03-492B-BF35-4ADAE9CC7F83}" srcOrd="4" destOrd="0" presId="urn:microsoft.com/office/officeart/2018/2/layout/IconVerticalSolidList"/>
    <dgm:cxn modelId="{4F81C37D-7BEE-483C-BC0E-D7B40FB48191}" type="presParOf" srcId="{6CAE6604-DB03-492B-BF35-4ADAE9CC7F83}" destId="{9D14A02E-B310-4EA6-B3CD-3377731ADE36}" srcOrd="0" destOrd="0" presId="urn:microsoft.com/office/officeart/2018/2/layout/IconVerticalSolidList"/>
    <dgm:cxn modelId="{EE3FE298-E9B4-4867-8E29-8F9B8A2DDE05}" type="presParOf" srcId="{6CAE6604-DB03-492B-BF35-4ADAE9CC7F83}" destId="{37E7488D-0459-4C2E-A69F-0F7F37452776}" srcOrd="1" destOrd="0" presId="urn:microsoft.com/office/officeart/2018/2/layout/IconVerticalSolidList"/>
    <dgm:cxn modelId="{D78F0E51-6217-4D79-979C-D22FEA634BF3}" type="presParOf" srcId="{6CAE6604-DB03-492B-BF35-4ADAE9CC7F83}" destId="{AABF419F-22A8-46CE-8F1F-83625F1ED1F8}" srcOrd="2" destOrd="0" presId="urn:microsoft.com/office/officeart/2018/2/layout/IconVerticalSolidList"/>
    <dgm:cxn modelId="{47CEABED-5302-42D7-BFCC-5EEDA3CEEC50}" type="presParOf" srcId="{6CAE6604-DB03-492B-BF35-4ADAE9CC7F83}" destId="{D7D1D8A6-69D0-4B94-8E15-F2ADC666296D}" srcOrd="3" destOrd="0" presId="urn:microsoft.com/office/officeart/2018/2/layout/IconVerticalSolidList"/>
    <dgm:cxn modelId="{9C5E7BCC-8453-4BDA-A4F4-89E0315DA3B3}" type="presParOf" srcId="{987CAA04-E35D-45A6-900B-8EDFD21FC3AC}" destId="{4C9AE0CE-19A6-49D6-A8E4-89F69BFD667E}" srcOrd="5" destOrd="0" presId="urn:microsoft.com/office/officeart/2018/2/layout/IconVerticalSolidList"/>
    <dgm:cxn modelId="{9B6AA2FF-4209-47F8-B842-9E26EE685E47}" type="presParOf" srcId="{987CAA04-E35D-45A6-900B-8EDFD21FC3AC}" destId="{42ED9944-2D6A-4067-922C-0AF89BED05A5}" srcOrd="6" destOrd="0" presId="urn:microsoft.com/office/officeart/2018/2/layout/IconVerticalSolidList"/>
    <dgm:cxn modelId="{F61B631C-A08D-4984-94BB-DA7377CA3F30}" type="presParOf" srcId="{42ED9944-2D6A-4067-922C-0AF89BED05A5}" destId="{089AC591-407B-41F6-B8A9-46916F276CC4}" srcOrd="0" destOrd="0" presId="urn:microsoft.com/office/officeart/2018/2/layout/IconVerticalSolidList"/>
    <dgm:cxn modelId="{E8EBF164-F904-48CB-8E82-ADF853685FDF}" type="presParOf" srcId="{42ED9944-2D6A-4067-922C-0AF89BED05A5}" destId="{CD254045-52AA-4A14-BD8F-AC7BC11C5E7C}" srcOrd="1" destOrd="0" presId="urn:microsoft.com/office/officeart/2018/2/layout/IconVerticalSolidList"/>
    <dgm:cxn modelId="{14BF7F25-567C-4F8E-8194-5CFFE58F5A59}" type="presParOf" srcId="{42ED9944-2D6A-4067-922C-0AF89BED05A5}" destId="{E39054B9-502B-4B7F-8D06-7BFF35C8F2D4}" srcOrd="2" destOrd="0" presId="urn:microsoft.com/office/officeart/2018/2/layout/IconVerticalSolidList"/>
    <dgm:cxn modelId="{247C1BE2-0320-4BD0-862A-CC370141C965}" type="presParOf" srcId="{42ED9944-2D6A-4067-922C-0AF89BED05A5}" destId="{C63A2574-F7FE-4C7B-9595-9AF48CA10AEB}" srcOrd="3" destOrd="0" presId="urn:microsoft.com/office/officeart/2018/2/layout/IconVerticalSolidList"/>
    <dgm:cxn modelId="{F2311911-508E-4F2B-8A27-E354DA7C071E}" type="presParOf" srcId="{987CAA04-E35D-45A6-900B-8EDFD21FC3AC}" destId="{C4A354DA-B5A3-4D91-838E-041F87FBBB8F}" srcOrd="7" destOrd="0" presId="urn:microsoft.com/office/officeart/2018/2/layout/IconVerticalSolidList"/>
    <dgm:cxn modelId="{17B8793D-9C69-4E6A-8375-A2AB694EF48C}" type="presParOf" srcId="{987CAA04-E35D-45A6-900B-8EDFD21FC3AC}" destId="{5AFF3A26-4B90-42A6-8236-1DE959318018}" srcOrd="8" destOrd="0" presId="urn:microsoft.com/office/officeart/2018/2/layout/IconVerticalSolidList"/>
    <dgm:cxn modelId="{CBCBF1A8-740E-4699-96D7-C52D94AB1A2D}" type="presParOf" srcId="{5AFF3A26-4B90-42A6-8236-1DE959318018}" destId="{E3B74B30-5916-4AF1-8C48-F50FA7C271DE}" srcOrd="0" destOrd="0" presId="urn:microsoft.com/office/officeart/2018/2/layout/IconVerticalSolidList"/>
    <dgm:cxn modelId="{3800BB28-A35A-42E2-A1F4-FB7095B8E54C}" type="presParOf" srcId="{5AFF3A26-4B90-42A6-8236-1DE959318018}" destId="{ECCB10C4-45A4-4211-A89B-F98D96F657C2}" srcOrd="1" destOrd="0" presId="urn:microsoft.com/office/officeart/2018/2/layout/IconVerticalSolidList"/>
    <dgm:cxn modelId="{B4ACFCA6-0B1E-4D64-9357-496F06EB76C6}" type="presParOf" srcId="{5AFF3A26-4B90-42A6-8236-1DE959318018}" destId="{BA761936-2F83-4E62-8A61-C339DBC62C60}" srcOrd="2" destOrd="0" presId="urn:microsoft.com/office/officeart/2018/2/layout/IconVerticalSolidList"/>
    <dgm:cxn modelId="{34421767-D8CE-46F9-972B-FB4E0136F342}" type="presParOf" srcId="{5AFF3A26-4B90-42A6-8236-1DE959318018}" destId="{7C62A24F-590B-416F-9E5A-665DCA8F08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6822F2-3200-A94D-A413-A7F93EA1562F}" type="doc">
      <dgm:prSet loTypeId="urn:microsoft.com/office/officeart/2005/8/layout/process2" loCatId="icon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it-IT"/>
        </a:p>
      </dgm:t>
    </dgm:pt>
    <dgm:pt modelId="{DAAB9557-D18C-9D44-94A9-B83916A1D790}">
      <dgm:prSet custT="1"/>
      <dgm:spPr/>
      <dgm:t>
        <a:bodyPr/>
        <a:lstStyle/>
        <a:p>
          <a:r>
            <a:rPr lang="en-GB" sz="1800" b="1" noProof="0" dirty="0"/>
            <a:t>@</a:t>
          </a:r>
          <a:r>
            <a:rPr lang="en-GB" sz="1800" b="1" noProof="0" dirty="0" err="1"/>
            <a:t>MainManPepe</a:t>
          </a:r>
          <a:r>
            <a:rPr lang="en-GB" sz="1800" b="1" noProof="0" dirty="0"/>
            <a:t> @</a:t>
          </a:r>
          <a:r>
            <a:rPr lang="en-GB" sz="1800" b="1" noProof="0" dirty="0" err="1"/>
            <a:t>MattHDGamer</a:t>
          </a:r>
          <a:r>
            <a:rPr lang="en-GB" sz="1800" b="1" noProof="0" dirty="0"/>
            <a:t> By uninstalling </a:t>
          </a:r>
          <a:r>
            <a:rPr lang="en-GB" sz="1800" b="1" noProof="0" dirty="0" err="1"/>
            <a:t>Fifa</a:t>
          </a:r>
          <a:r>
            <a:rPr lang="en-GB" sz="1800" b="1" noProof="0" dirty="0"/>
            <a:t> 20 as it’s terrible 😄</a:t>
          </a:r>
        </a:p>
      </dgm:t>
    </dgm:pt>
    <dgm:pt modelId="{3BC570D2-477C-644D-AAA1-4F40D302BEA2}" type="parTrans" cxnId="{E966A136-815C-EC4D-8854-51E67AFD7F31}">
      <dgm:prSet/>
      <dgm:spPr/>
      <dgm:t>
        <a:bodyPr/>
        <a:lstStyle/>
        <a:p>
          <a:endParaRPr lang="it-IT"/>
        </a:p>
      </dgm:t>
    </dgm:pt>
    <dgm:pt modelId="{2B15130C-18D4-AC4B-9E05-FD1A41BA13CF}" type="sibTrans" cxnId="{E966A136-815C-EC4D-8854-51E67AFD7F31}">
      <dgm:prSet/>
      <dgm:spPr/>
      <dgm:t>
        <a:bodyPr/>
        <a:lstStyle/>
        <a:p>
          <a:endParaRPr lang="it-IT"/>
        </a:p>
      </dgm:t>
    </dgm:pt>
    <dgm:pt modelId="{8AF7E1F1-BAA0-E14C-87E8-8DDE7FF62016}">
      <dgm:prSet custT="1"/>
      <dgm:spPr/>
      <dgm:t>
        <a:bodyPr/>
        <a:lstStyle/>
        <a:p>
          <a:r>
            <a:rPr lang="en-GB" sz="1800" b="1" noProof="0" dirty="0"/>
            <a:t>By uninstalling as it’s terrible </a:t>
          </a:r>
        </a:p>
      </dgm:t>
    </dgm:pt>
    <dgm:pt modelId="{65185BC5-D65D-A940-936C-52024A9E7019}" type="parTrans" cxnId="{176AE76D-46BC-A54F-89F6-AD64378D5529}">
      <dgm:prSet/>
      <dgm:spPr/>
      <dgm:t>
        <a:bodyPr/>
        <a:lstStyle/>
        <a:p>
          <a:endParaRPr lang="it-IT"/>
        </a:p>
      </dgm:t>
    </dgm:pt>
    <dgm:pt modelId="{9135D137-BA1C-4042-8077-B22ABC1844A3}" type="sibTrans" cxnId="{176AE76D-46BC-A54F-89F6-AD64378D5529}">
      <dgm:prSet/>
      <dgm:spPr/>
      <dgm:t>
        <a:bodyPr/>
        <a:lstStyle/>
        <a:p>
          <a:endParaRPr lang="it-IT"/>
        </a:p>
      </dgm:t>
    </dgm:pt>
    <dgm:pt modelId="{47A1EB38-7DA1-2043-AD64-94A52B0A063F}" type="pres">
      <dgm:prSet presAssocID="{ED6822F2-3200-A94D-A413-A7F93EA1562F}" presName="linearFlow" presStyleCnt="0">
        <dgm:presLayoutVars>
          <dgm:resizeHandles val="exact"/>
        </dgm:presLayoutVars>
      </dgm:prSet>
      <dgm:spPr/>
    </dgm:pt>
    <dgm:pt modelId="{3EFA04A4-CC72-D240-8D90-7306851DDE0B}" type="pres">
      <dgm:prSet presAssocID="{DAAB9557-D18C-9D44-94A9-B83916A1D790}" presName="node" presStyleLbl="node1" presStyleIdx="0" presStyleCnt="2" custScaleX="96288" custScaleY="15493" custLinFactNeighborY="3800">
        <dgm:presLayoutVars>
          <dgm:bulletEnabled val="1"/>
        </dgm:presLayoutVars>
      </dgm:prSet>
      <dgm:spPr/>
    </dgm:pt>
    <dgm:pt modelId="{3623C740-7916-0042-8F5F-B9FC64E2241F}" type="pres">
      <dgm:prSet presAssocID="{2B15130C-18D4-AC4B-9E05-FD1A41BA13CF}" presName="sibTrans" presStyleLbl="sibTrans2D1" presStyleIdx="0" presStyleCnt="1" custScaleX="112904" custScaleY="21507" custLinFactNeighborY="361"/>
      <dgm:spPr/>
    </dgm:pt>
    <dgm:pt modelId="{C67D0CC1-BE42-5247-9A7D-9D04F1E386D9}" type="pres">
      <dgm:prSet presAssocID="{2B15130C-18D4-AC4B-9E05-FD1A41BA13CF}" presName="connectorText" presStyleLbl="sibTrans2D1" presStyleIdx="0" presStyleCnt="1"/>
      <dgm:spPr/>
    </dgm:pt>
    <dgm:pt modelId="{4944AE39-3105-9D49-B048-1BE05DF40A61}" type="pres">
      <dgm:prSet presAssocID="{8AF7E1F1-BAA0-E14C-87E8-8DDE7FF62016}" presName="node" presStyleLbl="node1" presStyleIdx="1" presStyleCnt="2" custScaleX="96288" custScaleY="13576" custLinFactNeighborY="-3420">
        <dgm:presLayoutVars>
          <dgm:bulletEnabled val="1"/>
        </dgm:presLayoutVars>
      </dgm:prSet>
      <dgm:spPr/>
    </dgm:pt>
  </dgm:ptLst>
  <dgm:cxnLst>
    <dgm:cxn modelId="{3529A61C-043C-7046-BFF7-C22BDF44FF7E}" type="presOf" srcId="{8AF7E1F1-BAA0-E14C-87E8-8DDE7FF62016}" destId="{4944AE39-3105-9D49-B048-1BE05DF40A61}" srcOrd="0" destOrd="0" presId="urn:microsoft.com/office/officeart/2005/8/layout/process2"/>
    <dgm:cxn modelId="{0406F41D-CF85-FE4C-8A1C-191220AFF6A4}" type="presOf" srcId="{2B15130C-18D4-AC4B-9E05-FD1A41BA13CF}" destId="{3623C740-7916-0042-8F5F-B9FC64E2241F}" srcOrd="0" destOrd="0" presId="urn:microsoft.com/office/officeart/2005/8/layout/process2"/>
    <dgm:cxn modelId="{7B57A92D-A860-7648-B91E-3E740B98CE71}" type="presOf" srcId="{2B15130C-18D4-AC4B-9E05-FD1A41BA13CF}" destId="{C67D0CC1-BE42-5247-9A7D-9D04F1E386D9}" srcOrd="1" destOrd="0" presId="urn:microsoft.com/office/officeart/2005/8/layout/process2"/>
    <dgm:cxn modelId="{E966A136-815C-EC4D-8854-51E67AFD7F31}" srcId="{ED6822F2-3200-A94D-A413-A7F93EA1562F}" destId="{DAAB9557-D18C-9D44-94A9-B83916A1D790}" srcOrd="0" destOrd="0" parTransId="{3BC570D2-477C-644D-AAA1-4F40D302BEA2}" sibTransId="{2B15130C-18D4-AC4B-9E05-FD1A41BA13CF}"/>
    <dgm:cxn modelId="{21421D60-F4EB-4943-AD32-E4199E799814}" type="presOf" srcId="{DAAB9557-D18C-9D44-94A9-B83916A1D790}" destId="{3EFA04A4-CC72-D240-8D90-7306851DDE0B}" srcOrd="0" destOrd="0" presId="urn:microsoft.com/office/officeart/2005/8/layout/process2"/>
    <dgm:cxn modelId="{176AE76D-46BC-A54F-89F6-AD64378D5529}" srcId="{ED6822F2-3200-A94D-A413-A7F93EA1562F}" destId="{8AF7E1F1-BAA0-E14C-87E8-8DDE7FF62016}" srcOrd="1" destOrd="0" parTransId="{65185BC5-D65D-A940-936C-52024A9E7019}" sibTransId="{9135D137-BA1C-4042-8077-B22ABC1844A3}"/>
    <dgm:cxn modelId="{2C8B46A7-F9E8-D14F-B7A4-EEC096DED9D9}" type="presOf" srcId="{ED6822F2-3200-A94D-A413-A7F93EA1562F}" destId="{47A1EB38-7DA1-2043-AD64-94A52B0A063F}" srcOrd="0" destOrd="0" presId="urn:microsoft.com/office/officeart/2005/8/layout/process2"/>
    <dgm:cxn modelId="{4932E25D-F993-4543-AEBF-00DDD20348D4}" type="presParOf" srcId="{47A1EB38-7DA1-2043-AD64-94A52B0A063F}" destId="{3EFA04A4-CC72-D240-8D90-7306851DDE0B}" srcOrd="0" destOrd="0" presId="urn:microsoft.com/office/officeart/2005/8/layout/process2"/>
    <dgm:cxn modelId="{DFC726F7-E1A4-6643-9111-89B3457378AF}" type="presParOf" srcId="{47A1EB38-7DA1-2043-AD64-94A52B0A063F}" destId="{3623C740-7916-0042-8F5F-B9FC64E2241F}" srcOrd="1" destOrd="0" presId="urn:microsoft.com/office/officeart/2005/8/layout/process2"/>
    <dgm:cxn modelId="{9F165D15-945D-7A42-81A2-0608DABFE509}" type="presParOf" srcId="{3623C740-7916-0042-8F5F-B9FC64E2241F}" destId="{C67D0CC1-BE42-5247-9A7D-9D04F1E386D9}" srcOrd="0" destOrd="0" presId="urn:microsoft.com/office/officeart/2005/8/layout/process2"/>
    <dgm:cxn modelId="{BE739C5D-D5DD-4E48-BE89-1C034CE2C404}" type="presParOf" srcId="{47A1EB38-7DA1-2043-AD64-94A52B0A063F}" destId="{4944AE39-3105-9D49-B048-1BE05DF40A61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1E7CFD-51A1-4778-854E-7B52C8F3FF08}">
      <dsp:nvSpPr>
        <dsp:cNvPr id="0" name=""/>
        <dsp:cNvSpPr/>
      </dsp:nvSpPr>
      <dsp:spPr>
        <a:xfrm>
          <a:off x="0" y="3679"/>
          <a:ext cx="7012370" cy="783628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9FEDBE-617C-4124-8F32-F6E8ABB90A0D}">
      <dsp:nvSpPr>
        <dsp:cNvPr id="0" name=""/>
        <dsp:cNvSpPr/>
      </dsp:nvSpPr>
      <dsp:spPr>
        <a:xfrm>
          <a:off x="182546" y="125493"/>
          <a:ext cx="539999" cy="539999"/>
        </a:xfrm>
        <a:prstGeom prst="rect">
          <a:avLst/>
        </a:prstGeom>
        <a:blipFill>
          <a:blip xmlns:r="http://schemas.openxmlformats.org/officeDocument/2006/relationships" r:embed="rId1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CBB05-0B01-42C0-A4DD-6AF7590C43AE}">
      <dsp:nvSpPr>
        <dsp:cNvPr id="0" name=""/>
        <dsp:cNvSpPr/>
      </dsp:nvSpPr>
      <dsp:spPr>
        <a:xfrm>
          <a:off x="905091" y="3679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solidFill>
                <a:schemeClr val="bg1"/>
              </a:solidFill>
            </a:rPr>
            <a:t>Introduction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905091" y="3679"/>
        <a:ext cx="6107278" cy="783628"/>
      </dsp:txXfrm>
    </dsp:sp>
    <dsp:sp modelId="{83C06868-3F86-4960-870D-58B99B08A2F5}">
      <dsp:nvSpPr>
        <dsp:cNvPr id="0" name=""/>
        <dsp:cNvSpPr/>
      </dsp:nvSpPr>
      <dsp:spPr>
        <a:xfrm>
          <a:off x="0" y="983215"/>
          <a:ext cx="7012370" cy="783628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9815AB-B06A-44C2-9A5E-F0B20E4E0E04}">
      <dsp:nvSpPr>
        <dsp:cNvPr id="0" name=""/>
        <dsp:cNvSpPr/>
      </dsp:nvSpPr>
      <dsp:spPr>
        <a:xfrm>
          <a:off x="182546" y="1105029"/>
          <a:ext cx="539999" cy="539999"/>
        </a:xfrm>
        <a:prstGeom prst="rect">
          <a:avLst/>
        </a:prstGeom>
        <a:blipFill>
          <a:blip xmlns:r="http://schemas.openxmlformats.org/officeDocument/2006/relationships"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C178E7-224D-4B97-ABA5-D23787E4D129}">
      <dsp:nvSpPr>
        <dsp:cNvPr id="0" name=""/>
        <dsp:cNvSpPr/>
      </dsp:nvSpPr>
      <dsp:spPr>
        <a:xfrm>
          <a:off x="905091" y="983215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solidFill>
                <a:schemeClr val="bg1"/>
              </a:solidFill>
            </a:rPr>
            <a:t>Data Pre-processing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905091" y="983215"/>
        <a:ext cx="6107278" cy="783628"/>
      </dsp:txXfrm>
    </dsp:sp>
    <dsp:sp modelId="{9D14A02E-B310-4EA6-B3CD-3377731ADE36}">
      <dsp:nvSpPr>
        <dsp:cNvPr id="0" name=""/>
        <dsp:cNvSpPr/>
      </dsp:nvSpPr>
      <dsp:spPr>
        <a:xfrm>
          <a:off x="0" y="1962751"/>
          <a:ext cx="7012370" cy="783628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E7488D-0459-4C2E-A69F-0F7F37452776}">
      <dsp:nvSpPr>
        <dsp:cNvPr id="0" name=""/>
        <dsp:cNvSpPr/>
      </dsp:nvSpPr>
      <dsp:spPr>
        <a:xfrm>
          <a:off x="182546" y="2084565"/>
          <a:ext cx="539999" cy="539999"/>
        </a:xfrm>
        <a:prstGeom prst="rect">
          <a:avLst/>
        </a:prstGeom>
        <a:blipFill>
          <a:blip xmlns:r="http://schemas.openxmlformats.org/officeDocument/2006/relationships"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1D8A6-69D0-4B94-8E15-F2ADC666296D}">
      <dsp:nvSpPr>
        <dsp:cNvPr id="0" name=""/>
        <dsp:cNvSpPr/>
      </dsp:nvSpPr>
      <dsp:spPr>
        <a:xfrm>
          <a:off x="905091" y="1962751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solidFill>
                <a:schemeClr val="bg1"/>
              </a:solidFill>
            </a:rPr>
            <a:t>Classification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905091" y="1962751"/>
        <a:ext cx="6107278" cy="783628"/>
      </dsp:txXfrm>
    </dsp:sp>
    <dsp:sp modelId="{089AC591-407B-41F6-B8A9-46916F276CC4}">
      <dsp:nvSpPr>
        <dsp:cNvPr id="0" name=""/>
        <dsp:cNvSpPr/>
      </dsp:nvSpPr>
      <dsp:spPr>
        <a:xfrm>
          <a:off x="0" y="2942287"/>
          <a:ext cx="7012370" cy="783628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54045-52AA-4A14-BD8F-AC7BC11C5E7C}">
      <dsp:nvSpPr>
        <dsp:cNvPr id="0" name=""/>
        <dsp:cNvSpPr/>
      </dsp:nvSpPr>
      <dsp:spPr>
        <a:xfrm>
          <a:off x="182546" y="3064102"/>
          <a:ext cx="539999" cy="539999"/>
        </a:xfrm>
        <a:prstGeom prst="rect">
          <a:avLst/>
        </a:prstGeom>
        <a:blipFill>
          <a:blip xmlns:r="http://schemas.openxmlformats.org/officeDocument/2006/relationships" r:embed="rId7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A2574-F7FE-4C7B-9595-9AF48CA10AEB}">
      <dsp:nvSpPr>
        <dsp:cNvPr id="0" name=""/>
        <dsp:cNvSpPr/>
      </dsp:nvSpPr>
      <dsp:spPr>
        <a:xfrm>
          <a:off x="905091" y="2942287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solidFill>
                <a:schemeClr val="bg1"/>
              </a:solidFill>
            </a:rPr>
            <a:t>Implementation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905091" y="2942287"/>
        <a:ext cx="6107278" cy="783628"/>
      </dsp:txXfrm>
    </dsp:sp>
    <dsp:sp modelId="{E3B74B30-5916-4AF1-8C48-F50FA7C271DE}">
      <dsp:nvSpPr>
        <dsp:cNvPr id="0" name=""/>
        <dsp:cNvSpPr/>
      </dsp:nvSpPr>
      <dsp:spPr>
        <a:xfrm>
          <a:off x="0" y="3921823"/>
          <a:ext cx="7012370" cy="783628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CB10C4-45A4-4211-A89B-F98D96F657C2}">
      <dsp:nvSpPr>
        <dsp:cNvPr id="0" name=""/>
        <dsp:cNvSpPr/>
      </dsp:nvSpPr>
      <dsp:spPr>
        <a:xfrm>
          <a:off x="182546" y="4043638"/>
          <a:ext cx="539999" cy="539999"/>
        </a:xfrm>
        <a:prstGeom prst="rect">
          <a:avLst/>
        </a:prstGeom>
        <a:blipFill>
          <a:blip xmlns:r="http://schemas.openxmlformats.org/officeDocument/2006/relationships" r:embed="rId9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62A24F-590B-416F-9E5A-665DCA8F08D6}">
      <dsp:nvSpPr>
        <dsp:cNvPr id="0" name=""/>
        <dsp:cNvSpPr/>
      </dsp:nvSpPr>
      <dsp:spPr>
        <a:xfrm>
          <a:off x="905091" y="3921823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solidFill>
                <a:schemeClr val="bg1"/>
              </a:solidFill>
            </a:rPr>
            <a:t>Test</a:t>
          </a:r>
          <a:endParaRPr lang="en-US" sz="1900" kern="1200" dirty="0">
            <a:solidFill>
              <a:schemeClr val="bg1"/>
            </a:solidFill>
          </a:endParaRPr>
        </a:p>
      </dsp:txBody>
      <dsp:txXfrm>
        <a:off x="905091" y="3921823"/>
        <a:ext cx="6107278" cy="7836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FA04A4-CC72-D240-8D90-7306851DDE0B}">
      <dsp:nvSpPr>
        <dsp:cNvPr id="0" name=""/>
        <dsp:cNvSpPr/>
      </dsp:nvSpPr>
      <dsp:spPr>
        <a:xfrm>
          <a:off x="0" y="717588"/>
          <a:ext cx="7153110" cy="5731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noProof="0" dirty="0"/>
            <a:t>@</a:t>
          </a:r>
          <a:r>
            <a:rPr lang="en-GB" sz="1800" b="1" kern="1200" noProof="0" dirty="0" err="1"/>
            <a:t>MainManPepe</a:t>
          </a:r>
          <a:r>
            <a:rPr lang="en-GB" sz="1800" b="1" kern="1200" noProof="0" dirty="0"/>
            <a:t> @</a:t>
          </a:r>
          <a:r>
            <a:rPr lang="en-GB" sz="1800" b="1" kern="1200" noProof="0" dirty="0" err="1"/>
            <a:t>MattHDGamer</a:t>
          </a:r>
          <a:r>
            <a:rPr lang="en-GB" sz="1800" b="1" kern="1200" noProof="0" dirty="0"/>
            <a:t> By uninstalling </a:t>
          </a:r>
          <a:r>
            <a:rPr lang="en-GB" sz="1800" b="1" kern="1200" noProof="0" dirty="0" err="1"/>
            <a:t>Fifa</a:t>
          </a:r>
          <a:r>
            <a:rPr lang="en-GB" sz="1800" b="1" kern="1200" noProof="0" dirty="0"/>
            <a:t> 20 as it’s terrible 😄</a:t>
          </a:r>
        </a:p>
      </dsp:txBody>
      <dsp:txXfrm>
        <a:off x="16787" y="734375"/>
        <a:ext cx="7119536" cy="539568"/>
      </dsp:txXfrm>
    </dsp:sp>
    <dsp:sp modelId="{3623C740-7916-0042-8F5F-B9FC64E2241F}">
      <dsp:nvSpPr>
        <dsp:cNvPr id="0" name=""/>
        <dsp:cNvSpPr/>
      </dsp:nvSpPr>
      <dsp:spPr>
        <a:xfrm rot="5400000">
          <a:off x="3056320" y="1732093"/>
          <a:ext cx="1040468" cy="3580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500" kern="1200"/>
        </a:p>
      </dsp:txBody>
      <dsp:txXfrm rot="-5400000">
        <a:off x="3469146" y="1390874"/>
        <a:ext cx="214817" cy="933059"/>
      </dsp:txXfrm>
    </dsp:sp>
    <dsp:sp modelId="{4944AE39-3105-9D49-B048-1BE05DF40A61}">
      <dsp:nvSpPr>
        <dsp:cNvPr id="0" name=""/>
        <dsp:cNvSpPr/>
      </dsp:nvSpPr>
      <dsp:spPr>
        <a:xfrm>
          <a:off x="0" y="2519466"/>
          <a:ext cx="7153110" cy="5022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noProof="0" dirty="0"/>
            <a:t>By uninstalling as it’s terrible </a:t>
          </a:r>
        </a:p>
      </dsp:txBody>
      <dsp:txXfrm>
        <a:off x="14710" y="2534176"/>
        <a:ext cx="7123690" cy="4728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EB1A2-0624-D744-A200-3B7CAC219FBF}" type="datetimeFigureOut">
              <a:rPr lang="en-GB" smtClean="0"/>
              <a:t>09/02/2020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A6AA2-2FC3-0B4D-AB84-7B3E0EBFDA6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608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A6AA2-2FC3-0B4D-AB84-7B3E0EBFDA6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040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BDEC-8AB9-C048-B845-65D275A9EA6F}" type="datetime1">
              <a:rPr lang="it-IT" smtClean="0"/>
              <a:t>09/02/20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8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C6D-6D1D-BE48-A51C-C5400B57E582}" type="datetime1">
              <a:rPr lang="it-IT" smtClean="0"/>
              <a:t>09/02/20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6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D87F-4E81-E94D-BC05-07C99F7A40B4}" type="datetime1">
              <a:rPr lang="it-IT" smtClean="0"/>
              <a:t>09/02/20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65F5-9F46-E64B-A33F-D91AE75B4DA1}" type="datetime1">
              <a:rPr lang="it-IT" smtClean="0"/>
              <a:t>09/02/20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0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9CD75-80DD-DB45-A8DE-1F21D65A4781}" type="datetime1">
              <a:rPr lang="it-IT" smtClean="0"/>
              <a:t>09/02/20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6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B622-07A1-A349-BE72-7659F6B71DCA}" type="datetime1">
              <a:rPr lang="it-IT" smtClean="0"/>
              <a:t>09/02/20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3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FE55-97FF-3B49-B3EE-10A79E212F86}" type="datetime1">
              <a:rPr lang="it-IT" smtClean="0"/>
              <a:t>09/02/20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E8BB-629C-0545-97E7-A19E491A8553}" type="datetime1">
              <a:rPr lang="it-IT" smtClean="0"/>
              <a:t>09/02/20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8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2D8B5-34F1-CD4C-A09E-4A6B3B7039A8}" type="datetime1">
              <a:rPr lang="it-IT" smtClean="0"/>
              <a:t>09/02/20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7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1C532739-67CF-FE47-8068-83A6E8D645A5}" type="datetime1">
              <a:rPr lang="it-IT" smtClean="0"/>
              <a:t>09/02/20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26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E428-4FF5-6E40-9B0E-57549F80C438}" type="datetime1">
              <a:rPr lang="it-IT" smtClean="0"/>
              <a:t>09/02/20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3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4CDEB04-FF31-4749-968D-E522C4D733B5}" type="datetime1">
              <a:rPr lang="it-IT" smtClean="0"/>
              <a:t>09/02/20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6146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ECE890A-73A7-964B-B5FB-16CA6CFED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6"/>
            <a:ext cx="3511233" cy="2305652"/>
          </a:xfrm>
        </p:spPr>
        <p:txBody>
          <a:bodyPr anchor="ctr">
            <a:normAutofit fontScale="90000"/>
          </a:bodyPr>
          <a:lstStyle/>
          <a:p>
            <a:r>
              <a:rPr lang="en-GB" sz="5400" cap="none" dirty="0">
                <a:solidFill>
                  <a:schemeClr val="tx1"/>
                </a:solidFill>
              </a:rPr>
              <a:t>Sentiment Analysis on Videogames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41EE368-4664-994D-B4E4-AD9B52628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0" y="3306535"/>
            <a:ext cx="3511233" cy="1147054"/>
          </a:xfrm>
        </p:spPr>
        <p:txBody>
          <a:bodyPr anchor="t">
            <a:normAutofit fontScale="92500" lnSpcReduction="10000"/>
          </a:bodyPr>
          <a:lstStyle/>
          <a:p>
            <a:r>
              <a:rPr lang="en-GB" sz="2200" cap="none" dirty="0">
                <a:latin typeface="+mj-lt"/>
              </a:rPr>
              <a:t>Data Mining and Machine Learning Project</a:t>
            </a:r>
          </a:p>
          <a:p>
            <a:r>
              <a:rPr lang="en-GB" sz="1500" cap="none" dirty="0" err="1">
                <a:latin typeface="+mj-lt"/>
              </a:rPr>
              <a:t>a.a.</a:t>
            </a:r>
            <a:r>
              <a:rPr lang="en-GB" sz="1500" cap="none" dirty="0">
                <a:latin typeface="+mj-lt"/>
              </a:rPr>
              <a:t> 2019-2020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80FAA483-2064-4933-B200-5DD13A335A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23" r="16152"/>
          <a:stretch/>
        </p:blipFill>
        <p:spPr>
          <a:xfrm>
            <a:off x="4654295" y="0"/>
            <a:ext cx="7537705" cy="6857990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1089FEE-9B39-5D49-9E7B-7ECC3484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9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0130FEB-63FE-354A-9C02-D012C57BA178}"/>
              </a:ext>
            </a:extLst>
          </p:cNvPr>
          <p:cNvSpPr txBox="1"/>
          <p:nvPr/>
        </p:nvSpPr>
        <p:spPr>
          <a:xfrm>
            <a:off x="1984075" y="4658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8E84C71-F4C6-FF4B-9A35-DFF0D03B4594}"/>
              </a:ext>
            </a:extLst>
          </p:cNvPr>
          <p:cNvSpPr txBox="1"/>
          <p:nvPr/>
        </p:nvSpPr>
        <p:spPr>
          <a:xfrm>
            <a:off x="638620" y="4711799"/>
            <a:ext cx="3511233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/>
              <a:t>Gianluca Serao</a:t>
            </a:r>
          </a:p>
          <a:p>
            <a:pPr>
              <a:spcAft>
                <a:spcPts val="600"/>
              </a:spcAft>
            </a:pPr>
            <a:r>
              <a:rPr lang="it-IT" dirty="0"/>
              <a:t>Lorenzo </a:t>
            </a:r>
            <a:r>
              <a:rPr lang="it-IT" dirty="0" err="1"/>
              <a:t>Barigliano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0900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759503-020E-F544-A0D0-06F693D3F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1959426"/>
            <a:ext cx="4333713" cy="3722902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Train and evaluate with the </a:t>
            </a:r>
            <a:r>
              <a:rPr lang="en-GB" sz="2000" b="1" dirty="0">
                <a:solidFill>
                  <a:schemeClr val="accent1"/>
                </a:solidFill>
              </a:rPr>
              <a:t>10-fold cross validation </a:t>
            </a:r>
            <a:r>
              <a:rPr lang="en-GB" sz="2000" dirty="0">
                <a:solidFill>
                  <a:schemeClr val="tx1"/>
                </a:solidFill>
              </a:rPr>
              <a:t>different classifiers.</a:t>
            </a:r>
          </a:p>
          <a:p>
            <a:r>
              <a:rPr lang="en-GB" sz="2000" dirty="0">
                <a:solidFill>
                  <a:schemeClr val="tx1"/>
                </a:solidFill>
              </a:rPr>
              <a:t>Select the best two classifiers.</a:t>
            </a:r>
          </a:p>
          <a:p>
            <a:r>
              <a:rPr lang="en-GB" sz="2000" dirty="0">
                <a:solidFill>
                  <a:schemeClr val="tx1"/>
                </a:solidFill>
              </a:rPr>
              <a:t>Perform a </a:t>
            </a:r>
            <a:r>
              <a:rPr lang="en-GB" sz="2000" b="1" dirty="0">
                <a:solidFill>
                  <a:schemeClr val="accent1"/>
                </a:solidFill>
              </a:rPr>
              <a:t>paired t-test</a:t>
            </a:r>
            <a:r>
              <a:rPr lang="en-GB" sz="2000" dirty="0">
                <a:solidFill>
                  <a:schemeClr val="tx1"/>
                </a:solidFill>
              </a:rPr>
              <a:t> to choose the best.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DEA33E-C130-1B49-9C4D-2267F42C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 dirty="0"/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4C867136-F881-074B-A0C4-B5372D325905}"/>
              </a:ext>
            </a:extLst>
          </p:cNvPr>
          <p:cNvSpPr txBox="1">
            <a:spLocks/>
          </p:cNvSpPr>
          <p:nvPr/>
        </p:nvSpPr>
        <p:spPr>
          <a:xfrm>
            <a:off x="642564" y="866227"/>
            <a:ext cx="4333712" cy="7021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200" cap="none" dirty="0">
                <a:solidFill>
                  <a:schemeClr val="accent1"/>
                </a:solidFill>
              </a:rPr>
              <a:t>Outline</a:t>
            </a:r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7704D3C1-4277-6644-9542-D8461DFDC1A1}"/>
              </a:ext>
            </a:extLst>
          </p:cNvPr>
          <p:cNvSpPr txBox="1">
            <a:spLocks/>
          </p:cNvSpPr>
          <p:nvPr/>
        </p:nvSpPr>
        <p:spPr>
          <a:xfrm>
            <a:off x="642564" y="564162"/>
            <a:ext cx="4500928" cy="6041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900" cap="none" dirty="0">
                <a:solidFill>
                  <a:schemeClr val="tx1"/>
                </a:solidFill>
              </a:rPr>
              <a:t>Classification</a:t>
            </a:r>
            <a:endParaRPr lang="en-GB" sz="3600" cap="none" dirty="0">
              <a:solidFill>
                <a:schemeClr val="tx1"/>
              </a:solidFill>
            </a:endParaRPr>
          </a:p>
        </p:txBody>
      </p:sp>
      <p:graphicFrame>
        <p:nvGraphicFramePr>
          <p:cNvPr id="16" name="Grafico 15">
            <a:extLst>
              <a:ext uri="{FF2B5EF4-FFF2-40B4-BE49-F238E27FC236}">
                <a16:creationId xmlns:a16="http://schemas.microsoft.com/office/drawing/2014/main" id="{4C71C9F2-05A7-EB4D-8E68-CB9C39D1BF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9178192"/>
              </p:ext>
            </p:extLst>
          </p:nvPr>
        </p:nvGraphicFramePr>
        <p:xfrm>
          <a:off x="5176150" y="751924"/>
          <a:ext cx="6540053" cy="5525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7832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A169774-B2F3-884A-80B5-B473381D1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A984AFD-3925-3142-AB98-59C9D837D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14678"/>
              </p:ext>
            </p:extLst>
          </p:nvPr>
        </p:nvGraphicFramePr>
        <p:xfrm>
          <a:off x="604157" y="2139046"/>
          <a:ext cx="10990322" cy="3979635"/>
        </p:xfrm>
        <a:graphic>
          <a:graphicData uri="http://schemas.openxmlformats.org/drawingml/2006/table">
            <a:tbl>
              <a:tblPr/>
              <a:tblGrid>
                <a:gridCol w="1570046">
                  <a:extLst>
                    <a:ext uri="{9D8B030D-6E8A-4147-A177-3AD203B41FA5}">
                      <a16:colId xmlns:a16="http://schemas.microsoft.com/office/drawing/2014/main" val="3286797813"/>
                    </a:ext>
                  </a:extLst>
                </a:gridCol>
                <a:gridCol w="1570046">
                  <a:extLst>
                    <a:ext uri="{9D8B030D-6E8A-4147-A177-3AD203B41FA5}">
                      <a16:colId xmlns:a16="http://schemas.microsoft.com/office/drawing/2014/main" val="1679471040"/>
                    </a:ext>
                  </a:extLst>
                </a:gridCol>
                <a:gridCol w="1570046">
                  <a:extLst>
                    <a:ext uri="{9D8B030D-6E8A-4147-A177-3AD203B41FA5}">
                      <a16:colId xmlns:a16="http://schemas.microsoft.com/office/drawing/2014/main" val="3803735745"/>
                    </a:ext>
                  </a:extLst>
                </a:gridCol>
                <a:gridCol w="1570046">
                  <a:extLst>
                    <a:ext uri="{9D8B030D-6E8A-4147-A177-3AD203B41FA5}">
                      <a16:colId xmlns:a16="http://schemas.microsoft.com/office/drawing/2014/main" val="2136599596"/>
                    </a:ext>
                  </a:extLst>
                </a:gridCol>
                <a:gridCol w="1570046">
                  <a:extLst>
                    <a:ext uri="{9D8B030D-6E8A-4147-A177-3AD203B41FA5}">
                      <a16:colId xmlns:a16="http://schemas.microsoft.com/office/drawing/2014/main" val="143099906"/>
                    </a:ext>
                  </a:extLst>
                </a:gridCol>
                <a:gridCol w="1570046">
                  <a:extLst>
                    <a:ext uri="{9D8B030D-6E8A-4147-A177-3AD203B41FA5}">
                      <a16:colId xmlns:a16="http://schemas.microsoft.com/office/drawing/2014/main" val="2105090248"/>
                    </a:ext>
                  </a:extLst>
                </a:gridCol>
                <a:gridCol w="1570046">
                  <a:extLst>
                    <a:ext uri="{9D8B030D-6E8A-4147-A177-3AD203B41FA5}">
                      <a16:colId xmlns:a16="http://schemas.microsoft.com/office/drawing/2014/main" val="1343698232"/>
                    </a:ext>
                  </a:extLst>
                </a:gridCol>
              </a:tblGrid>
              <a:tr h="536788">
                <a:tc>
                  <a:txBody>
                    <a:bodyPr/>
                    <a:lstStyle/>
                    <a:p>
                      <a:r>
                        <a:rPr lang="it-IT" sz="1300" b="1">
                          <a:solidFill>
                            <a:schemeClr val="bg1"/>
                          </a:solidFill>
                          <a:effectLst/>
                        </a:rPr>
                        <a:t>Classifier</a:t>
                      </a:r>
                    </a:p>
                  </a:txBody>
                  <a:tcPr marL="92029" marR="92029" marT="42475" marB="424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 b="1">
                          <a:solidFill>
                            <a:schemeClr val="bg1"/>
                          </a:solidFill>
                          <a:effectLst/>
                        </a:rPr>
                        <a:t>Accuracy</a:t>
                      </a:r>
                    </a:p>
                  </a:txBody>
                  <a:tcPr marL="92029" marR="92029" marT="42475" marB="424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 b="1">
                          <a:solidFill>
                            <a:schemeClr val="bg1"/>
                          </a:solidFill>
                          <a:effectLst/>
                        </a:rPr>
                        <a:t>K-statistic</a:t>
                      </a:r>
                    </a:p>
                  </a:txBody>
                  <a:tcPr marL="92029" marR="92029" marT="42475" marB="424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 b="1">
                          <a:solidFill>
                            <a:schemeClr val="bg1"/>
                          </a:solidFill>
                          <a:effectLst/>
                        </a:rPr>
                        <a:t>Precision</a:t>
                      </a:r>
                    </a:p>
                  </a:txBody>
                  <a:tcPr marL="92029" marR="92029" marT="42475" marB="424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 b="1">
                          <a:solidFill>
                            <a:schemeClr val="bg1"/>
                          </a:solidFill>
                          <a:effectLst/>
                        </a:rPr>
                        <a:t>Recall</a:t>
                      </a:r>
                    </a:p>
                  </a:txBody>
                  <a:tcPr marL="92029" marR="92029" marT="42475" marB="424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 b="1">
                          <a:solidFill>
                            <a:schemeClr val="bg1"/>
                          </a:solidFill>
                          <a:effectLst/>
                        </a:rPr>
                        <a:t>F-Measure</a:t>
                      </a:r>
                    </a:p>
                  </a:txBody>
                  <a:tcPr marL="92029" marR="92029" marT="42475" marB="424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 b="1">
                          <a:solidFill>
                            <a:schemeClr val="bg1"/>
                          </a:solidFill>
                          <a:effectLst/>
                        </a:rPr>
                        <a:t>ROC</a:t>
                      </a:r>
                    </a:p>
                  </a:txBody>
                  <a:tcPr marL="92029" marR="92029" marT="42475" marB="424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073942"/>
                  </a:ext>
                </a:extLst>
              </a:tr>
              <a:tr h="758907">
                <a:tc>
                  <a:txBody>
                    <a:bodyPr/>
                    <a:lstStyle/>
                    <a:p>
                      <a:r>
                        <a:rPr lang="it-IT" sz="1300" dirty="0">
                          <a:solidFill>
                            <a:schemeClr val="bg1"/>
                          </a:solidFill>
                          <a:effectLst/>
                        </a:rPr>
                        <a:t>Naïve </a:t>
                      </a:r>
                      <a:r>
                        <a:rPr lang="it-IT" sz="1300" dirty="0" err="1">
                          <a:solidFill>
                            <a:schemeClr val="bg1"/>
                          </a:solidFill>
                          <a:effectLst/>
                        </a:rPr>
                        <a:t>Bayes</a:t>
                      </a:r>
                      <a:r>
                        <a:rPr lang="it-IT" sz="13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it-IT" sz="1300" dirty="0" err="1">
                          <a:solidFill>
                            <a:schemeClr val="bg1"/>
                          </a:solidFill>
                          <a:effectLst/>
                        </a:rPr>
                        <a:t>Multinomial</a:t>
                      </a:r>
                      <a:endParaRPr lang="it-IT" sz="13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2029" marR="92029" marT="42475" marB="424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>
                          <a:solidFill>
                            <a:schemeClr val="bg1"/>
                          </a:solidFill>
                          <a:effectLst/>
                        </a:rPr>
                        <a:t>81,1812%</a:t>
                      </a:r>
                    </a:p>
                  </a:txBody>
                  <a:tcPr marL="92029" marR="92029" marT="42475" marB="424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>
                          <a:solidFill>
                            <a:schemeClr val="bg1"/>
                          </a:solidFill>
                          <a:effectLst/>
                        </a:rPr>
                        <a:t>0,7177</a:t>
                      </a:r>
                    </a:p>
                  </a:txBody>
                  <a:tcPr marL="92029" marR="92029" marT="42475" marB="424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>
                          <a:solidFill>
                            <a:schemeClr val="bg1"/>
                          </a:solidFill>
                          <a:effectLst/>
                        </a:rPr>
                        <a:t>0,825</a:t>
                      </a:r>
                    </a:p>
                  </a:txBody>
                  <a:tcPr marL="92029" marR="92029" marT="42475" marB="424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>
                          <a:solidFill>
                            <a:schemeClr val="bg1"/>
                          </a:solidFill>
                          <a:effectLst/>
                        </a:rPr>
                        <a:t>0,812</a:t>
                      </a:r>
                    </a:p>
                  </a:txBody>
                  <a:tcPr marL="92029" marR="92029" marT="42475" marB="424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>
                          <a:solidFill>
                            <a:schemeClr val="bg1"/>
                          </a:solidFill>
                          <a:effectLst/>
                        </a:rPr>
                        <a:t>0,814</a:t>
                      </a:r>
                    </a:p>
                  </a:txBody>
                  <a:tcPr marL="92029" marR="92029" marT="42475" marB="424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>
                          <a:solidFill>
                            <a:schemeClr val="bg1"/>
                          </a:solidFill>
                          <a:effectLst/>
                        </a:rPr>
                        <a:t>0,938</a:t>
                      </a:r>
                    </a:p>
                  </a:txBody>
                  <a:tcPr marL="92029" marR="92029" marT="42475" marB="424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058600"/>
                  </a:ext>
                </a:extLst>
              </a:tr>
              <a:tr h="536788">
                <a:tc>
                  <a:txBody>
                    <a:bodyPr/>
                    <a:lstStyle/>
                    <a:p>
                      <a:r>
                        <a:rPr lang="it-IT" sz="1300">
                          <a:solidFill>
                            <a:schemeClr val="bg1"/>
                          </a:solidFill>
                          <a:effectLst/>
                        </a:rPr>
                        <a:t>Random Forest</a:t>
                      </a:r>
                    </a:p>
                  </a:txBody>
                  <a:tcPr marL="92029" marR="92029" marT="42475" marB="424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>
                          <a:solidFill>
                            <a:schemeClr val="bg1"/>
                          </a:solidFill>
                          <a:effectLst/>
                        </a:rPr>
                        <a:t>81,0811%</a:t>
                      </a:r>
                    </a:p>
                  </a:txBody>
                  <a:tcPr marL="92029" marR="92029" marT="42475" marB="424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 dirty="0">
                          <a:solidFill>
                            <a:schemeClr val="bg1"/>
                          </a:solidFill>
                          <a:effectLst/>
                        </a:rPr>
                        <a:t>0,7162</a:t>
                      </a:r>
                    </a:p>
                  </a:txBody>
                  <a:tcPr marL="92029" marR="92029" marT="42475" marB="424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>
                          <a:solidFill>
                            <a:schemeClr val="bg1"/>
                          </a:solidFill>
                          <a:effectLst/>
                        </a:rPr>
                        <a:t>0,818</a:t>
                      </a:r>
                    </a:p>
                  </a:txBody>
                  <a:tcPr marL="92029" marR="92029" marT="42475" marB="424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 dirty="0">
                          <a:solidFill>
                            <a:schemeClr val="bg1"/>
                          </a:solidFill>
                          <a:effectLst/>
                        </a:rPr>
                        <a:t>0,811</a:t>
                      </a:r>
                    </a:p>
                  </a:txBody>
                  <a:tcPr marL="92029" marR="92029" marT="42475" marB="424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>
                          <a:solidFill>
                            <a:schemeClr val="bg1"/>
                          </a:solidFill>
                          <a:effectLst/>
                        </a:rPr>
                        <a:t>0,810</a:t>
                      </a:r>
                    </a:p>
                  </a:txBody>
                  <a:tcPr marL="92029" marR="92029" marT="42475" marB="424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>
                          <a:solidFill>
                            <a:schemeClr val="bg1"/>
                          </a:solidFill>
                          <a:effectLst/>
                        </a:rPr>
                        <a:t>0,933</a:t>
                      </a:r>
                    </a:p>
                  </a:txBody>
                  <a:tcPr marL="92029" marR="92029" marT="42475" marB="424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842954"/>
                  </a:ext>
                </a:extLst>
              </a:tr>
              <a:tr h="536788">
                <a:tc>
                  <a:txBody>
                    <a:bodyPr/>
                    <a:lstStyle/>
                    <a:p>
                      <a:r>
                        <a:rPr lang="it-IT" sz="1300">
                          <a:solidFill>
                            <a:schemeClr val="bg1"/>
                          </a:solidFill>
                          <a:effectLst/>
                        </a:rPr>
                        <a:t>SVM</a:t>
                      </a:r>
                    </a:p>
                  </a:txBody>
                  <a:tcPr marL="92029" marR="92029" marT="42475" marB="424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>
                          <a:solidFill>
                            <a:schemeClr val="bg1"/>
                          </a:solidFill>
                          <a:effectLst/>
                        </a:rPr>
                        <a:t>77,0771%</a:t>
                      </a:r>
                    </a:p>
                  </a:txBody>
                  <a:tcPr marL="92029" marR="92029" marT="42475" marB="424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>
                          <a:solidFill>
                            <a:schemeClr val="bg1"/>
                          </a:solidFill>
                          <a:effectLst/>
                        </a:rPr>
                        <a:t>0,6562</a:t>
                      </a:r>
                    </a:p>
                  </a:txBody>
                  <a:tcPr marL="92029" marR="92029" marT="42475" marB="424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>
                          <a:solidFill>
                            <a:schemeClr val="bg1"/>
                          </a:solidFill>
                          <a:effectLst/>
                        </a:rPr>
                        <a:t>0,771</a:t>
                      </a:r>
                    </a:p>
                  </a:txBody>
                  <a:tcPr marL="92029" marR="92029" marT="42475" marB="424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>
                          <a:solidFill>
                            <a:schemeClr val="bg1"/>
                          </a:solidFill>
                          <a:effectLst/>
                        </a:rPr>
                        <a:t>0,771</a:t>
                      </a:r>
                    </a:p>
                  </a:txBody>
                  <a:tcPr marL="92029" marR="92029" marT="42475" marB="424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>
                          <a:solidFill>
                            <a:schemeClr val="bg1"/>
                          </a:solidFill>
                          <a:effectLst/>
                        </a:rPr>
                        <a:t>0,770</a:t>
                      </a:r>
                    </a:p>
                  </a:txBody>
                  <a:tcPr marL="92029" marR="92029" marT="42475" marB="424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>
                          <a:solidFill>
                            <a:schemeClr val="bg1"/>
                          </a:solidFill>
                          <a:effectLst/>
                        </a:rPr>
                        <a:t>0,828</a:t>
                      </a:r>
                    </a:p>
                  </a:txBody>
                  <a:tcPr marL="92029" marR="92029" marT="42475" marB="424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167427"/>
                  </a:ext>
                </a:extLst>
              </a:tr>
              <a:tr h="536788">
                <a:tc>
                  <a:txBody>
                    <a:bodyPr/>
                    <a:lstStyle/>
                    <a:p>
                      <a:r>
                        <a:rPr lang="it-IT" sz="1300">
                          <a:solidFill>
                            <a:schemeClr val="bg1"/>
                          </a:solidFill>
                          <a:effectLst/>
                        </a:rPr>
                        <a:t>Naive Bayes</a:t>
                      </a:r>
                    </a:p>
                  </a:txBody>
                  <a:tcPr marL="92029" marR="92029" marT="42475" marB="424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>
                          <a:solidFill>
                            <a:schemeClr val="bg1"/>
                          </a:solidFill>
                          <a:effectLst/>
                        </a:rPr>
                        <a:t>75,3754%</a:t>
                      </a:r>
                    </a:p>
                  </a:txBody>
                  <a:tcPr marL="92029" marR="92029" marT="42475" marB="424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>
                          <a:solidFill>
                            <a:schemeClr val="bg1"/>
                          </a:solidFill>
                          <a:effectLst/>
                        </a:rPr>
                        <a:t>0,6306</a:t>
                      </a:r>
                    </a:p>
                  </a:txBody>
                  <a:tcPr marL="92029" marR="92029" marT="42475" marB="424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>
                          <a:solidFill>
                            <a:schemeClr val="bg1"/>
                          </a:solidFill>
                          <a:effectLst/>
                        </a:rPr>
                        <a:t>0,792</a:t>
                      </a:r>
                    </a:p>
                  </a:txBody>
                  <a:tcPr marL="92029" marR="92029" marT="42475" marB="424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>
                          <a:solidFill>
                            <a:schemeClr val="bg1"/>
                          </a:solidFill>
                          <a:effectLst/>
                        </a:rPr>
                        <a:t>0,754</a:t>
                      </a:r>
                    </a:p>
                  </a:txBody>
                  <a:tcPr marL="92029" marR="92029" marT="42475" marB="424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 dirty="0">
                          <a:solidFill>
                            <a:schemeClr val="bg1"/>
                          </a:solidFill>
                          <a:effectLst/>
                        </a:rPr>
                        <a:t>0,757</a:t>
                      </a:r>
                    </a:p>
                  </a:txBody>
                  <a:tcPr marL="92029" marR="92029" marT="42475" marB="424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>
                          <a:solidFill>
                            <a:schemeClr val="bg1"/>
                          </a:solidFill>
                          <a:effectLst/>
                        </a:rPr>
                        <a:t>0,905</a:t>
                      </a:r>
                    </a:p>
                  </a:txBody>
                  <a:tcPr marL="92029" marR="92029" marT="42475" marB="424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849265"/>
                  </a:ext>
                </a:extLst>
              </a:tr>
              <a:tr h="536788">
                <a:tc>
                  <a:txBody>
                    <a:bodyPr/>
                    <a:lstStyle/>
                    <a:p>
                      <a:r>
                        <a:rPr lang="it-IT" sz="1300">
                          <a:solidFill>
                            <a:schemeClr val="bg1"/>
                          </a:solidFill>
                          <a:effectLst/>
                        </a:rPr>
                        <a:t>J48</a:t>
                      </a:r>
                    </a:p>
                  </a:txBody>
                  <a:tcPr marL="92029" marR="92029" marT="42475" marB="424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>
                          <a:solidFill>
                            <a:schemeClr val="bg1"/>
                          </a:solidFill>
                          <a:effectLst/>
                        </a:rPr>
                        <a:t>67,2673%</a:t>
                      </a:r>
                    </a:p>
                  </a:txBody>
                  <a:tcPr marL="92029" marR="92029" marT="42475" marB="424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>
                          <a:solidFill>
                            <a:schemeClr val="bg1"/>
                          </a:solidFill>
                          <a:effectLst/>
                        </a:rPr>
                        <a:t>0,509</a:t>
                      </a:r>
                    </a:p>
                  </a:txBody>
                  <a:tcPr marL="92029" marR="92029" marT="42475" marB="424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>
                          <a:solidFill>
                            <a:schemeClr val="bg1"/>
                          </a:solidFill>
                          <a:effectLst/>
                        </a:rPr>
                        <a:t>0,680</a:t>
                      </a:r>
                    </a:p>
                  </a:txBody>
                  <a:tcPr marL="92029" marR="92029" marT="42475" marB="424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>
                          <a:solidFill>
                            <a:schemeClr val="bg1"/>
                          </a:solidFill>
                          <a:effectLst/>
                        </a:rPr>
                        <a:t>0,673</a:t>
                      </a:r>
                    </a:p>
                  </a:txBody>
                  <a:tcPr marL="92029" marR="92029" marT="42475" marB="424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>
                          <a:solidFill>
                            <a:schemeClr val="bg1"/>
                          </a:solidFill>
                          <a:effectLst/>
                        </a:rPr>
                        <a:t>0,674</a:t>
                      </a:r>
                    </a:p>
                  </a:txBody>
                  <a:tcPr marL="92029" marR="92029" marT="42475" marB="424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>
                          <a:solidFill>
                            <a:schemeClr val="bg1"/>
                          </a:solidFill>
                          <a:effectLst/>
                        </a:rPr>
                        <a:t>0,825</a:t>
                      </a:r>
                    </a:p>
                  </a:txBody>
                  <a:tcPr marL="92029" marR="92029" marT="42475" marB="424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405792"/>
                  </a:ext>
                </a:extLst>
              </a:tr>
              <a:tr h="536788">
                <a:tc>
                  <a:txBody>
                    <a:bodyPr/>
                    <a:lstStyle/>
                    <a:p>
                      <a:r>
                        <a:rPr lang="it-IT" sz="1300">
                          <a:solidFill>
                            <a:schemeClr val="bg1"/>
                          </a:solidFill>
                          <a:effectLst/>
                        </a:rPr>
                        <a:t>1-NN</a:t>
                      </a:r>
                    </a:p>
                  </a:txBody>
                  <a:tcPr marL="92029" marR="92029" marT="42475" marB="424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>
                          <a:solidFill>
                            <a:schemeClr val="bg1"/>
                          </a:solidFill>
                          <a:effectLst/>
                        </a:rPr>
                        <a:t>63,964 %</a:t>
                      </a:r>
                    </a:p>
                  </a:txBody>
                  <a:tcPr marL="92029" marR="92029" marT="42475" marB="424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>
                          <a:solidFill>
                            <a:schemeClr val="bg1"/>
                          </a:solidFill>
                          <a:effectLst/>
                        </a:rPr>
                        <a:t>0,4595</a:t>
                      </a:r>
                    </a:p>
                  </a:txBody>
                  <a:tcPr marL="92029" marR="92029" marT="42475" marB="424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>
                          <a:solidFill>
                            <a:schemeClr val="bg1"/>
                          </a:solidFill>
                          <a:effectLst/>
                        </a:rPr>
                        <a:t>0,645</a:t>
                      </a:r>
                    </a:p>
                  </a:txBody>
                  <a:tcPr marL="92029" marR="92029" marT="42475" marB="424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>
                          <a:solidFill>
                            <a:schemeClr val="bg1"/>
                          </a:solidFill>
                          <a:effectLst/>
                        </a:rPr>
                        <a:t>0,640</a:t>
                      </a:r>
                    </a:p>
                  </a:txBody>
                  <a:tcPr marL="92029" marR="92029" marT="42475" marB="424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>
                          <a:solidFill>
                            <a:schemeClr val="bg1"/>
                          </a:solidFill>
                          <a:effectLst/>
                        </a:rPr>
                        <a:t>0,642</a:t>
                      </a:r>
                    </a:p>
                  </a:txBody>
                  <a:tcPr marL="92029" marR="92029" marT="42475" marB="424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 dirty="0">
                          <a:solidFill>
                            <a:schemeClr val="bg1"/>
                          </a:solidFill>
                          <a:effectLst/>
                        </a:rPr>
                        <a:t>0,850</a:t>
                      </a:r>
                    </a:p>
                  </a:txBody>
                  <a:tcPr marL="92029" marR="92029" marT="42475" marB="424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830971"/>
                  </a:ext>
                </a:extLst>
              </a:tr>
            </a:tbl>
          </a:graphicData>
        </a:graphic>
      </p:graphicFrame>
      <p:sp>
        <p:nvSpPr>
          <p:cNvPr id="6" name="Titolo 1">
            <a:extLst>
              <a:ext uri="{FF2B5EF4-FFF2-40B4-BE49-F238E27FC236}">
                <a16:creationId xmlns:a16="http://schemas.microsoft.com/office/drawing/2014/main" id="{73541FD0-146B-B244-BA16-5BEC24D5260F}"/>
              </a:ext>
            </a:extLst>
          </p:cNvPr>
          <p:cNvSpPr txBox="1">
            <a:spLocks/>
          </p:cNvSpPr>
          <p:nvPr/>
        </p:nvSpPr>
        <p:spPr>
          <a:xfrm>
            <a:off x="479274" y="866227"/>
            <a:ext cx="4333712" cy="7021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200" cap="none" dirty="0">
                <a:solidFill>
                  <a:schemeClr val="accent1"/>
                </a:solidFill>
              </a:rPr>
              <a:t>Tests summary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72BA9EF4-7C09-4045-8FCF-1365D1D7D9F1}"/>
              </a:ext>
            </a:extLst>
          </p:cNvPr>
          <p:cNvSpPr txBox="1">
            <a:spLocks/>
          </p:cNvSpPr>
          <p:nvPr/>
        </p:nvSpPr>
        <p:spPr>
          <a:xfrm>
            <a:off x="479274" y="564162"/>
            <a:ext cx="4500928" cy="6041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900" cap="none" dirty="0">
                <a:solidFill>
                  <a:schemeClr val="bg1"/>
                </a:solidFill>
              </a:rPr>
              <a:t>Classification</a:t>
            </a:r>
            <a:endParaRPr lang="en-GB" sz="3600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908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68CE2CE-6540-AA4D-A0CA-D39A0425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7F5EC6B3-CB07-034A-B0DB-5623BDF070BF}"/>
              </a:ext>
            </a:extLst>
          </p:cNvPr>
          <p:cNvSpPr txBox="1">
            <a:spLocks/>
          </p:cNvSpPr>
          <p:nvPr/>
        </p:nvSpPr>
        <p:spPr>
          <a:xfrm>
            <a:off x="462945" y="866227"/>
            <a:ext cx="4333712" cy="7021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200" cap="none" dirty="0">
                <a:solidFill>
                  <a:schemeClr val="accent1"/>
                </a:solidFill>
              </a:rPr>
              <a:t>Models evaluation</a:t>
            </a: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AD842814-E11E-1944-B7B3-7DFBA7848A6E}"/>
              </a:ext>
            </a:extLst>
          </p:cNvPr>
          <p:cNvSpPr txBox="1">
            <a:spLocks/>
          </p:cNvSpPr>
          <p:nvPr/>
        </p:nvSpPr>
        <p:spPr>
          <a:xfrm>
            <a:off x="462945" y="564162"/>
            <a:ext cx="4500928" cy="6041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900" cap="none" dirty="0">
                <a:solidFill>
                  <a:schemeClr val="bg1"/>
                </a:solidFill>
              </a:rPr>
              <a:t>Classification</a:t>
            </a:r>
            <a:endParaRPr lang="en-GB" sz="3600" cap="none" dirty="0">
              <a:solidFill>
                <a:schemeClr val="bg1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6F52A80-7208-1F44-802F-29645A29EFE5}"/>
              </a:ext>
            </a:extLst>
          </p:cNvPr>
          <p:cNvSpPr txBox="1"/>
          <p:nvPr/>
        </p:nvSpPr>
        <p:spPr>
          <a:xfrm>
            <a:off x="849079" y="1943098"/>
            <a:ext cx="469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Naïve Bayes Multinomial Text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5CE87A0-A02E-B74C-A0DA-B8528F86C9ED}"/>
              </a:ext>
            </a:extLst>
          </p:cNvPr>
          <p:cNvSpPr txBox="1"/>
          <p:nvPr/>
        </p:nvSpPr>
        <p:spPr>
          <a:xfrm>
            <a:off x="7698830" y="1926769"/>
            <a:ext cx="2509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Random Forest</a:t>
            </a:r>
          </a:p>
        </p:txBody>
      </p:sp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id="{BCCFF895-FC91-E945-9607-CC8A8797F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865017"/>
              </p:ext>
            </p:extLst>
          </p:nvPr>
        </p:nvGraphicFramePr>
        <p:xfrm>
          <a:off x="685046" y="4638267"/>
          <a:ext cx="10821908" cy="1440180"/>
        </p:xfrm>
        <a:graphic>
          <a:graphicData uri="http://schemas.openxmlformats.org/drawingml/2006/table">
            <a:tbl>
              <a:tblPr/>
              <a:tblGrid>
                <a:gridCol w="2318188">
                  <a:extLst>
                    <a:ext uri="{9D8B030D-6E8A-4147-A177-3AD203B41FA5}">
                      <a16:colId xmlns:a16="http://schemas.microsoft.com/office/drawing/2014/main" val="3023237718"/>
                    </a:ext>
                  </a:extLst>
                </a:gridCol>
                <a:gridCol w="1700744">
                  <a:extLst>
                    <a:ext uri="{9D8B030D-6E8A-4147-A177-3AD203B41FA5}">
                      <a16:colId xmlns:a16="http://schemas.microsoft.com/office/drawing/2014/main" val="87073181"/>
                    </a:ext>
                  </a:extLst>
                </a:gridCol>
                <a:gridCol w="1700744">
                  <a:extLst>
                    <a:ext uri="{9D8B030D-6E8A-4147-A177-3AD203B41FA5}">
                      <a16:colId xmlns:a16="http://schemas.microsoft.com/office/drawing/2014/main" val="462281535"/>
                    </a:ext>
                  </a:extLst>
                </a:gridCol>
                <a:gridCol w="1700744">
                  <a:extLst>
                    <a:ext uri="{9D8B030D-6E8A-4147-A177-3AD203B41FA5}">
                      <a16:colId xmlns:a16="http://schemas.microsoft.com/office/drawing/2014/main" val="1733967351"/>
                    </a:ext>
                  </a:extLst>
                </a:gridCol>
                <a:gridCol w="1700744">
                  <a:extLst>
                    <a:ext uri="{9D8B030D-6E8A-4147-A177-3AD203B41FA5}">
                      <a16:colId xmlns:a16="http://schemas.microsoft.com/office/drawing/2014/main" val="4084954991"/>
                    </a:ext>
                  </a:extLst>
                </a:gridCol>
                <a:gridCol w="1700744">
                  <a:extLst>
                    <a:ext uri="{9D8B030D-6E8A-4147-A177-3AD203B41FA5}">
                      <a16:colId xmlns:a16="http://schemas.microsoft.com/office/drawing/2014/main" val="1764922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b="1">
                          <a:solidFill>
                            <a:schemeClr val="bg1"/>
                          </a:solidFill>
                          <a:effectLst/>
                        </a:rPr>
                        <a:t>Classifier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1">
                          <a:solidFill>
                            <a:schemeClr val="bg1"/>
                          </a:solidFill>
                          <a:effectLst/>
                        </a:rPr>
                        <a:t>Accuracy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bg1"/>
                          </a:solidFill>
                          <a:effectLst/>
                        </a:rPr>
                        <a:t>Precision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1">
                          <a:solidFill>
                            <a:schemeClr val="bg1"/>
                          </a:solidFill>
                          <a:effectLst/>
                        </a:rPr>
                        <a:t>Recall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1">
                          <a:solidFill>
                            <a:schemeClr val="bg1"/>
                          </a:solidFill>
                          <a:effectLst/>
                        </a:rPr>
                        <a:t>F-Measure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bg1"/>
                          </a:solidFill>
                          <a:effectLst/>
                        </a:rPr>
                        <a:t>ROC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654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  <a:effectLst/>
                        </a:rPr>
                        <a:t>Naïve </a:t>
                      </a:r>
                      <a:r>
                        <a:rPr lang="it-IT" dirty="0" err="1">
                          <a:solidFill>
                            <a:schemeClr val="bg1"/>
                          </a:solidFill>
                          <a:effectLst/>
                        </a:rPr>
                        <a:t>Bayes</a:t>
                      </a:r>
                      <a:r>
                        <a:rPr lang="it-IT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it-IT" dirty="0" err="1">
                          <a:solidFill>
                            <a:schemeClr val="bg1"/>
                          </a:solidFill>
                          <a:effectLst/>
                        </a:rPr>
                        <a:t>Multinomial</a:t>
                      </a:r>
                      <a:endParaRPr lang="it-IT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bg1"/>
                          </a:solidFill>
                          <a:effectLst/>
                        </a:rPr>
                        <a:t>81,1812%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  <a:effectLst/>
                        </a:rPr>
                        <a:t>0,825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bg1"/>
                          </a:solidFill>
                          <a:effectLst/>
                        </a:rPr>
                        <a:t>0,812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bg1"/>
                          </a:solidFill>
                          <a:effectLst/>
                        </a:rPr>
                        <a:t>0,814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bg1"/>
                          </a:solidFill>
                          <a:effectLst/>
                        </a:rPr>
                        <a:t>0,938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844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  <a:effectLst/>
                        </a:rPr>
                        <a:t>Random </a:t>
                      </a:r>
                      <a:r>
                        <a:rPr lang="it-IT" dirty="0" err="1">
                          <a:solidFill>
                            <a:schemeClr val="bg1"/>
                          </a:solidFill>
                          <a:effectLst/>
                        </a:rPr>
                        <a:t>Forest</a:t>
                      </a:r>
                      <a:endParaRPr lang="it-IT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bg1"/>
                          </a:solidFill>
                          <a:effectLst/>
                        </a:rPr>
                        <a:t>81,0811%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  <a:effectLst/>
                        </a:rPr>
                        <a:t>0,818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bg1"/>
                          </a:solidFill>
                          <a:effectLst/>
                        </a:rPr>
                        <a:t>0,811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bg1"/>
                          </a:solidFill>
                          <a:effectLst/>
                        </a:rPr>
                        <a:t>0,810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  <a:effectLst/>
                        </a:rPr>
                        <a:t>0,933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426805"/>
                  </a:ext>
                </a:extLst>
              </a:tr>
            </a:tbl>
          </a:graphicData>
        </a:graphic>
      </p:graphicFrame>
      <p:graphicFrame>
        <p:nvGraphicFramePr>
          <p:cNvPr id="17" name="Tabella 16">
            <a:extLst>
              <a:ext uri="{FF2B5EF4-FFF2-40B4-BE49-F238E27FC236}">
                <a16:creationId xmlns:a16="http://schemas.microsoft.com/office/drawing/2014/main" id="{839E6432-45DC-0B4D-992E-55401A49F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8353"/>
              </p:ext>
            </p:extLst>
          </p:nvPr>
        </p:nvGraphicFramePr>
        <p:xfrm>
          <a:off x="6294832" y="2469770"/>
          <a:ext cx="5404448" cy="1586247"/>
        </p:xfrm>
        <a:graphic>
          <a:graphicData uri="http://schemas.openxmlformats.org/drawingml/2006/table">
            <a:tbl>
              <a:tblPr/>
              <a:tblGrid>
                <a:gridCol w="1351112">
                  <a:extLst>
                    <a:ext uri="{9D8B030D-6E8A-4147-A177-3AD203B41FA5}">
                      <a16:colId xmlns:a16="http://schemas.microsoft.com/office/drawing/2014/main" val="131244466"/>
                    </a:ext>
                  </a:extLst>
                </a:gridCol>
                <a:gridCol w="1351112">
                  <a:extLst>
                    <a:ext uri="{9D8B030D-6E8A-4147-A177-3AD203B41FA5}">
                      <a16:colId xmlns:a16="http://schemas.microsoft.com/office/drawing/2014/main" val="4079020689"/>
                    </a:ext>
                  </a:extLst>
                </a:gridCol>
                <a:gridCol w="1351112">
                  <a:extLst>
                    <a:ext uri="{9D8B030D-6E8A-4147-A177-3AD203B41FA5}">
                      <a16:colId xmlns:a16="http://schemas.microsoft.com/office/drawing/2014/main" val="4026842431"/>
                    </a:ext>
                  </a:extLst>
                </a:gridCol>
                <a:gridCol w="1351112">
                  <a:extLst>
                    <a:ext uri="{9D8B030D-6E8A-4147-A177-3AD203B41FA5}">
                      <a16:colId xmlns:a16="http://schemas.microsoft.com/office/drawing/2014/main" val="3057609526"/>
                    </a:ext>
                  </a:extLst>
                </a:gridCol>
              </a:tblGrid>
              <a:tr h="420387">
                <a:tc>
                  <a:txBody>
                    <a:bodyPr/>
                    <a:lstStyle/>
                    <a:p>
                      <a:r>
                        <a:rPr lang="it-IT" b="1">
                          <a:solidFill>
                            <a:schemeClr val="bg1"/>
                          </a:solidFill>
                          <a:effectLst/>
                        </a:rPr>
                        <a:t>positive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bg1"/>
                          </a:solidFill>
                          <a:effectLst/>
                        </a:rPr>
                        <a:t>negative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1">
                          <a:solidFill>
                            <a:schemeClr val="bg1"/>
                          </a:solidFill>
                          <a:effectLst/>
                        </a:rPr>
                        <a:t>none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615700"/>
                  </a:ext>
                </a:extLst>
              </a:tr>
              <a:tr h="325482"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bg1"/>
                          </a:solidFill>
                          <a:effectLst/>
                        </a:rPr>
                        <a:t>287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  <a:effectLst/>
                        </a:rPr>
                        <a:t>27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  <a:effectLst/>
                        </a:rPr>
                        <a:t>positive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45527"/>
                  </a:ext>
                </a:extLst>
              </a:tr>
              <a:tr h="325482"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bg1"/>
                          </a:solidFill>
                          <a:effectLst/>
                        </a:rPr>
                        <a:t>67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bg1"/>
                          </a:solidFill>
                          <a:effectLst/>
                        </a:rPr>
                        <a:t>237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bg1"/>
                          </a:solidFill>
                          <a:effectLst/>
                        </a:rPr>
                        <a:t>negative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225790"/>
                  </a:ext>
                </a:extLst>
              </a:tr>
              <a:tr h="325482"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bg1"/>
                          </a:solidFill>
                          <a:effectLst/>
                        </a:rPr>
                        <a:t>36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  <a:effectLst/>
                        </a:rPr>
                        <a:t>280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  <a:effectLst/>
                        </a:rPr>
                        <a:t>none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731029"/>
                  </a:ext>
                </a:extLst>
              </a:tr>
            </a:tbl>
          </a:graphicData>
        </a:graphic>
      </p:graphicFrame>
      <p:graphicFrame>
        <p:nvGraphicFramePr>
          <p:cNvPr id="20" name="Tabella 19">
            <a:extLst>
              <a:ext uri="{FF2B5EF4-FFF2-40B4-BE49-F238E27FC236}">
                <a16:creationId xmlns:a16="http://schemas.microsoft.com/office/drawing/2014/main" id="{1066F66C-F9D4-D246-8586-D9BCEC568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78612"/>
              </p:ext>
            </p:extLst>
          </p:nvPr>
        </p:nvGraphicFramePr>
        <p:xfrm>
          <a:off x="541709" y="2484951"/>
          <a:ext cx="5404448" cy="1571067"/>
        </p:xfrm>
        <a:graphic>
          <a:graphicData uri="http://schemas.openxmlformats.org/drawingml/2006/table">
            <a:tbl>
              <a:tblPr/>
              <a:tblGrid>
                <a:gridCol w="1351112">
                  <a:extLst>
                    <a:ext uri="{9D8B030D-6E8A-4147-A177-3AD203B41FA5}">
                      <a16:colId xmlns:a16="http://schemas.microsoft.com/office/drawing/2014/main" val="3414295494"/>
                    </a:ext>
                  </a:extLst>
                </a:gridCol>
                <a:gridCol w="1351112">
                  <a:extLst>
                    <a:ext uri="{9D8B030D-6E8A-4147-A177-3AD203B41FA5}">
                      <a16:colId xmlns:a16="http://schemas.microsoft.com/office/drawing/2014/main" val="3887720351"/>
                    </a:ext>
                  </a:extLst>
                </a:gridCol>
                <a:gridCol w="1351112">
                  <a:extLst>
                    <a:ext uri="{9D8B030D-6E8A-4147-A177-3AD203B41FA5}">
                      <a16:colId xmlns:a16="http://schemas.microsoft.com/office/drawing/2014/main" val="2387318062"/>
                    </a:ext>
                  </a:extLst>
                </a:gridCol>
                <a:gridCol w="1351112">
                  <a:extLst>
                    <a:ext uri="{9D8B030D-6E8A-4147-A177-3AD203B41FA5}">
                      <a16:colId xmlns:a16="http://schemas.microsoft.com/office/drawing/2014/main" val="60653759"/>
                    </a:ext>
                  </a:extLst>
                </a:gridCol>
              </a:tblGrid>
              <a:tr h="405207">
                <a:tc>
                  <a:txBody>
                    <a:bodyPr/>
                    <a:lstStyle/>
                    <a:p>
                      <a:r>
                        <a:rPr lang="it-IT" b="1">
                          <a:solidFill>
                            <a:schemeClr val="bg1"/>
                          </a:solidFill>
                          <a:effectLst/>
                        </a:rPr>
                        <a:t>positive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1">
                          <a:solidFill>
                            <a:schemeClr val="bg1"/>
                          </a:solidFill>
                          <a:effectLst/>
                        </a:rPr>
                        <a:t>negative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bg1"/>
                          </a:solidFill>
                          <a:effectLst/>
                        </a:rPr>
                        <a:t>none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039548"/>
                  </a:ext>
                </a:extLst>
              </a:tr>
              <a:tr h="352815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  <a:effectLst/>
                        </a:rPr>
                        <a:t>291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bg1"/>
                          </a:solidFill>
                          <a:effectLst/>
                        </a:rPr>
                        <a:t>33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  <a:effectLst/>
                        </a:rPr>
                        <a:t>positive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162939"/>
                  </a:ext>
                </a:extLst>
              </a:tr>
              <a:tr h="352815"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bg1"/>
                          </a:solidFill>
                          <a:effectLst/>
                        </a:rPr>
                        <a:t>84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bg1"/>
                          </a:solidFill>
                          <a:effectLst/>
                        </a:rPr>
                        <a:t>243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  <a:effectLst/>
                        </a:rPr>
                        <a:t>negative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801032"/>
                  </a:ext>
                </a:extLst>
              </a:tr>
              <a:tr h="352815"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bg1"/>
                          </a:solidFill>
                          <a:effectLst/>
                        </a:rPr>
                        <a:t>33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bg1"/>
                          </a:solidFill>
                          <a:effectLst/>
                        </a:rPr>
                        <a:t>23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bg1"/>
                          </a:solidFill>
                          <a:effectLst/>
                        </a:rPr>
                        <a:t>277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  <a:effectLst/>
                        </a:rPr>
                        <a:t>none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092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725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CC3F16-210E-2E4F-BB15-D67D3F10F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F6744D39-1B0B-B543-824A-BB0565F0E5C1}"/>
              </a:ext>
            </a:extLst>
          </p:cNvPr>
          <p:cNvSpPr txBox="1">
            <a:spLocks/>
          </p:cNvSpPr>
          <p:nvPr/>
        </p:nvSpPr>
        <p:spPr>
          <a:xfrm>
            <a:off x="462945" y="866227"/>
            <a:ext cx="4333712" cy="7021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200" cap="none" dirty="0">
                <a:solidFill>
                  <a:schemeClr val="accent1"/>
                </a:solidFill>
              </a:rPr>
              <a:t>Model selection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34B26840-22F1-6348-881A-C296C1050FFE}"/>
              </a:ext>
            </a:extLst>
          </p:cNvPr>
          <p:cNvSpPr txBox="1">
            <a:spLocks/>
          </p:cNvSpPr>
          <p:nvPr/>
        </p:nvSpPr>
        <p:spPr>
          <a:xfrm>
            <a:off x="462945" y="564162"/>
            <a:ext cx="4500928" cy="6041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900" cap="none" dirty="0">
                <a:solidFill>
                  <a:schemeClr val="bg1"/>
                </a:solidFill>
              </a:rPr>
              <a:t>Classification</a:t>
            </a:r>
            <a:endParaRPr lang="en-GB" sz="3600" cap="none" dirty="0">
              <a:solidFill>
                <a:schemeClr val="bg1"/>
              </a:solidFill>
            </a:endParaRP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6C9DCAA8-B875-4547-9228-0F056DDC9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1568328"/>
            <a:ext cx="5007123" cy="4725510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Performed the </a:t>
            </a:r>
            <a:r>
              <a:rPr lang="en-GB" sz="2000" b="1" dirty="0">
                <a:solidFill>
                  <a:schemeClr val="accent1"/>
                </a:solidFill>
              </a:rPr>
              <a:t>paired t-test </a:t>
            </a:r>
            <a:r>
              <a:rPr lang="en-GB" sz="2000" dirty="0">
                <a:solidFill>
                  <a:schemeClr val="bg1"/>
                </a:solidFill>
              </a:rPr>
              <a:t>between the Naïve Bayes Multinomial and the Random Forest Classifier. (Sorted by percent correct)</a:t>
            </a:r>
          </a:p>
          <a:p>
            <a:r>
              <a:rPr lang="en-GB" sz="2000" dirty="0">
                <a:solidFill>
                  <a:schemeClr val="bg1"/>
                </a:solidFill>
              </a:rPr>
              <a:t>The test is performed with a </a:t>
            </a:r>
            <a:r>
              <a:rPr lang="en-GB" sz="2000" b="1" dirty="0">
                <a:solidFill>
                  <a:schemeClr val="accent1"/>
                </a:solidFill>
              </a:rPr>
              <a:t>confidence level</a:t>
            </a:r>
            <a:r>
              <a:rPr lang="en-GB" sz="2000" dirty="0">
                <a:solidFill>
                  <a:schemeClr val="bg1"/>
                </a:solidFill>
              </a:rPr>
              <a:t> of </a:t>
            </a:r>
            <a:r>
              <a:rPr lang="en-GB" sz="2000" b="1" dirty="0">
                <a:solidFill>
                  <a:schemeClr val="bg1"/>
                </a:solidFill>
              </a:rPr>
              <a:t>0.05</a:t>
            </a:r>
            <a:r>
              <a:rPr lang="en-GB" sz="2000" dirty="0">
                <a:solidFill>
                  <a:schemeClr val="bg1"/>
                </a:solidFill>
              </a:rPr>
              <a:t>.</a:t>
            </a:r>
          </a:p>
          <a:p>
            <a:r>
              <a:rPr lang="en-GB" sz="2000" dirty="0">
                <a:solidFill>
                  <a:schemeClr val="bg1"/>
                </a:solidFill>
              </a:rPr>
              <a:t>No statistic significance.</a:t>
            </a:r>
          </a:p>
          <a:p>
            <a:r>
              <a:rPr lang="en-GB" sz="2000" dirty="0">
                <a:solidFill>
                  <a:schemeClr val="bg1"/>
                </a:solidFill>
              </a:rPr>
              <a:t>Selected the fester to build model: </a:t>
            </a:r>
            <a:r>
              <a:rPr lang="en-GB" sz="2000" b="1" dirty="0">
                <a:solidFill>
                  <a:schemeClr val="accent1"/>
                </a:solidFill>
              </a:rPr>
              <a:t>Naïve Bayes Multinomial Text.</a:t>
            </a:r>
          </a:p>
        </p:txBody>
      </p:sp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65AC42DF-CBB3-B842-A9B8-100818CD0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169593"/>
              </p:ext>
            </p:extLst>
          </p:nvPr>
        </p:nvGraphicFramePr>
        <p:xfrm>
          <a:off x="6335181" y="2708910"/>
          <a:ext cx="5246913" cy="1440180"/>
        </p:xfrm>
        <a:graphic>
          <a:graphicData uri="http://schemas.openxmlformats.org/drawingml/2006/table">
            <a:tbl>
              <a:tblPr/>
              <a:tblGrid>
                <a:gridCol w="2126577">
                  <a:extLst>
                    <a:ext uri="{9D8B030D-6E8A-4147-A177-3AD203B41FA5}">
                      <a16:colId xmlns:a16="http://schemas.microsoft.com/office/drawing/2014/main" val="3023237718"/>
                    </a:ext>
                  </a:extLst>
                </a:gridCol>
                <a:gridCol w="1560168">
                  <a:extLst>
                    <a:ext uri="{9D8B030D-6E8A-4147-A177-3AD203B41FA5}">
                      <a16:colId xmlns:a16="http://schemas.microsoft.com/office/drawing/2014/main" val="87073181"/>
                    </a:ext>
                  </a:extLst>
                </a:gridCol>
                <a:gridCol w="1560168">
                  <a:extLst>
                    <a:ext uri="{9D8B030D-6E8A-4147-A177-3AD203B41FA5}">
                      <a16:colId xmlns:a16="http://schemas.microsoft.com/office/drawing/2014/main" val="4622815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b="1" dirty="0" err="1">
                          <a:solidFill>
                            <a:schemeClr val="bg1"/>
                          </a:solidFill>
                          <a:effectLst/>
                        </a:rPr>
                        <a:t>Dataset</a:t>
                      </a:r>
                      <a:endParaRPr lang="it-IT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bg1"/>
                          </a:solidFill>
                          <a:effectLst/>
                        </a:rPr>
                        <a:t>Random </a:t>
                      </a:r>
                      <a:r>
                        <a:rPr lang="it-IT" b="1" dirty="0" err="1">
                          <a:solidFill>
                            <a:schemeClr val="bg1"/>
                          </a:solidFill>
                          <a:effectLst/>
                        </a:rPr>
                        <a:t>Forest</a:t>
                      </a:r>
                      <a:endParaRPr lang="it-IT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 err="1">
                          <a:solidFill>
                            <a:schemeClr val="bg1"/>
                          </a:solidFill>
                          <a:effectLst/>
                        </a:rPr>
                        <a:t>Naive</a:t>
                      </a:r>
                      <a:r>
                        <a:rPr lang="it-IT" b="1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it-IT" b="1" dirty="0" err="1">
                          <a:solidFill>
                            <a:schemeClr val="bg1"/>
                          </a:solidFill>
                          <a:effectLst/>
                        </a:rPr>
                        <a:t>Bayes</a:t>
                      </a:r>
                      <a:r>
                        <a:rPr lang="it-IT" b="1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it-IT" b="1" dirty="0" err="1">
                          <a:solidFill>
                            <a:schemeClr val="bg1"/>
                          </a:solidFill>
                          <a:effectLst/>
                        </a:rPr>
                        <a:t>Multinomial</a:t>
                      </a:r>
                      <a:endParaRPr lang="it-IT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654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  <a:effectLst/>
                        </a:rPr>
                        <a:t>Training-set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80.2507</a:t>
                      </a:r>
                      <a:endParaRPr lang="it-IT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80.7201</a:t>
                      </a:r>
                      <a:endParaRPr lang="it-IT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844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(v/ /*) </a:t>
                      </a:r>
                      <a:endParaRPr lang="it-IT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(0/1/0)</a:t>
                      </a:r>
                      <a:endParaRPr lang="it-IT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426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763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B8CB08-DDFB-5B45-9A41-B9117AD38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DF1C65-E691-1941-83CC-8A07FED63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F7C3F76-AB22-394B-BC0A-2DF7F87E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632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58F58A9-6656-A54A-8A18-35D45970F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GB" cap="none" dirty="0">
                <a:solidFill>
                  <a:schemeClr val="bg1"/>
                </a:solidFill>
                <a:cs typeface="Bangla Sangam MN" panose="02000000000000000000" pitchFamily="2" charset="0"/>
              </a:rPr>
              <a:t>Agenda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B1C9E3F-8DA3-B040-B30A-716C27A3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8" name="Segnaposto contenuto 5">
            <a:extLst>
              <a:ext uri="{FF2B5EF4-FFF2-40B4-BE49-F238E27FC236}">
                <a16:creationId xmlns:a16="http://schemas.microsoft.com/office/drawing/2014/main" id="{4F7A4CAB-78F7-44BE-86F4-73241D1811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646180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9073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D79454-F023-7943-97C4-1F06374B7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235" y="571523"/>
            <a:ext cx="3568661" cy="604131"/>
          </a:xfrm>
        </p:spPr>
        <p:txBody>
          <a:bodyPr>
            <a:normAutofit fontScale="90000"/>
          </a:bodyPr>
          <a:lstStyle/>
          <a:p>
            <a:r>
              <a:rPr lang="en-GB" sz="4900" cap="none" dirty="0">
                <a:solidFill>
                  <a:schemeClr val="tx1"/>
                </a:solidFill>
              </a:rPr>
              <a:t>Introduction</a:t>
            </a:r>
            <a:endParaRPr lang="en-GB" sz="3600" cap="none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560487-149C-B347-BE44-2836E81EC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1737395"/>
            <a:ext cx="3568661" cy="4270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GIAR is an application that collects information and ratings about videogames. A user can search a game by name and access to the information about the game.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51277A5-3373-EE41-93C9-8B6597525F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161584" y="1174797"/>
            <a:ext cx="7423932" cy="4949288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B957773-6C67-8D45-8992-1059E075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63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88379E-F896-5441-A98C-947688FAA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66336"/>
            <a:ext cx="7076908" cy="4623317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Implement a sentiment analysis that gives to the user the players community opinions on a game. </a:t>
            </a:r>
          </a:p>
          <a:p>
            <a:r>
              <a:rPr lang="en-GB" sz="2400" dirty="0">
                <a:solidFill>
                  <a:schemeClr val="bg1"/>
                </a:solidFill>
              </a:rPr>
              <a:t>For each videogame the application will show the amount of positive and negative opinions. 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7964C88-A5EA-FC4F-9052-9FDA1944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" name="Elemento grafico 25" descr="Recensione cliente">
            <a:extLst>
              <a:ext uri="{FF2B5EF4-FFF2-40B4-BE49-F238E27FC236}">
                <a16:creationId xmlns:a16="http://schemas.microsoft.com/office/drawing/2014/main" id="{ABBB85BF-003C-6F47-8C20-957C0071B63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70808" y="1809000"/>
            <a:ext cx="3240000" cy="3240000"/>
          </a:xfrm>
          <a:prstGeom prst="rect">
            <a:avLst/>
          </a:prstGeom>
        </p:spPr>
      </p:pic>
      <p:sp>
        <p:nvSpPr>
          <p:cNvPr id="34" name="Titolo 1">
            <a:extLst>
              <a:ext uri="{FF2B5EF4-FFF2-40B4-BE49-F238E27FC236}">
                <a16:creationId xmlns:a16="http://schemas.microsoft.com/office/drawing/2014/main" id="{115327E8-C9DD-3C45-A255-4C9AC93974E9}"/>
              </a:ext>
            </a:extLst>
          </p:cNvPr>
          <p:cNvSpPr txBox="1">
            <a:spLocks/>
          </p:cNvSpPr>
          <p:nvPr/>
        </p:nvSpPr>
        <p:spPr>
          <a:xfrm>
            <a:off x="446624" y="873570"/>
            <a:ext cx="4333712" cy="7021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200" cap="none" dirty="0">
                <a:solidFill>
                  <a:schemeClr val="accent1"/>
                </a:solidFill>
              </a:rPr>
              <a:t>Project goal</a:t>
            </a:r>
          </a:p>
        </p:txBody>
      </p:sp>
      <p:sp>
        <p:nvSpPr>
          <p:cNvPr id="35" name="Titolo 1">
            <a:extLst>
              <a:ext uri="{FF2B5EF4-FFF2-40B4-BE49-F238E27FC236}">
                <a16:creationId xmlns:a16="http://schemas.microsoft.com/office/drawing/2014/main" id="{C74B9660-5AA9-084C-9119-49942C6C4B80}"/>
              </a:ext>
            </a:extLst>
          </p:cNvPr>
          <p:cNvSpPr txBox="1">
            <a:spLocks/>
          </p:cNvSpPr>
          <p:nvPr/>
        </p:nvSpPr>
        <p:spPr>
          <a:xfrm>
            <a:off x="446624" y="571505"/>
            <a:ext cx="3568661" cy="6041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900" cap="none" dirty="0">
                <a:solidFill>
                  <a:schemeClr val="bg1"/>
                </a:solidFill>
              </a:rPr>
              <a:t>Introduction</a:t>
            </a:r>
            <a:endParaRPr lang="en-GB" sz="3600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78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F29281-7826-3C4E-8F71-7C3CB399F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24" y="873570"/>
            <a:ext cx="4333712" cy="702101"/>
          </a:xfrm>
        </p:spPr>
        <p:txBody>
          <a:bodyPr>
            <a:normAutofit/>
          </a:bodyPr>
          <a:lstStyle/>
          <a:p>
            <a:r>
              <a:rPr lang="en-GB" sz="3200" cap="none" dirty="0">
                <a:solidFill>
                  <a:schemeClr val="accent1"/>
                </a:solidFill>
              </a:rPr>
              <a:t>Analysis steps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14E525-ADDA-A341-9B1A-6C694AB07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11757"/>
            <a:ext cx="7263363" cy="4364500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The opinions are mined from Twitter.</a:t>
            </a:r>
          </a:p>
          <a:p>
            <a:r>
              <a:rPr lang="en-GB" sz="2000" dirty="0">
                <a:solidFill>
                  <a:schemeClr val="bg1"/>
                </a:solidFill>
              </a:rPr>
              <a:t>The analysis is a three step process:</a:t>
            </a:r>
          </a:p>
          <a:p>
            <a:pPr lvl="1"/>
            <a:r>
              <a:rPr lang="en-GB" sz="1800" dirty="0">
                <a:solidFill>
                  <a:schemeClr val="bg1"/>
                </a:solidFill>
              </a:rPr>
              <a:t>Fetching tweets through the Twitter API.</a:t>
            </a:r>
          </a:p>
          <a:p>
            <a:pPr lvl="1"/>
            <a:r>
              <a:rPr lang="en-GB" sz="1800" dirty="0">
                <a:solidFill>
                  <a:schemeClr val="bg1"/>
                </a:solidFill>
              </a:rPr>
              <a:t>Tweets pre-processing (Cleaning, Tokenization, Stop Words Removal, Stemming, BOW representation).</a:t>
            </a:r>
          </a:p>
          <a:p>
            <a:pPr lvl="1"/>
            <a:r>
              <a:rPr lang="en-GB" sz="1800" dirty="0">
                <a:solidFill>
                  <a:schemeClr val="bg1"/>
                </a:solidFill>
              </a:rPr>
              <a:t>Classification (Positive, Negative and None).</a:t>
            </a:r>
          </a:p>
          <a:p>
            <a:endParaRPr lang="en-GB" sz="20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7564D0-F451-FA4F-A0E2-350A9719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Elemento grafico 5" descr="Cerchi con frecce">
            <a:extLst>
              <a:ext uri="{FF2B5EF4-FFF2-40B4-BE49-F238E27FC236}">
                <a16:creationId xmlns:a16="http://schemas.microsoft.com/office/drawing/2014/main" id="{7F36AC15-0787-E54F-ABF2-E2004876BEE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4555" y="1857987"/>
            <a:ext cx="3240000" cy="3240000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2794C6FC-75F9-AA41-9149-3B48C130FA9F}"/>
              </a:ext>
            </a:extLst>
          </p:cNvPr>
          <p:cNvSpPr txBox="1">
            <a:spLocks/>
          </p:cNvSpPr>
          <p:nvPr/>
        </p:nvSpPr>
        <p:spPr>
          <a:xfrm>
            <a:off x="446624" y="571505"/>
            <a:ext cx="3568661" cy="6041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900" cap="none" dirty="0">
                <a:solidFill>
                  <a:schemeClr val="bg1"/>
                </a:solidFill>
              </a:rPr>
              <a:t>Introduction</a:t>
            </a:r>
            <a:endParaRPr lang="en-GB" sz="3600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158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759503-020E-F544-A0D0-06F693D3F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18656"/>
            <a:ext cx="7048194" cy="2726875"/>
          </a:xfrm>
        </p:spPr>
        <p:txBody>
          <a:bodyPr>
            <a:normAutofit/>
          </a:bodyPr>
          <a:lstStyle/>
          <a:p>
            <a:r>
              <a:rPr lang="en-GB" sz="2200" dirty="0">
                <a:solidFill>
                  <a:schemeClr val="tx1"/>
                </a:solidFill>
              </a:rPr>
              <a:t>Tweets are retrieved searching for the game name. The query is performed selecting English tweets. </a:t>
            </a:r>
          </a:p>
          <a:p>
            <a:r>
              <a:rPr lang="en-GB" sz="2200" dirty="0">
                <a:solidFill>
                  <a:schemeClr val="tx1"/>
                </a:solidFill>
              </a:rPr>
              <a:t>Tweets about several games.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DEA33E-C130-1B49-9C4D-2267F42C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 dirty="0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FD4AD614-E07E-B644-B209-B30EC51BF135}"/>
              </a:ext>
            </a:extLst>
          </p:cNvPr>
          <p:cNvSpPr txBox="1">
            <a:spLocks/>
          </p:cNvSpPr>
          <p:nvPr/>
        </p:nvSpPr>
        <p:spPr>
          <a:xfrm>
            <a:off x="658901" y="873570"/>
            <a:ext cx="4333712" cy="7021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200" cap="none" dirty="0">
                <a:solidFill>
                  <a:schemeClr val="accent1"/>
                </a:solidFill>
              </a:rPr>
              <a:t>Data acquisition</a:t>
            </a: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ECB86220-808F-8840-AEAC-9E1F477C74B0}"/>
              </a:ext>
            </a:extLst>
          </p:cNvPr>
          <p:cNvSpPr txBox="1">
            <a:spLocks/>
          </p:cNvSpPr>
          <p:nvPr/>
        </p:nvSpPr>
        <p:spPr>
          <a:xfrm>
            <a:off x="658901" y="571505"/>
            <a:ext cx="4500928" cy="6041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900" cap="none" dirty="0">
                <a:solidFill>
                  <a:schemeClr val="tx1"/>
                </a:solidFill>
              </a:rPr>
              <a:t>Data pre-processing</a:t>
            </a:r>
            <a:endParaRPr lang="en-GB" sz="3600" cap="none" dirty="0">
              <a:solidFill>
                <a:schemeClr val="tx1"/>
              </a:solidFill>
            </a:endParaRPr>
          </a:p>
        </p:txBody>
      </p:sp>
      <p:pic>
        <p:nvPicPr>
          <p:cNvPr id="9" name="Elemento grafico 8" descr="Connessioni">
            <a:extLst>
              <a:ext uri="{FF2B5EF4-FFF2-40B4-BE49-F238E27FC236}">
                <a16:creationId xmlns:a16="http://schemas.microsoft.com/office/drawing/2014/main" id="{D92618B6-5EE3-CD41-8BC6-3DB232B4F71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4555" y="1972290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50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7564D0-F451-FA4F-A0E2-350A9719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D77C590A-9FCE-6845-A86A-A63E2AC1EDCF}"/>
              </a:ext>
            </a:extLst>
          </p:cNvPr>
          <p:cNvSpPr txBox="1">
            <a:spLocks/>
          </p:cNvSpPr>
          <p:nvPr/>
        </p:nvSpPr>
        <p:spPr>
          <a:xfrm>
            <a:off x="597519" y="2189630"/>
            <a:ext cx="4333712" cy="4016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Remove from tweets:</a:t>
            </a:r>
          </a:p>
          <a:p>
            <a:pPr lvl="1"/>
            <a:r>
              <a:rPr lang="en-GB" sz="2000" dirty="0">
                <a:solidFill>
                  <a:schemeClr val="bg1"/>
                </a:solidFill>
              </a:rPr>
              <a:t>Emoji</a:t>
            </a:r>
          </a:p>
          <a:p>
            <a:pPr lvl="1"/>
            <a:r>
              <a:rPr lang="en-GB" sz="2000" dirty="0">
                <a:solidFill>
                  <a:schemeClr val="bg1"/>
                </a:solidFill>
              </a:rPr>
              <a:t>Hashtags</a:t>
            </a:r>
          </a:p>
          <a:p>
            <a:pPr lvl="1"/>
            <a:r>
              <a:rPr lang="en-GB" sz="2000" dirty="0">
                <a:solidFill>
                  <a:schemeClr val="bg1"/>
                </a:solidFill>
              </a:rPr>
              <a:t>Mentions</a:t>
            </a:r>
          </a:p>
          <a:p>
            <a:pPr lvl="1"/>
            <a:r>
              <a:rPr lang="en-GB" sz="2000" dirty="0">
                <a:solidFill>
                  <a:schemeClr val="bg1"/>
                </a:solidFill>
              </a:rPr>
              <a:t>Links</a:t>
            </a:r>
          </a:p>
          <a:p>
            <a:r>
              <a:rPr lang="en-GB" sz="2200" dirty="0">
                <a:solidFill>
                  <a:schemeClr val="bg1"/>
                </a:solidFill>
              </a:rPr>
              <a:t>Remove game name.</a:t>
            </a:r>
          </a:p>
          <a:p>
            <a:endParaRPr lang="en-GB" sz="2200" dirty="0">
              <a:solidFill>
                <a:schemeClr val="bg1"/>
              </a:solidFill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BA6CB63B-7BD8-2C42-B176-0F6A69F4FC00}"/>
              </a:ext>
            </a:extLst>
          </p:cNvPr>
          <p:cNvSpPr txBox="1">
            <a:spLocks/>
          </p:cNvSpPr>
          <p:nvPr/>
        </p:nvSpPr>
        <p:spPr>
          <a:xfrm>
            <a:off x="462953" y="873570"/>
            <a:ext cx="4333712" cy="7021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200" cap="none" dirty="0">
                <a:solidFill>
                  <a:schemeClr val="accent1"/>
                </a:solidFill>
              </a:rPr>
              <a:t>Data cleaning</a:t>
            </a: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E1FDD08E-6906-6443-B340-E5115635F311}"/>
              </a:ext>
            </a:extLst>
          </p:cNvPr>
          <p:cNvSpPr txBox="1">
            <a:spLocks/>
          </p:cNvSpPr>
          <p:nvPr/>
        </p:nvSpPr>
        <p:spPr>
          <a:xfrm>
            <a:off x="462953" y="571505"/>
            <a:ext cx="4500928" cy="6041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900" cap="none" dirty="0">
                <a:solidFill>
                  <a:schemeClr val="bg1"/>
                </a:solidFill>
              </a:rPr>
              <a:t>Data pre-processing</a:t>
            </a:r>
            <a:endParaRPr lang="en-GB" sz="3600" cap="none" dirty="0">
              <a:solidFill>
                <a:schemeClr val="bg1"/>
              </a:solidFill>
            </a:endParaRPr>
          </a:p>
        </p:txBody>
      </p:sp>
      <p:graphicFrame>
        <p:nvGraphicFramePr>
          <p:cNvPr id="14" name="Diagramma 13">
            <a:extLst>
              <a:ext uri="{FF2B5EF4-FFF2-40B4-BE49-F238E27FC236}">
                <a16:creationId xmlns:a16="http://schemas.microsoft.com/office/drawing/2014/main" id="{20C20019-F572-364C-B31C-8C297C1F92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3969247"/>
              </p:ext>
            </p:extLst>
          </p:nvPr>
        </p:nvGraphicFramePr>
        <p:xfrm>
          <a:off x="4441371" y="1926759"/>
          <a:ext cx="7153110" cy="3706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BE2910D-36A2-ED41-B6D0-1181AB98E701}"/>
              </a:ext>
            </a:extLst>
          </p:cNvPr>
          <p:cNvSpPr txBox="1"/>
          <p:nvPr/>
        </p:nvSpPr>
        <p:spPr>
          <a:xfrm>
            <a:off x="7448661" y="3559624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Cleaning</a:t>
            </a:r>
          </a:p>
        </p:txBody>
      </p:sp>
    </p:spTree>
    <p:extLst>
      <p:ext uri="{BB962C8B-B14F-4D97-AF65-F5344CB8AC3E}">
        <p14:creationId xmlns:p14="http://schemas.microsoft.com/office/powerpoint/2010/main" val="1193554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759503-020E-F544-A0D0-06F693D3F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1681825"/>
            <a:ext cx="4333712" cy="4343406"/>
          </a:xfrm>
        </p:spPr>
        <p:txBody>
          <a:bodyPr>
            <a:normAutofit/>
          </a:bodyPr>
          <a:lstStyle/>
          <a:p>
            <a:r>
              <a:rPr lang="en-GB" sz="2200" dirty="0">
                <a:solidFill>
                  <a:schemeClr val="tx1"/>
                </a:solidFill>
              </a:rPr>
              <a:t>Cleaned tweets are labelled by hand in three classes (</a:t>
            </a:r>
            <a:r>
              <a:rPr lang="en-GB" sz="2200" b="1" dirty="0">
                <a:solidFill>
                  <a:schemeClr val="tx1"/>
                </a:solidFill>
              </a:rPr>
              <a:t>Positive</a:t>
            </a:r>
            <a:r>
              <a:rPr lang="en-GB" sz="2200" dirty="0">
                <a:solidFill>
                  <a:schemeClr val="tx1"/>
                </a:solidFill>
              </a:rPr>
              <a:t>, </a:t>
            </a:r>
            <a:r>
              <a:rPr lang="en-GB" sz="2200" b="1" dirty="0">
                <a:solidFill>
                  <a:schemeClr val="tx1"/>
                </a:solidFill>
              </a:rPr>
              <a:t>Negative</a:t>
            </a:r>
            <a:r>
              <a:rPr lang="en-GB" sz="2200" dirty="0">
                <a:solidFill>
                  <a:schemeClr val="tx1"/>
                </a:solidFill>
              </a:rPr>
              <a:t> and </a:t>
            </a:r>
            <a:r>
              <a:rPr lang="en-GB" sz="2200" b="1" dirty="0">
                <a:solidFill>
                  <a:schemeClr val="tx1"/>
                </a:solidFill>
              </a:rPr>
              <a:t>None</a:t>
            </a:r>
            <a:r>
              <a:rPr lang="en-GB" sz="2200" dirty="0">
                <a:solidFill>
                  <a:schemeClr val="tx1"/>
                </a:solidFill>
              </a:rPr>
              <a:t>). </a:t>
            </a:r>
          </a:p>
          <a:p>
            <a:r>
              <a:rPr lang="en-GB" sz="2200" dirty="0">
                <a:solidFill>
                  <a:schemeClr val="tx1"/>
                </a:solidFill>
              </a:rPr>
              <a:t>The training-set is balanced (333 instances per each class).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DEA33E-C130-1B49-9C4D-2267F42C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 dirty="0"/>
          </a:p>
        </p:txBody>
      </p:sp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E4A27A8E-2D0D-D740-BC56-4D28892089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019353"/>
              </p:ext>
            </p:extLst>
          </p:nvPr>
        </p:nvGraphicFramePr>
        <p:xfrm>
          <a:off x="4997205" y="930762"/>
          <a:ext cx="6735272" cy="5273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itolo 1">
            <a:extLst>
              <a:ext uri="{FF2B5EF4-FFF2-40B4-BE49-F238E27FC236}">
                <a16:creationId xmlns:a16="http://schemas.microsoft.com/office/drawing/2014/main" id="{FD4AD614-E07E-B644-B209-B30EC51BF135}"/>
              </a:ext>
            </a:extLst>
          </p:cNvPr>
          <p:cNvSpPr txBox="1">
            <a:spLocks/>
          </p:cNvSpPr>
          <p:nvPr/>
        </p:nvSpPr>
        <p:spPr>
          <a:xfrm>
            <a:off x="658901" y="938886"/>
            <a:ext cx="4333712" cy="7021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200" cap="none" dirty="0">
                <a:solidFill>
                  <a:schemeClr val="accent1"/>
                </a:solidFill>
              </a:rPr>
              <a:t>Training-set building</a:t>
            </a: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ECB86220-808F-8840-AEAC-9E1F477C74B0}"/>
              </a:ext>
            </a:extLst>
          </p:cNvPr>
          <p:cNvSpPr txBox="1">
            <a:spLocks/>
          </p:cNvSpPr>
          <p:nvPr/>
        </p:nvSpPr>
        <p:spPr>
          <a:xfrm>
            <a:off x="658901" y="636821"/>
            <a:ext cx="4500928" cy="6041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900" cap="none" dirty="0">
                <a:solidFill>
                  <a:schemeClr val="tx1"/>
                </a:solidFill>
              </a:rPr>
              <a:t>Data pre-processing</a:t>
            </a:r>
            <a:endParaRPr lang="en-GB" sz="3600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835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9AC0CF-0103-9A40-907C-20D9054BF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46942"/>
            <a:ext cx="6015550" cy="3634486"/>
          </a:xfrm>
        </p:spPr>
        <p:txBody>
          <a:bodyPr>
            <a:normAutofit/>
          </a:bodyPr>
          <a:lstStyle/>
          <a:p>
            <a:r>
              <a:rPr lang="en-GB" sz="2200" dirty="0">
                <a:solidFill>
                  <a:schemeClr val="bg1"/>
                </a:solidFill>
              </a:rPr>
              <a:t>Tokenization: Used alphabetic tokens (discards numbers, special characters and punctuation).</a:t>
            </a:r>
          </a:p>
          <a:p>
            <a:r>
              <a:rPr lang="en-GB" sz="2200" dirty="0">
                <a:solidFill>
                  <a:schemeClr val="bg1"/>
                </a:solidFill>
              </a:rPr>
              <a:t>Stop-words filtering: List of common English stop-words and console names (</a:t>
            </a:r>
            <a:r>
              <a:rPr lang="en-GB" sz="2200" dirty="0" err="1">
                <a:solidFill>
                  <a:schemeClr val="bg1"/>
                </a:solidFill>
              </a:rPr>
              <a:t>Playstation</a:t>
            </a:r>
            <a:r>
              <a:rPr lang="en-GB" sz="2200" dirty="0">
                <a:solidFill>
                  <a:schemeClr val="bg1"/>
                </a:solidFill>
              </a:rPr>
              <a:t>, Xbox, Pc). </a:t>
            </a:r>
          </a:p>
          <a:p>
            <a:r>
              <a:rPr lang="en-GB" sz="2200" dirty="0">
                <a:solidFill>
                  <a:schemeClr val="bg1"/>
                </a:solidFill>
              </a:rPr>
              <a:t>Stemming: Snowball English stemmer.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A02AB9A-9D14-774D-A149-EFE8615F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0EE762E5-C06F-1941-9A5E-067F68003766}"/>
              </a:ext>
            </a:extLst>
          </p:cNvPr>
          <p:cNvSpPr txBox="1">
            <a:spLocks/>
          </p:cNvSpPr>
          <p:nvPr/>
        </p:nvSpPr>
        <p:spPr>
          <a:xfrm>
            <a:off x="462953" y="873570"/>
            <a:ext cx="4333712" cy="7021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200" cap="none" dirty="0">
                <a:solidFill>
                  <a:schemeClr val="accent1"/>
                </a:solidFill>
              </a:rPr>
              <a:t>Weka pre-processing</a:t>
            </a: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B14580EB-4512-8847-8705-AFFA7EC2607F}"/>
              </a:ext>
            </a:extLst>
          </p:cNvPr>
          <p:cNvSpPr txBox="1">
            <a:spLocks/>
          </p:cNvSpPr>
          <p:nvPr/>
        </p:nvSpPr>
        <p:spPr>
          <a:xfrm>
            <a:off x="462953" y="571505"/>
            <a:ext cx="4500928" cy="6041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900" cap="none" dirty="0">
                <a:solidFill>
                  <a:schemeClr val="bg1"/>
                </a:solidFill>
              </a:rPr>
              <a:t>Data pre-processing</a:t>
            </a:r>
            <a:endParaRPr lang="en-GB" sz="3600" cap="none" dirty="0">
              <a:solidFill>
                <a:schemeClr val="bg1"/>
              </a:solidFill>
            </a:endParaRPr>
          </a:p>
        </p:txBody>
      </p:sp>
      <p:pic>
        <p:nvPicPr>
          <p:cNvPr id="9" name="Elemento grafico 8" descr="Pezzi di puzzle">
            <a:extLst>
              <a:ext uri="{FF2B5EF4-FFF2-40B4-BE49-F238E27FC236}">
                <a16:creationId xmlns:a16="http://schemas.microsoft.com/office/drawing/2014/main" id="{F502B81D-F257-304B-B360-9CFC0EE8BB4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4555" y="2070264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9672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506</Words>
  <Application>Microsoft Macintosh PowerPoint</Application>
  <PresentationFormat>Widescreen</PresentationFormat>
  <Paragraphs>187</Paragraphs>
  <Slides>14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Calibri</vt:lpstr>
      <vt:lpstr>Cambria</vt:lpstr>
      <vt:lpstr>Gill Sans MT</vt:lpstr>
      <vt:lpstr>Wingdings 2</vt:lpstr>
      <vt:lpstr>DividendVTI</vt:lpstr>
      <vt:lpstr>Sentiment Analysis on Videogames</vt:lpstr>
      <vt:lpstr>Agenda</vt:lpstr>
      <vt:lpstr>Introduction</vt:lpstr>
      <vt:lpstr>Presentazione standard di PowerPoint</vt:lpstr>
      <vt:lpstr>Analysis steps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on Videogames</dc:title>
  <dc:creator>GIANLUCA SERAO</dc:creator>
  <cp:lastModifiedBy>GIANLUCA SERAO</cp:lastModifiedBy>
  <cp:revision>6</cp:revision>
  <dcterms:created xsi:type="dcterms:W3CDTF">2020-02-09T17:02:46Z</dcterms:created>
  <dcterms:modified xsi:type="dcterms:W3CDTF">2020-02-09T17:53:11Z</dcterms:modified>
</cp:coreProperties>
</file>