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DC8A74-1384-4FC1-B890-0BF069EE3AB4}">
  <a:tblStyle styleId="{BADC8A74-1384-4FC1-B890-0BF069EE3A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a3c078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a3c078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ea3c0789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ea3c0789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ea3c078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a3c078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ea3c078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ea3c078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d35dc69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d35dc69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ea3c0789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ea3c0789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eb9c8c4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eb9c8c4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d286c45a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d286c45a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d286c45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d286c45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d286c45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d286c45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eb9c8c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eb9c8c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a3c078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a3c078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d286c45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d286c45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ea3c0789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ea3c078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ea3c078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ea3c078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d286c45a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286c45a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d286c45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d286c45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d286c45a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d286c45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d286c45a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d286c45a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ea3c078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ea3c078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b9c8c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b9c8c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a3c078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a3c078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a3c078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a3c078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a3c078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a3c078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a3c078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a3c078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eb8ac0e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eb8ac0e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05525" y="736525"/>
            <a:ext cx="53961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WikiHow Automatic</a:t>
            </a:r>
            <a:endParaRPr/>
          </a:p>
          <a:p>
            <a:pPr indent="0" lvl="0" marL="0" rtl="0" algn="l">
              <a:spcBef>
                <a:spcPts val="0"/>
              </a:spcBef>
              <a:spcAft>
                <a:spcPts val="0"/>
              </a:spcAft>
              <a:buNone/>
            </a:pPr>
            <a:r>
              <a:rPr lang="it"/>
              <a:t>Categorizer Tool</a:t>
            </a:r>
            <a:endParaRPr/>
          </a:p>
        </p:txBody>
      </p:sp>
      <p:sp>
        <p:nvSpPr>
          <p:cNvPr id="65" name="Google Shape;65;p13"/>
          <p:cNvSpPr txBox="1"/>
          <p:nvPr>
            <p:ph idx="1" type="subTitle"/>
          </p:nvPr>
        </p:nvSpPr>
        <p:spPr>
          <a:xfrm>
            <a:off x="605525" y="2438726"/>
            <a:ext cx="4242600" cy="24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Marsha Gomez Gomez</a:t>
            </a:r>
            <a:endParaRPr/>
          </a:p>
          <a:p>
            <a:pPr indent="0" lvl="0" marL="0" rtl="0" algn="l">
              <a:spcBef>
                <a:spcPts val="0"/>
              </a:spcBef>
              <a:spcAft>
                <a:spcPts val="0"/>
              </a:spcAft>
              <a:buNone/>
            </a:pPr>
            <a:r>
              <a:rPr lang="it"/>
              <a:t>Daria Margherita Maggi</a:t>
            </a:r>
            <a:endParaRPr/>
          </a:p>
          <a:p>
            <a:pPr indent="0" lvl="0" marL="0" rtl="0" algn="l">
              <a:spcBef>
                <a:spcPts val="0"/>
              </a:spcBef>
              <a:spcAft>
                <a:spcPts val="0"/>
              </a:spcAft>
              <a:buNone/>
            </a:pPr>
            <a:r>
              <a:t/>
            </a:r>
            <a:endParaRPr/>
          </a:p>
        </p:txBody>
      </p:sp>
      <p:sp>
        <p:nvSpPr>
          <p:cNvPr id="66" name="Google Shape;66;p13"/>
          <p:cNvSpPr txBox="1"/>
          <p:nvPr/>
        </p:nvSpPr>
        <p:spPr>
          <a:xfrm>
            <a:off x="3134950" y="4159050"/>
            <a:ext cx="5856300" cy="87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it" sz="1600">
                <a:solidFill>
                  <a:schemeClr val="lt1"/>
                </a:solidFill>
                <a:latin typeface="Roboto"/>
                <a:ea typeface="Roboto"/>
                <a:cs typeface="Roboto"/>
                <a:sym typeface="Roboto"/>
              </a:rPr>
              <a:t>Data Mining and Machine Learning</a:t>
            </a:r>
            <a:endParaRPr sz="1600">
              <a:solidFill>
                <a:schemeClr val="lt1"/>
              </a:solidFill>
              <a:latin typeface="Roboto"/>
              <a:ea typeface="Roboto"/>
              <a:cs typeface="Roboto"/>
              <a:sym typeface="Roboto"/>
            </a:endParaRPr>
          </a:p>
          <a:p>
            <a:pPr indent="0" lvl="0" marL="0" rtl="0" algn="r">
              <a:spcBef>
                <a:spcPts val="0"/>
              </a:spcBef>
              <a:spcAft>
                <a:spcPts val="0"/>
              </a:spcAft>
              <a:buNone/>
            </a:pPr>
            <a:r>
              <a:rPr lang="it" sz="1600">
                <a:solidFill>
                  <a:schemeClr val="lt1"/>
                </a:solidFill>
                <a:latin typeface="Roboto"/>
                <a:ea typeface="Roboto"/>
                <a:cs typeface="Roboto"/>
                <a:sym typeface="Roboto"/>
              </a:rPr>
              <a:t>a.a. 2019/2020</a:t>
            </a:r>
            <a:endParaRPr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graphicFrame>
        <p:nvGraphicFramePr>
          <p:cNvPr id="130" name="Google Shape;130;p22"/>
          <p:cNvGraphicFramePr/>
          <p:nvPr/>
        </p:nvGraphicFramePr>
        <p:xfrm>
          <a:off x="370975" y="264700"/>
          <a:ext cx="3000000" cy="3000000"/>
        </p:xfrm>
        <a:graphic>
          <a:graphicData uri="http://schemas.openxmlformats.org/drawingml/2006/table">
            <a:tbl>
              <a:tblPr>
                <a:noFill/>
                <a:tableStyleId>{BADC8A74-1384-4FC1-B890-0BF069EE3AB4}</a:tableStyleId>
              </a:tblPr>
              <a:tblGrid>
                <a:gridCol w="2054475"/>
                <a:gridCol w="2054475"/>
                <a:gridCol w="2054475"/>
                <a:gridCol w="2054475"/>
              </a:tblGrid>
              <a:tr h="495025">
                <a:tc>
                  <a:txBody>
                    <a:bodyPr/>
                    <a:lstStyle/>
                    <a:p>
                      <a:pPr indent="0" lvl="0" marL="0" rtl="0" algn="l">
                        <a:spcBef>
                          <a:spcPts val="0"/>
                        </a:spcBef>
                        <a:spcAft>
                          <a:spcPts val="0"/>
                        </a:spcAft>
                        <a:buNone/>
                      </a:pPr>
                      <a:r>
                        <a:rPr lang="it">
                          <a:latin typeface="Roboto"/>
                          <a:ea typeface="Roboto"/>
                          <a:cs typeface="Roboto"/>
                          <a:sym typeface="Roboto"/>
                        </a:rPr>
                        <a:t>TITLE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SUMMARY</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TEXT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CATEGORY</a:t>
                      </a:r>
                      <a:endParaRPr>
                        <a:latin typeface="Roboto"/>
                        <a:ea typeface="Roboto"/>
                        <a:cs typeface="Roboto"/>
                        <a:sym typeface="Roboto"/>
                      </a:endParaRPr>
                    </a:p>
                  </a:txBody>
                  <a:tcPr marT="91425" marB="91425" marR="91425" marL="91425"/>
                </a:tc>
              </a:tr>
              <a:tr h="3021725">
                <a:tc>
                  <a:txBody>
                    <a:bodyPr/>
                    <a:lstStyle/>
                    <a:p>
                      <a:pPr indent="0" lvl="0" marL="0" rtl="0" algn="just">
                        <a:spcBef>
                          <a:spcPts val="0"/>
                        </a:spcBef>
                        <a:spcAft>
                          <a:spcPts val="0"/>
                        </a:spcAft>
                        <a:buNone/>
                      </a:pPr>
                      <a:r>
                        <a:rPr lang="it"/>
                        <a:t>talent multipl area</a:t>
                      </a:r>
                      <a:endParaRPr/>
                    </a:p>
                  </a:txBody>
                  <a:tcPr marT="91425" marB="91425" marR="91425" marL="91425"/>
                </a:tc>
                <a:tc>
                  <a:txBody>
                    <a:bodyPr/>
                    <a:lstStyle/>
                    <a:p>
                      <a:pPr indent="0" lvl="0" marL="0" rtl="0" algn="just">
                        <a:spcBef>
                          <a:spcPts val="0"/>
                        </a:spcBef>
                        <a:spcAft>
                          <a:spcPts val="0"/>
                        </a:spcAft>
                        <a:buNone/>
                      </a:pPr>
                      <a:r>
                        <a:rPr lang="it" sz="1500">
                          <a:latin typeface="Roboto"/>
                          <a:ea typeface="Roboto"/>
                          <a:cs typeface="Roboto"/>
                          <a:sym typeface="Roboto"/>
                        </a:rPr>
                        <a:t>set increas talent abil multipl disciplin audaci endeavor also feasibl accomplish fact far easier becom talent multipl area may expect practic skill wish improv upon maintain posit mindset broaden base interest knowledg help talent sort way</a:t>
                      </a:r>
                      <a:endParaRPr sz="1500">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it"/>
                        <a:t>practic whatev tri talent know practic especi true hope talent multipl area fortun may need practic quit much think like make time practic multipl skill everi day order get time </a:t>
                      </a:r>
                      <a:r>
                        <a:rPr lang="it"/>
                        <a:t>put focus hope learn practic two differ skill minut everi day month worri miss day practic one talent practic skill almost everi day month put hour focus rov </a:t>
                      </a:r>
                      <a:r>
                        <a:rPr lang="it" sz="1200"/>
                        <a:t>[...]</a:t>
                      </a:r>
                      <a:endParaRPr sz="1200"/>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Arts-and-Entertainment</a:t>
                      </a:r>
                      <a:endParaRPr>
                        <a:latin typeface="Roboto"/>
                        <a:ea typeface="Roboto"/>
                        <a:cs typeface="Roboto"/>
                        <a:sym typeface="Roboto"/>
                      </a:endParaRPr>
                    </a:p>
                  </a:txBody>
                  <a:tcPr marT="91425" marB="91425" marR="91425" marL="91425"/>
                </a:tc>
              </a:tr>
            </a:tbl>
          </a:graphicData>
        </a:graphic>
      </p:graphicFrame>
      <p:sp>
        <p:nvSpPr>
          <p:cNvPr id="131" name="Google Shape;131;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Dataset set-up</a:t>
            </a:r>
            <a:endParaRPr sz="28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Methods applied - Classification</a:t>
            </a:r>
            <a:endParaRPr/>
          </a:p>
        </p:txBody>
      </p:sp>
      <p:sp>
        <p:nvSpPr>
          <p:cNvPr id="137" name="Google Shape;137;p23"/>
          <p:cNvSpPr txBox="1"/>
          <p:nvPr>
            <p:ph idx="1" type="body"/>
          </p:nvPr>
        </p:nvSpPr>
        <p:spPr>
          <a:xfrm>
            <a:off x="-650975" y="1933700"/>
            <a:ext cx="4398900" cy="2298000"/>
          </a:xfrm>
          <a:prstGeom prst="rect">
            <a:avLst/>
          </a:prstGeom>
        </p:spPr>
        <p:txBody>
          <a:bodyPr anchorCtr="0" anchor="t" bIns="91425" lIns="91425" spcFirstLastPara="1" rIns="91425" wrap="square" tIns="91425">
            <a:noAutofit/>
          </a:bodyPr>
          <a:lstStyle/>
          <a:p>
            <a:pPr indent="-368300" lvl="0" marL="1371600" rtl="0" algn="l">
              <a:lnSpc>
                <a:spcPct val="150000"/>
              </a:lnSpc>
              <a:spcBef>
                <a:spcPts val="0"/>
              </a:spcBef>
              <a:spcAft>
                <a:spcPts val="0"/>
              </a:spcAft>
              <a:buSzPts val="2200"/>
              <a:buChar char="●"/>
            </a:pPr>
            <a:r>
              <a:rPr lang="it" sz="2200"/>
              <a:t>Random forest</a:t>
            </a:r>
            <a:endParaRPr sz="2200"/>
          </a:p>
          <a:p>
            <a:pPr indent="-368300" lvl="0" marL="1371600" rtl="0" algn="l">
              <a:lnSpc>
                <a:spcPct val="150000"/>
              </a:lnSpc>
              <a:spcBef>
                <a:spcPts val="0"/>
              </a:spcBef>
              <a:spcAft>
                <a:spcPts val="0"/>
              </a:spcAft>
              <a:buSzPts val="2200"/>
              <a:buChar char="●"/>
            </a:pPr>
            <a:r>
              <a:rPr lang="it" sz="2200"/>
              <a:t>SMO</a:t>
            </a:r>
            <a:endParaRPr sz="2200"/>
          </a:p>
          <a:p>
            <a:pPr indent="-368300" lvl="0" marL="1371600" rtl="0" algn="l">
              <a:lnSpc>
                <a:spcPct val="150000"/>
              </a:lnSpc>
              <a:spcBef>
                <a:spcPts val="0"/>
              </a:spcBef>
              <a:spcAft>
                <a:spcPts val="0"/>
              </a:spcAft>
              <a:buSzPts val="2200"/>
              <a:buChar char="●"/>
            </a:pPr>
            <a:r>
              <a:rPr lang="it" sz="2200"/>
              <a:t>Naïve Bayes</a:t>
            </a:r>
            <a:endParaRPr sz="2200"/>
          </a:p>
          <a:p>
            <a:pPr indent="0" lvl="0" marL="1371600" rtl="0" algn="l">
              <a:lnSpc>
                <a:spcPct val="150000"/>
              </a:lnSpc>
              <a:spcBef>
                <a:spcPts val="1600"/>
              </a:spcBef>
              <a:spcAft>
                <a:spcPts val="1600"/>
              </a:spcAft>
              <a:buNone/>
            </a:pPr>
            <a:r>
              <a:t/>
            </a:r>
            <a:endParaRPr sz="2200"/>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39" name="Google Shape;139;p23"/>
          <p:cNvPicPr preferRelativeResize="0"/>
          <p:nvPr/>
        </p:nvPicPr>
        <p:blipFill>
          <a:blip r:embed="rId3">
            <a:alphaModFix/>
          </a:blip>
          <a:stretch>
            <a:fillRect/>
          </a:stretch>
        </p:blipFill>
        <p:spPr>
          <a:xfrm>
            <a:off x="3838875" y="678438"/>
            <a:ext cx="5091274" cy="3786635"/>
          </a:xfrm>
          <a:prstGeom prst="rect">
            <a:avLst/>
          </a:prstGeom>
          <a:noFill/>
          <a:ln>
            <a:noFill/>
          </a:ln>
        </p:spPr>
      </p:pic>
      <p:sp>
        <p:nvSpPr>
          <p:cNvPr id="140" name="Google Shape;140;p23"/>
          <p:cNvSpPr txBox="1"/>
          <p:nvPr/>
        </p:nvSpPr>
        <p:spPr>
          <a:xfrm>
            <a:off x="4651000" y="4359750"/>
            <a:ext cx="10005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63.58%</a:t>
            </a:r>
            <a:endParaRPr>
              <a:latin typeface="Roboto"/>
              <a:ea typeface="Roboto"/>
              <a:cs typeface="Roboto"/>
              <a:sym typeface="Roboto"/>
            </a:endParaRPr>
          </a:p>
        </p:txBody>
      </p:sp>
      <p:sp>
        <p:nvSpPr>
          <p:cNvPr id="141" name="Google Shape;141;p23"/>
          <p:cNvSpPr txBox="1"/>
          <p:nvPr/>
        </p:nvSpPr>
        <p:spPr>
          <a:xfrm>
            <a:off x="6144100" y="4359750"/>
            <a:ext cx="8865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76.85%</a:t>
            </a:r>
            <a:endParaRPr>
              <a:latin typeface="Roboto"/>
              <a:ea typeface="Roboto"/>
              <a:cs typeface="Roboto"/>
              <a:sym typeface="Roboto"/>
            </a:endParaRPr>
          </a:p>
        </p:txBody>
      </p:sp>
      <p:sp>
        <p:nvSpPr>
          <p:cNvPr id="142" name="Google Shape;142;p23"/>
          <p:cNvSpPr txBox="1"/>
          <p:nvPr/>
        </p:nvSpPr>
        <p:spPr>
          <a:xfrm>
            <a:off x="7478250" y="4359750"/>
            <a:ext cx="1053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64.57%</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92825" y="267925"/>
            <a:ext cx="5108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Methods applied - </a:t>
            </a:r>
            <a:endParaRPr/>
          </a:p>
          <a:p>
            <a:pPr indent="0" lvl="0" marL="0" rtl="0" algn="l">
              <a:spcBef>
                <a:spcPts val="0"/>
              </a:spcBef>
              <a:spcAft>
                <a:spcPts val="0"/>
              </a:spcAft>
              <a:buNone/>
            </a:pPr>
            <a:r>
              <a:rPr lang="it"/>
              <a:t>Training and Test Set </a:t>
            </a:r>
            <a:endParaRPr/>
          </a:p>
          <a:p>
            <a:pPr indent="0" lvl="0" marL="0" rtl="0" algn="l">
              <a:spcBef>
                <a:spcPts val="0"/>
              </a:spcBef>
              <a:spcAft>
                <a:spcPts val="0"/>
              </a:spcAft>
              <a:buNone/>
            </a:pPr>
            <a:r>
              <a:rPr lang="it"/>
              <a:t>Predefined</a:t>
            </a:r>
            <a:endParaRPr/>
          </a:p>
          <a:p>
            <a:pPr indent="0" lvl="0" marL="0" rtl="0" algn="l">
              <a:spcBef>
                <a:spcPts val="0"/>
              </a:spcBef>
              <a:spcAft>
                <a:spcPts val="0"/>
              </a:spcAft>
              <a:buNone/>
            </a:pPr>
            <a:r>
              <a:t/>
            </a:r>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49" name="Google Shape;149;p24"/>
          <p:cNvSpPr txBox="1"/>
          <p:nvPr>
            <p:ph idx="1" type="subTitle"/>
          </p:nvPr>
        </p:nvSpPr>
        <p:spPr>
          <a:xfrm>
            <a:off x="269025" y="1993850"/>
            <a:ext cx="3704400" cy="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100"/>
              <a:t>Testing has been carried out using 80% of the dataset as training and 20% of the dataset as test values.</a:t>
            </a:r>
            <a:endParaRPr sz="2100"/>
          </a:p>
          <a:p>
            <a:pPr indent="0" lvl="0" marL="0" rtl="0" algn="l">
              <a:lnSpc>
                <a:spcPct val="115000"/>
              </a:lnSpc>
              <a:spcBef>
                <a:spcPts val="1600"/>
              </a:spcBef>
              <a:spcAft>
                <a:spcPts val="0"/>
              </a:spcAft>
              <a:buNone/>
            </a:pPr>
            <a:r>
              <a:rPr lang="it" sz="2100"/>
              <a:t>Values are selected randomly.</a:t>
            </a:r>
            <a:endParaRPr sz="2100"/>
          </a:p>
          <a:p>
            <a:pPr indent="0" lvl="0" marL="0" rtl="0" algn="l">
              <a:spcBef>
                <a:spcPts val="1600"/>
              </a:spcBef>
              <a:spcAft>
                <a:spcPts val="0"/>
              </a:spcAft>
              <a:buNone/>
            </a:pPr>
            <a:r>
              <a:t/>
            </a:r>
            <a:endParaRPr/>
          </a:p>
        </p:txBody>
      </p:sp>
      <p:pic>
        <p:nvPicPr>
          <p:cNvPr id="150" name="Google Shape;150;p24"/>
          <p:cNvPicPr preferRelativeResize="0"/>
          <p:nvPr/>
        </p:nvPicPr>
        <p:blipFill>
          <a:blip r:embed="rId3">
            <a:alphaModFix/>
          </a:blip>
          <a:stretch>
            <a:fillRect/>
          </a:stretch>
        </p:blipFill>
        <p:spPr>
          <a:xfrm>
            <a:off x="4732750" y="2088450"/>
            <a:ext cx="4230000" cy="130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Methods testing - </a:t>
            </a:r>
            <a:endParaRPr/>
          </a:p>
          <a:p>
            <a:pPr indent="0" lvl="0" marL="0" rtl="0" algn="l">
              <a:spcBef>
                <a:spcPts val="0"/>
              </a:spcBef>
              <a:spcAft>
                <a:spcPts val="0"/>
              </a:spcAft>
              <a:buNone/>
            </a:pPr>
            <a:r>
              <a:rPr lang="it"/>
              <a:t>10-fold </a:t>
            </a:r>
            <a:endParaRPr/>
          </a:p>
          <a:p>
            <a:pPr indent="0" lvl="0" marL="0" rtl="0" algn="l">
              <a:spcBef>
                <a:spcPts val="0"/>
              </a:spcBef>
              <a:spcAft>
                <a:spcPts val="0"/>
              </a:spcAft>
              <a:buNone/>
            </a:pPr>
            <a:r>
              <a:rPr lang="it"/>
              <a:t>Cross validation</a:t>
            </a:r>
            <a:endParaRPr/>
          </a:p>
        </p:txBody>
      </p:sp>
      <p:sp>
        <p:nvSpPr>
          <p:cNvPr id="156" name="Google Shape;156;p25"/>
          <p:cNvSpPr txBox="1"/>
          <p:nvPr>
            <p:ph idx="1" type="subTitle"/>
          </p:nvPr>
        </p:nvSpPr>
        <p:spPr>
          <a:xfrm>
            <a:off x="304800" y="1938850"/>
            <a:ext cx="3704400" cy="2724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it" sz="2100"/>
              <a:t>An active learner with the proposed sample selection strategies can do much better than one with only a random sampling strategy, which yields an over two-fold error reduction.</a:t>
            </a:r>
            <a:endParaRPr sz="2100"/>
          </a:p>
        </p:txBody>
      </p:sp>
      <p:sp>
        <p:nvSpPr>
          <p:cNvPr id="157" name="Google Shape;157;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59" name="Google Shape;159;p25"/>
          <p:cNvPicPr preferRelativeResize="0"/>
          <p:nvPr/>
        </p:nvPicPr>
        <p:blipFill>
          <a:blip r:embed="rId3">
            <a:alphaModFix/>
          </a:blip>
          <a:stretch>
            <a:fillRect/>
          </a:stretch>
        </p:blipFill>
        <p:spPr>
          <a:xfrm>
            <a:off x="4824575" y="1778125"/>
            <a:ext cx="4260200" cy="156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Results</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dk2"/>
                </a:solidFill>
              </a:rPr>
              <a:t>‹#›</a:t>
            </a:fld>
            <a:endParaRPr>
              <a:solidFill>
                <a:schemeClr val="dk2"/>
              </a:solidFill>
            </a:endParaRPr>
          </a:p>
        </p:txBody>
      </p:sp>
      <p:graphicFrame>
        <p:nvGraphicFramePr>
          <p:cNvPr id="166" name="Google Shape;166;p26"/>
          <p:cNvGraphicFramePr/>
          <p:nvPr/>
        </p:nvGraphicFramePr>
        <p:xfrm>
          <a:off x="750625" y="2201625"/>
          <a:ext cx="3000000" cy="3000000"/>
        </p:xfrm>
        <a:graphic>
          <a:graphicData uri="http://schemas.openxmlformats.org/drawingml/2006/table">
            <a:tbl>
              <a:tblPr>
                <a:noFill/>
                <a:tableStyleId>{BADC8A74-1384-4FC1-B890-0BF069EE3AB4}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t"/>
                        <a:t>Precision</a:t>
                      </a:r>
                      <a:endParaRPr/>
                    </a:p>
                  </a:txBody>
                  <a:tcPr marT="91425" marB="91425" marR="91425" marL="91425"/>
                </a:tc>
                <a:tc>
                  <a:txBody>
                    <a:bodyPr/>
                    <a:lstStyle/>
                    <a:p>
                      <a:pPr indent="0" lvl="0" marL="0" rtl="0" algn="l">
                        <a:spcBef>
                          <a:spcPts val="0"/>
                        </a:spcBef>
                        <a:spcAft>
                          <a:spcPts val="0"/>
                        </a:spcAft>
                        <a:buNone/>
                      </a:pPr>
                      <a:r>
                        <a:rPr lang="it"/>
                        <a:t>Recall</a:t>
                      </a:r>
                      <a:endParaRPr/>
                    </a:p>
                  </a:txBody>
                  <a:tcPr marT="91425" marB="91425" marR="91425" marL="91425"/>
                </a:tc>
                <a:tc>
                  <a:txBody>
                    <a:bodyPr/>
                    <a:lstStyle/>
                    <a:p>
                      <a:pPr indent="0" lvl="0" marL="0" rtl="0" algn="l">
                        <a:spcBef>
                          <a:spcPts val="0"/>
                        </a:spcBef>
                        <a:spcAft>
                          <a:spcPts val="0"/>
                        </a:spcAft>
                        <a:buNone/>
                      </a:pPr>
                      <a:r>
                        <a:rPr lang="it"/>
                        <a:t>F-Measure</a:t>
                      </a:r>
                      <a:endParaRPr/>
                    </a:p>
                  </a:txBody>
                  <a:tcPr marT="91425" marB="91425" marR="91425" marL="91425"/>
                </a:tc>
                <a:tc>
                  <a:txBody>
                    <a:bodyPr/>
                    <a:lstStyle/>
                    <a:p>
                      <a:pPr indent="0" lvl="0" marL="0" rtl="0" algn="l">
                        <a:spcBef>
                          <a:spcPts val="0"/>
                        </a:spcBef>
                        <a:spcAft>
                          <a:spcPts val="0"/>
                        </a:spcAft>
                        <a:buNone/>
                      </a:pPr>
                      <a:r>
                        <a:rPr lang="it"/>
                        <a:t>ROC area</a:t>
                      </a:r>
                      <a:endParaRPr/>
                    </a:p>
                  </a:txBody>
                  <a:tcPr marT="91425" marB="91425" marR="91425" marL="91425"/>
                </a:tc>
              </a:tr>
              <a:tr h="381000">
                <a:tc>
                  <a:txBody>
                    <a:bodyPr/>
                    <a:lstStyle/>
                    <a:p>
                      <a:pPr indent="0" lvl="0" marL="0" rtl="0" algn="l">
                        <a:spcBef>
                          <a:spcPts val="0"/>
                        </a:spcBef>
                        <a:spcAft>
                          <a:spcPts val="0"/>
                        </a:spcAft>
                        <a:buNone/>
                      </a:pPr>
                      <a:r>
                        <a:rPr lang="it"/>
                        <a:t>Naive Bayes</a:t>
                      </a:r>
                      <a:endParaRPr/>
                    </a:p>
                  </a:txBody>
                  <a:tcPr marT="91425" marB="91425" marR="91425" marL="91425"/>
                </a:tc>
                <a:tc>
                  <a:txBody>
                    <a:bodyPr/>
                    <a:lstStyle/>
                    <a:p>
                      <a:pPr indent="0" lvl="0" marL="0" rtl="0" algn="l">
                        <a:spcBef>
                          <a:spcPts val="0"/>
                        </a:spcBef>
                        <a:spcAft>
                          <a:spcPts val="0"/>
                        </a:spcAft>
                        <a:buNone/>
                      </a:pPr>
                      <a:r>
                        <a:rPr lang="it"/>
                        <a:t>0,645</a:t>
                      </a:r>
                      <a:endParaRPr/>
                    </a:p>
                  </a:txBody>
                  <a:tcPr marT="91425" marB="91425" marR="91425" marL="91425"/>
                </a:tc>
                <a:tc>
                  <a:txBody>
                    <a:bodyPr/>
                    <a:lstStyle/>
                    <a:p>
                      <a:pPr indent="0" lvl="0" marL="0" rtl="0" algn="l">
                        <a:spcBef>
                          <a:spcPts val="0"/>
                        </a:spcBef>
                        <a:spcAft>
                          <a:spcPts val="0"/>
                        </a:spcAft>
                        <a:buNone/>
                      </a:pPr>
                      <a:r>
                        <a:rPr lang="it"/>
                        <a:t>0,636</a:t>
                      </a:r>
                      <a:endParaRPr/>
                    </a:p>
                  </a:txBody>
                  <a:tcPr marT="91425" marB="91425" marR="91425" marL="91425"/>
                </a:tc>
                <a:tc>
                  <a:txBody>
                    <a:bodyPr/>
                    <a:lstStyle/>
                    <a:p>
                      <a:pPr indent="0" lvl="0" marL="0" rtl="0" algn="l">
                        <a:spcBef>
                          <a:spcPts val="0"/>
                        </a:spcBef>
                        <a:spcAft>
                          <a:spcPts val="0"/>
                        </a:spcAft>
                        <a:buNone/>
                      </a:pPr>
                      <a:r>
                        <a:rPr lang="it"/>
                        <a:t>0,617</a:t>
                      </a:r>
                      <a:endParaRPr/>
                    </a:p>
                  </a:txBody>
                  <a:tcPr marT="91425" marB="91425" marR="91425" marL="91425"/>
                </a:tc>
                <a:tc>
                  <a:txBody>
                    <a:bodyPr/>
                    <a:lstStyle/>
                    <a:p>
                      <a:pPr indent="0" lvl="0" marL="0" rtl="0" algn="l">
                        <a:spcBef>
                          <a:spcPts val="0"/>
                        </a:spcBef>
                        <a:spcAft>
                          <a:spcPts val="0"/>
                        </a:spcAft>
                        <a:buNone/>
                      </a:pPr>
                      <a:r>
                        <a:rPr lang="it"/>
                        <a:t>0,934</a:t>
                      </a:r>
                      <a:endParaRPr/>
                    </a:p>
                  </a:txBody>
                  <a:tcPr marT="91425" marB="91425" marR="91425" marL="91425"/>
                </a:tc>
              </a:tr>
              <a:tr h="381000">
                <a:tc>
                  <a:txBody>
                    <a:bodyPr/>
                    <a:lstStyle/>
                    <a:p>
                      <a:pPr indent="0" lvl="0" marL="0" rtl="0" algn="l">
                        <a:spcBef>
                          <a:spcPts val="0"/>
                        </a:spcBef>
                        <a:spcAft>
                          <a:spcPts val="0"/>
                        </a:spcAft>
                        <a:buNone/>
                      </a:pPr>
                      <a:r>
                        <a:rPr lang="it"/>
                        <a:t>SMO</a:t>
                      </a:r>
                      <a:endParaRPr/>
                    </a:p>
                  </a:txBody>
                  <a:tcPr marT="91425" marB="91425" marR="91425" marL="91425"/>
                </a:tc>
                <a:tc>
                  <a:txBody>
                    <a:bodyPr/>
                    <a:lstStyle/>
                    <a:p>
                      <a:pPr indent="0" lvl="0" marL="0" rtl="0" algn="l">
                        <a:spcBef>
                          <a:spcPts val="0"/>
                        </a:spcBef>
                        <a:spcAft>
                          <a:spcPts val="0"/>
                        </a:spcAft>
                        <a:buNone/>
                      </a:pPr>
                      <a:r>
                        <a:rPr lang="it"/>
                        <a:t>0,769</a:t>
                      </a:r>
                      <a:endParaRPr/>
                    </a:p>
                  </a:txBody>
                  <a:tcPr marT="91425" marB="91425" marR="91425" marL="91425"/>
                </a:tc>
                <a:tc>
                  <a:txBody>
                    <a:bodyPr/>
                    <a:lstStyle/>
                    <a:p>
                      <a:pPr indent="0" lvl="0" marL="0" rtl="0" algn="l">
                        <a:spcBef>
                          <a:spcPts val="0"/>
                        </a:spcBef>
                        <a:spcAft>
                          <a:spcPts val="0"/>
                        </a:spcAft>
                        <a:buNone/>
                      </a:pPr>
                      <a:r>
                        <a:rPr lang="it"/>
                        <a:t>0,769</a:t>
                      </a:r>
                      <a:endParaRPr/>
                    </a:p>
                  </a:txBody>
                  <a:tcPr marT="91425" marB="91425" marR="91425" marL="91425"/>
                </a:tc>
                <a:tc>
                  <a:txBody>
                    <a:bodyPr/>
                    <a:lstStyle/>
                    <a:p>
                      <a:pPr indent="0" lvl="0" marL="0" rtl="0" algn="l">
                        <a:spcBef>
                          <a:spcPts val="0"/>
                        </a:spcBef>
                        <a:spcAft>
                          <a:spcPts val="0"/>
                        </a:spcAft>
                        <a:buNone/>
                      </a:pPr>
                      <a:r>
                        <a:rPr lang="it"/>
                        <a:t>0,768</a:t>
                      </a:r>
                      <a:endParaRPr/>
                    </a:p>
                  </a:txBody>
                  <a:tcPr marT="91425" marB="91425" marR="91425" marL="91425"/>
                </a:tc>
                <a:tc>
                  <a:txBody>
                    <a:bodyPr/>
                    <a:lstStyle/>
                    <a:p>
                      <a:pPr indent="0" lvl="0" marL="0" rtl="0" algn="l">
                        <a:spcBef>
                          <a:spcPts val="0"/>
                        </a:spcBef>
                        <a:spcAft>
                          <a:spcPts val="0"/>
                        </a:spcAft>
                        <a:buNone/>
                      </a:pPr>
                      <a:r>
                        <a:rPr lang="it"/>
                        <a:t>0,963</a:t>
                      </a:r>
                      <a:endParaRPr/>
                    </a:p>
                  </a:txBody>
                  <a:tcPr marT="91425" marB="91425" marR="91425" marL="91425"/>
                </a:tc>
              </a:tr>
              <a:tr h="381000">
                <a:tc>
                  <a:txBody>
                    <a:bodyPr/>
                    <a:lstStyle/>
                    <a:p>
                      <a:pPr indent="0" lvl="0" marL="0" rtl="0" algn="l">
                        <a:spcBef>
                          <a:spcPts val="0"/>
                        </a:spcBef>
                        <a:spcAft>
                          <a:spcPts val="0"/>
                        </a:spcAft>
                        <a:buNone/>
                      </a:pPr>
                      <a:r>
                        <a:rPr lang="it"/>
                        <a:t>RandomForest</a:t>
                      </a:r>
                      <a:endParaRPr/>
                    </a:p>
                  </a:txBody>
                  <a:tcPr marT="91425" marB="91425" marR="91425" marL="91425"/>
                </a:tc>
                <a:tc>
                  <a:txBody>
                    <a:bodyPr/>
                    <a:lstStyle/>
                    <a:p>
                      <a:pPr indent="0" lvl="0" marL="0" rtl="0" algn="l">
                        <a:spcBef>
                          <a:spcPts val="0"/>
                        </a:spcBef>
                        <a:spcAft>
                          <a:spcPts val="0"/>
                        </a:spcAft>
                        <a:buNone/>
                      </a:pPr>
                      <a:r>
                        <a:rPr lang="it"/>
                        <a:t>0,651</a:t>
                      </a:r>
                      <a:endParaRPr/>
                    </a:p>
                  </a:txBody>
                  <a:tcPr marT="91425" marB="91425" marR="91425" marL="91425"/>
                </a:tc>
                <a:tc>
                  <a:txBody>
                    <a:bodyPr/>
                    <a:lstStyle/>
                    <a:p>
                      <a:pPr indent="0" lvl="0" marL="0" rtl="0" algn="l">
                        <a:spcBef>
                          <a:spcPts val="0"/>
                        </a:spcBef>
                        <a:spcAft>
                          <a:spcPts val="0"/>
                        </a:spcAft>
                        <a:buNone/>
                      </a:pPr>
                      <a:r>
                        <a:rPr lang="it"/>
                        <a:t>0,646</a:t>
                      </a:r>
                      <a:endParaRPr/>
                    </a:p>
                  </a:txBody>
                  <a:tcPr marT="91425" marB="91425" marR="91425" marL="91425"/>
                </a:tc>
                <a:tc>
                  <a:txBody>
                    <a:bodyPr/>
                    <a:lstStyle/>
                    <a:p>
                      <a:pPr indent="0" lvl="0" marL="0" rtl="0" algn="l">
                        <a:spcBef>
                          <a:spcPts val="0"/>
                        </a:spcBef>
                        <a:spcAft>
                          <a:spcPts val="0"/>
                        </a:spcAft>
                        <a:buNone/>
                      </a:pPr>
                      <a:r>
                        <a:rPr lang="it"/>
                        <a:t>0,639</a:t>
                      </a:r>
                      <a:endParaRPr/>
                    </a:p>
                  </a:txBody>
                  <a:tcPr marT="91425" marB="91425" marR="91425" marL="91425"/>
                </a:tc>
                <a:tc>
                  <a:txBody>
                    <a:bodyPr/>
                    <a:lstStyle/>
                    <a:p>
                      <a:pPr indent="0" lvl="0" marL="0" rtl="0" algn="l">
                        <a:spcBef>
                          <a:spcPts val="0"/>
                        </a:spcBef>
                        <a:spcAft>
                          <a:spcPts val="0"/>
                        </a:spcAft>
                        <a:buNone/>
                      </a:pPr>
                      <a:r>
                        <a:rPr lang="it"/>
                        <a:t>0,940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72" name="Google Shape;172;p2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Bayes - 63.58% correctly classified </a:t>
            </a:r>
            <a:endParaRPr/>
          </a:p>
        </p:txBody>
      </p:sp>
      <p:pic>
        <p:nvPicPr>
          <p:cNvPr id="173" name="Google Shape;173;p27"/>
          <p:cNvPicPr preferRelativeResize="0"/>
          <p:nvPr/>
        </p:nvPicPr>
        <p:blipFill>
          <a:blip r:embed="rId3">
            <a:alphaModFix/>
          </a:blip>
          <a:stretch>
            <a:fillRect/>
          </a:stretch>
        </p:blipFill>
        <p:spPr>
          <a:xfrm>
            <a:off x="657225" y="532625"/>
            <a:ext cx="7829550" cy="3467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79" name="Google Shape;179;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Bayes</a:t>
            </a:r>
            <a:endParaRPr/>
          </a:p>
          <a:p>
            <a:pPr indent="0" lvl="0" marL="0" rtl="0" algn="l">
              <a:spcBef>
                <a:spcPts val="0"/>
              </a:spcBef>
              <a:spcAft>
                <a:spcPts val="0"/>
              </a:spcAft>
              <a:buNone/>
            </a:pPr>
            <a:r>
              <a:t/>
            </a:r>
            <a:endParaRPr/>
          </a:p>
        </p:txBody>
      </p:sp>
      <p:pic>
        <p:nvPicPr>
          <p:cNvPr id="180" name="Google Shape;180;p28"/>
          <p:cNvPicPr preferRelativeResize="0"/>
          <p:nvPr/>
        </p:nvPicPr>
        <p:blipFill>
          <a:blip r:embed="rId3">
            <a:alphaModFix/>
          </a:blip>
          <a:stretch>
            <a:fillRect/>
          </a:stretch>
        </p:blipFill>
        <p:spPr>
          <a:xfrm>
            <a:off x="459625" y="266500"/>
            <a:ext cx="8105775" cy="410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86" name="Google Shape;186;p2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SMO -76.85% correctly classified </a:t>
            </a:r>
            <a:endParaRPr/>
          </a:p>
        </p:txBody>
      </p:sp>
      <p:pic>
        <p:nvPicPr>
          <p:cNvPr id="187" name="Google Shape;187;p29"/>
          <p:cNvPicPr preferRelativeResize="0"/>
          <p:nvPr/>
        </p:nvPicPr>
        <p:blipFill>
          <a:blip r:embed="rId3">
            <a:alphaModFix/>
          </a:blip>
          <a:stretch>
            <a:fillRect/>
          </a:stretch>
        </p:blipFill>
        <p:spPr>
          <a:xfrm>
            <a:off x="661988" y="556150"/>
            <a:ext cx="7820025" cy="349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93" name="Google Shape;193;p3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SMO </a:t>
            </a:r>
            <a:endParaRPr/>
          </a:p>
        </p:txBody>
      </p:sp>
      <p:pic>
        <p:nvPicPr>
          <p:cNvPr id="194" name="Google Shape;194;p30"/>
          <p:cNvPicPr preferRelativeResize="0"/>
          <p:nvPr/>
        </p:nvPicPr>
        <p:blipFill>
          <a:blip r:embed="rId3">
            <a:alphaModFix/>
          </a:blip>
          <a:stretch>
            <a:fillRect/>
          </a:stretch>
        </p:blipFill>
        <p:spPr>
          <a:xfrm>
            <a:off x="311700" y="152400"/>
            <a:ext cx="8105775" cy="410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00" name="Google Shape;200;p3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RandomForest - 64.57% correctly classified </a:t>
            </a:r>
            <a:endParaRPr/>
          </a:p>
          <a:p>
            <a:pPr indent="0" lvl="0" marL="0" rtl="0" algn="l">
              <a:spcBef>
                <a:spcPts val="0"/>
              </a:spcBef>
              <a:spcAft>
                <a:spcPts val="0"/>
              </a:spcAft>
              <a:buNone/>
            </a:pPr>
            <a:r>
              <a:t/>
            </a:r>
            <a:endParaRPr/>
          </a:p>
        </p:txBody>
      </p:sp>
      <p:pic>
        <p:nvPicPr>
          <p:cNvPr id="201" name="Google Shape;201;p31"/>
          <p:cNvPicPr preferRelativeResize="0"/>
          <p:nvPr/>
        </p:nvPicPr>
        <p:blipFill>
          <a:blip r:embed="rId3">
            <a:alphaModFix/>
          </a:blip>
          <a:stretch>
            <a:fillRect/>
          </a:stretch>
        </p:blipFill>
        <p:spPr>
          <a:xfrm>
            <a:off x="671513" y="512275"/>
            <a:ext cx="7800975" cy="356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Introduction</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07" name="Google Shape;207;p3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RandomForest</a:t>
            </a:r>
            <a:endParaRPr/>
          </a:p>
        </p:txBody>
      </p:sp>
      <p:pic>
        <p:nvPicPr>
          <p:cNvPr id="208" name="Google Shape;208;p32"/>
          <p:cNvPicPr preferRelativeResize="0"/>
          <p:nvPr/>
        </p:nvPicPr>
        <p:blipFill>
          <a:blip r:embed="rId3">
            <a:alphaModFix/>
          </a:blip>
          <a:stretch>
            <a:fillRect/>
          </a:stretch>
        </p:blipFill>
        <p:spPr>
          <a:xfrm>
            <a:off x="461550" y="398175"/>
            <a:ext cx="7829550" cy="381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Application: Categorizer tool</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accent1"/>
                </a:solidFill>
              </a:rPr>
              <a:t>‹#›</a:t>
            </a:fld>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20" name="Google Shape;220;p3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21" name="Google Shape;221;p34"/>
          <p:cNvPicPr preferRelativeResize="0"/>
          <p:nvPr/>
        </p:nvPicPr>
        <p:blipFill>
          <a:blip r:embed="rId3">
            <a:alphaModFix/>
          </a:blip>
          <a:stretch>
            <a:fillRect/>
          </a:stretch>
        </p:blipFill>
        <p:spPr>
          <a:xfrm>
            <a:off x="1227725" y="152400"/>
            <a:ext cx="7063377" cy="4216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27" name="Google Shape;227;p3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28" name="Google Shape;228;p35"/>
          <p:cNvPicPr preferRelativeResize="0"/>
          <p:nvPr/>
        </p:nvPicPr>
        <p:blipFill>
          <a:blip r:embed="rId3">
            <a:alphaModFix/>
          </a:blip>
          <a:stretch>
            <a:fillRect/>
          </a:stretch>
        </p:blipFill>
        <p:spPr>
          <a:xfrm>
            <a:off x="2706575" y="169950"/>
            <a:ext cx="3597056" cy="421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34" name="Google Shape;234;p3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35" name="Google Shape;235;p36"/>
          <p:cNvPicPr preferRelativeResize="0"/>
          <p:nvPr/>
        </p:nvPicPr>
        <p:blipFill>
          <a:blip r:embed="rId3">
            <a:alphaModFix/>
          </a:blip>
          <a:stretch>
            <a:fillRect/>
          </a:stretch>
        </p:blipFill>
        <p:spPr>
          <a:xfrm>
            <a:off x="2847050" y="134850"/>
            <a:ext cx="3548114" cy="421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Student conclusions</a:t>
            </a:r>
            <a:endParaRPr/>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accent1"/>
                </a:solidFill>
              </a:rPr>
              <a:t>‹#›</a:t>
            </a:fld>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Student conclusions</a:t>
            </a:r>
            <a:endParaRPr/>
          </a:p>
        </p:txBody>
      </p:sp>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dk2"/>
                </a:solidFill>
              </a:rPr>
              <a:t>‹#›</a:t>
            </a:fld>
            <a:endParaRPr>
              <a:solidFill>
                <a:schemeClr val="dk2"/>
              </a:solidFill>
            </a:endParaRPr>
          </a:p>
        </p:txBody>
      </p:sp>
      <p:sp>
        <p:nvSpPr>
          <p:cNvPr id="248" name="Google Shape;248;p38"/>
          <p:cNvSpPr txBox="1"/>
          <p:nvPr/>
        </p:nvSpPr>
        <p:spPr>
          <a:xfrm>
            <a:off x="1123500" y="1599225"/>
            <a:ext cx="5977500" cy="30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t>					</a:t>
            </a:r>
            <a:endParaRPr sz="1100"/>
          </a:p>
          <a:p>
            <a:pPr indent="-342900" lvl="0" marL="457200" rtl="0" algn="l">
              <a:lnSpc>
                <a:spcPct val="115000"/>
              </a:lnSpc>
              <a:spcBef>
                <a:spcPts val="1200"/>
              </a:spcBef>
              <a:spcAft>
                <a:spcPts val="0"/>
              </a:spcAft>
              <a:buClr>
                <a:schemeClr val="lt2"/>
              </a:buClr>
              <a:buSzPts val="1800"/>
              <a:buFont typeface="Roboto"/>
              <a:buChar char="●"/>
            </a:pPr>
            <a:r>
              <a:rPr lang="it">
                <a:solidFill>
                  <a:schemeClr val="lt2"/>
                </a:solidFill>
                <a:latin typeface="Roboto"/>
                <a:ea typeface="Roboto"/>
                <a:cs typeface="Roboto"/>
                <a:sym typeface="Roboto"/>
              </a:rPr>
              <a:t>Our experiments demonstrate that an active learner with careful sample selection can achieve good performance (23.15% labeling error) with much less human labeling effort.</a:t>
            </a:r>
            <a:endParaRPr>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it" sz="1100"/>
              <a: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it">
                <a:solidFill>
                  <a:schemeClr val="dk2"/>
                </a:solidFill>
                <a:latin typeface="Roboto"/>
                <a:ea typeface="Roboto"/>
                <a:cs typeface="Roboto"/>
                <a:sym typeface="Roboto"/>
              </a:rPr>
              <a:t>In some cases, the test set might have some problems with the data new labels which do not exist in the training set. This makes the learning problems. For example, two documents belonging to the same macro-category may actually be located in different branches of the single-root tree growing from it, and thus be different, to a point, from one another.</a:t>
            </a:r>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4521400"/>
            <a:ext cx="8351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WikiHow catalogues its articles in 19 macro-categories, each one consisting of a single-root tree.</a:t>
            </a:r>
            <a:endParaRPr/>
          </a:p>
        </p:txBody>
      </p:sp>
      <p:pic>
        <p:nvPicPr>
          <p:cNvPr id="78" name="Google Shape;78;p15"/>
          <p:cNvPicPr preferRelativeResize="0"/>
          <p:nvPr/>
        </p:nvPicPr>
        <p:blipFill>
          <a:blip r:embed="rId3">
            <a:alphaModFix/>
          </a:blip>
          <a:stretch>
            <a:fillRect/>
          </a:stretch>
        </p:blipFill>
        <p:spPr>
          <a:xfrm>
            <a:off x="396500" y="412150"/>
            <a:ext cx="8351000" cy="3763175"/>
          </a:xfrm>
          <a:prstGeom prst="rect">
            <a:avLst/>
          </a:prstGeom>
          <a:noFill/>
          <a:ln>
            <a:noFill/>
          </a:ln>
        </p:spPr>
      </p:pic>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4521400"/>
            <a:ext cx="8351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WikiHow catalogues its articles in 19 macro-categories, each one consisting of a single-root tree.</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86" name="Google Shape;86;p16"/>
          <p:cNvPicPr preferRelativeResize="0"/>
          <p:nvPr/>
        </p:nvPicPr>
        <p:blipFill>
          <a:blip r:embed="rId3">
            <a:alphaModFix/>
          </a:blip>
          <a:stretch>
            <a:fillRect/>
          </a:stretch>
        </p:blipFill>
        <p:spPr>
          <a:xfrm>
            <a:off x="3232500" y="457425"/>
            <a:ext cx="5239951" cy="3660600"/>
          </a:xfrm>
          <a:prstGeom prst="rect">
            <a:avLst/>
          </a:prstGeom>
          <a:noFill/>
          <a:ln>
            <a:noFill/>
          </a:ln>
        </p:spPr>
      </p:pic>
      <p:pic>
        <p:nvPicPr>
          <p:cNvPr id="87" name="Google Shape;87;p16"/>
          <p:cNvPicPr preferRelativeResize="0"/>
          <p:nvPr/>
        </p:nvPicPr>
        <p:blipFill>
          <a:blip r:embed="rId4">
            <a:alphaModFix/>
          </a:blip>
          <a:stretch>
            <a:fillRect/>
          </a:stretch>
        </p:blipFill>
        <p:spPr>
          <a:xfrm>
            <a:off x="753600" y="3673063"/>
            <a:ext cx="6693724" cy="517000"/>
          </a:xfrm>
          <a:prstGeom prst="rect">
            <a:avLst/>
          </a:prstGeom>
          <a:noFill/>
          <a:ln>
            <a:noFill/>
          </a:ln>
        </p:spPr>
      </p:pic>
      <p:sp>
        <p:nvSpPr>
          <p:cNvPr id="88" name="Google Shape;88;p16"/>
          <p:cNvSpPr txBox="1"/>
          <p:nvPr/>
        </p:nvSpPr>
        <p:spPr>
          <a:xfrm>
            <a:off x="753600" y="1038913"/>
            <a:ext cx="2392500" cy="23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solidFill>
                  <a:schemeClr val="dk2"/>
                </a:solidFill>
                <a:latin typeface="Roboto"/>
                <a:ea typeface="Roboto"/>
                <a:cs typeface="Roboto"/>
                <a:sym typeface="Roboto"/>
              </a:rPr>
              <a:t>In this case, the author is labeling its article in a </a:t>
            </a:r>
            <a:r>
              <a:rPr lang="it" sz="2000">
                <a:solidFill>
                  <a:schemeClr val="dk2"/>
                </a:solidFill>
                <a:latin typeface="Roboto"/>
                <a:ea typeface="Roboto"/>
                <a:cs typeface="Roboto"/>
                <a:sym typeface="Roboto"/>
              </a:rPr>
              <a:t>subcategory</a:t>
            </a:r>
            <a:r>
              <a:rPr lang="it" sz="2000">
                <a:solidFill>
                  <a:schemeClr val="dk2"/>
                </a:solidFill>
                <a:latin typeface="Roboto"/>
                <a:ea typeface="Roboto"/>
                <a:cs typeface="Roboto"/>
                <a:sym typeface="Roboto"/>
              </a:rPr>
              <a:t> of Hobbies and Crafts.</a:t>
            </a:r>
            <a:endParaRPr sz="2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300" y="500925"/>
            <a:ext cx="31302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Taxonomy</a:t>
            </a:r>
            <a:endParaRPr/>
          </a:p>
        </p:txBody>
      </p:sp>
      <p:sp>
        <p:nvSpPr>
          <p:cNvPr id="94" name="Google Shape;94;p17"/>
          <p:cNvSpPr txBox="1"/>
          <p:nvPr>
            <p:ph idx="1" type="subTitle"/>
          </p:nvPr>
        </p:nvSpPr>
        <p:spPr>
          <a:xfrm>
            <a:off x="311300" y="1638900"/>
            <a:ext cx="4050000" cy="2225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 sz="1800"/>
              <a:t>Strict single-root tree structure for macro-categories.</a:t>
            </a:r>
            <a:endParaRPr sz="1800"/>
          </a:p>
          <a:p>
            <a:pPr indent="-342900" lvl="0" marL="457200" rtl="0" algn="l">
              <a:lnSpc>
                <a:spcPct val="115000"/>
              </a:lnSpc>
              <a:spcBef>
                <a:spcPts val="0"/>
              </a:spcBef>
              <a:spcAft>
                <a:spcPts val="0"/>
              </a:spcAft>
              <a:buSzPts val="1800"/>
              <a:buChar char="●"/>
            </a:pPr>
            <a:r>
              <a:rPr lang="it" sz="1800"/>
              <a:t>Only one (sub-)category possible.</a:t>
            </a:r>
            <a:endParaRPr sz="1800"/>
          </a:p>
          <a:p>
            <a:pPr indent="-342900" lvl="0" marL="457200" rtl="0" algn="l">
              <a:lnSpc>
                <a:spcPct val="115000"/>
              </a:lnSpc>
              <a:spcBef>
                <a:spcPts val="0"/>
              </a:spcBef>
              <a:spcAft>
                <a:spcPts val="0"/>
              </a:spcAft>
              <a:buSzPts val="1800"/>
              <a:buChar char="●"/>
            </a:pPr>
            <a:r>
              <a:rPr lang="it" sz="1800"/>
              <a:t>QA and categorization entirely manual.</a:t>
            </a:r>
            <a:endParaRPr sz="1800"/>
          </a:p>
        </p:txBody>
      </p:sp>
      <p:pic>
        <p:nvPicPr>
          <p:cNvPr id="95" name="Google Shape;95;p17"/>
          <p:cNvPicPr preferRelativeResize="0"/>
          <p:nvPr/>
        </p:nvPicPr>
        <p:blipFill>
          <a:blip r:embed="rId3">
            <a:alphaModFix/>
          </a:blip>
          <a:stretch>
            <a:fillRect/>
          </a:stretch>
        </p:blipFill>
        <p:spPr>
          <a:xfrm>
            <a:off x="4678698" y="468350"/>
            <a:ext cx="4465300" cy="4206776"/>
          </a:xfrm>
          <a:prstGeom prst="rect">
            <a:avLst/>
          </a:prstGeom>
          <a:noFill/>
          <a:ln>
            <a:noFill/>
          </a:ln>
        </p:spPr>
      </p:pic>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 Mining</a:t>
            </a:r>
            <a:endParaRPr/>
          </a:p>
          <a:p>
            <a:pPr indent="0" lvl="0" marL="0" rtl="0" algn="l">
              <a:spcBef>
                <a:spcPts val="0"/>
              </a:spcBef>
              <a:spcAft>
                <a:spcPts val="0"/>
              </a:spcAft>
              <a:buNone/>
            </a:pPr>
            <a:r>
              <a:t/>
            </a:r>
            <a:endParaRPr/>
          </a:p>
          <a:p>
            <a:pPr indent="-425450" lvl="0" marL="914400" rtl="0" algn="l">
              <a:spcBef>
                <a:spcPts val="0"/>
              </a:spcBef>
              <a:spcAft>
                <a:spcPts val="0"/>
              </a:spcAft>
              <a:buSzPts val="3100"/>
              <a:buChar char="●"/>
            </a:pPr>
            <a:r>
              <a:rPr lang="it" sz="3100"/>
              <a:t>Problem definition</a:t>
            </a:r>
            <a:endParaRPr sz="3100"/>
          </a:p>
          <a:p>
            <a:pPr indent="-425450" lvl="0" marL="914400" rtl="0" algn="l">
              <a:spcBef>
                <a:spcPts val="0"/>
              </a:spcBef>
              <a:spcAft>
                <a:spcPts val="0"/>
              </a:spcAft>
              <a:buSzPts val="3100"/>
              <a:buChar char="●"/>
            </a:pPr>
            <a:r>
              <a:rPr lang="it" sz="3100"/>
              <a:t>Dataset set-up</a:t>
            </a:r>
            <a:endParaRPr sz="3100"/>
          </a:p>
          <a:p>
            <a:pPr indent="-425450" lvl="0" marL="914400" rtl="0" algn="l">
              <a:spcBef>
                <a:spcPts val="0"/>
              </a:spcBef>
              <a:spcAft>
                <a:spcPts val="0"/>
              </a:spcAft>
              <a:buSzPts val="3100"/>
              <a:buChar char="●"/>
            </a:pPr>
            <a:r>
              <a:rPr lang="it" sz="3100"/>
              <a:t>Methods applied</a:t>
            </a:r>
            <a:endParaRPr sz="3100"/>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Problem definition</a:t>
            </a:r>
            <a:endParaRPr sz="3200"/>
          </a:p>
        </p:txBody>
      </p:sp>
      <p:sp>
        <p:nvSpPr>
          <p:cNvPr id="108" name="Google Shape;108;p19"/>
          <p:cNvSpPr txBox="1"/>
          <p:nvPr>
            <p:ph idx="1" type="body"/>
          </p:nvPr>
        </p:nvSpPr>
        <p:spPr>
          <a:xfrm>
            <a:off x="355075" y="1587025"/>
            <a:ext cx="8239200" cy="307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it" sz="1800"/>
              <a:t>Given 19 mutually exclusive possibilities, we aim to determine to which class an article should be assigned to.</a:t>
            </a:r>
            <a:endParaRPr sz="1800"/>
          </a:p>
          <a:p>
            <a:pPr indent="0" lvl="0" marL="0" rtl="0" algn="just">
              <a:lnSpc>
                <a:spcPct val="115000"/>
              </a:lnSpc>
              <a:spcBef>
                <a:spcPts val="1600"/>
              </a:spcBef>
              <a:spcAft>
                <a:spcPts val="0"/>
              </a:spcAft>
              <a:buNone/>
            </a:pPr>
            <a:r>
              <a:t/>
            </a:r>
            <a:endParaRPr sz="1800"/>
          </a:p>
          <a:p>
            <a:pPr indent="0" lvl="0" marL="0" rtl="0" algn="just">
              <a:lnSpc>
                <a:spcPct val="115000"/>
              </a:lnSpc>
              <a:spcBef>
                <a:spcPts val="1600"/>
              </a:spcBef>
              <a:spcAft>
                <a:spcPts val="0"/>
              </a:spcAft>
              <a:buNone/>
            </a:pPr>
            <a:r>
              <a:t/>
            </a:r>
            <a:endParaRPr sz="1800"/>
          </a:p>
          <a:p>
            <a:pPr indent="0" lvl="0" marL="0" rtl="0" algn="just">
              <a:lnSpc>
                <a:spcPct val="100000"/>
              </a:lnSpc>
              <a:spcBef>
                <a:spcPts val="1600"/>
              </a:spcBef>
              <a:spcAft>
                <a:spcPts val="0"/>
              </a:spcAft>
              <a:buNone/>
            </a:pPr>
            <a:r>
              <a:rPr lang="it" sz="1800"/>
              <a:t>In WikiHow, each article is characterized by a title beginning with the words “How to…”, a summary and a corpus divided in </a:t>
            </a:r>
            <a:r>
              <a:rPr i="1" lang="it" sz="1800"/>
              <a:t>steps</a:t>
            </a:r>
            <a:r>
              <a:rPr lang="it" sz="1800"/>
              <a:t>.</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1600"/>
              </a:spcBef>
              <a:spcAft>
                <a:spcPts val="0"/>
              </a:spcAft>
              <a:buNone/>
            </a:pPr>
            <a:r>
              <a:t/>
            </a:r>
            <a:endParaRPr sz="1800"/>
          </a:p>
          <a:p>
            <a:pPr indent="0" lvl="0" marL="0" rtl="0" algn="l">
              <a:spcBef>
                <a:spcPts val="16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2532900" y="2571750"/>
            <a:ext cx="3770006" cy="818400"/>
          </a:xfrm>
          <a:prstGeom prst="rect">
            <a:avLst/>
          </a:prstGeom>
          <a:noFill/>
          <a:ln>
            <a:noFill/>
          </a:ln>
        </p:spPr>
      </p:pic>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Dataset set-up</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7" name="Google Shape;117;p20"/>
          <p:cNvSpPr txBox="1"/>
          <p:nvPr/>
        </p:nvSpPr>
        <p:spPr>
          <a:xfrm>
            <a:off x="361500" y="1730125"/>
            <a:ext cx="8421000" cy="3326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In WikiHow, each article is characterized by a title beginning with the words “How to…”, a summary and a corpus divided in </a:t>
            </a:r>
            <a:r>
              <a:rPr i="1" lang="it" sz="1800">
                <a:solidFill>
                  <a:schemeClr val="dk2"/>
                </a:solidFill>
                <a:latin typeface="Roboto"/>
                <a:ea typeface="Roboto"/>
                <a:cs typeface="Roboto"/>
                <a:sym typeface="Roboto"/>
              </a:rPr>
              <a:t>steps</a:t>
            </a:r>
            <a:r>
              <a:rPr lang="it" sz="1800">
                <a:solidFill>
                  <a:schemeClr val="dk2"/>
                </a:solidFill>
                <a:latin typeface="Roboto"/>
                <a:ea typeface="Roboto"/>
                <a:cs typeface="Roboto"/>
                <a:sym typeface="Roboto"/>
              </a:rPr>
              <a:t>. All of this is retrieved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Only </a:t>
            </a:r>
            <a:r>
              <a:rPr lang="it" sz="1800">
                <a:solidFill>
                  <a:schemeClr val="dk2"/>
                </a:solidFill>
                <a:latin typeface="Roboto"/>
                <a:ea typeface="Roboto"/>
                <a:cs typeface="Roboto"/>
                <a:sym typeface="Roboto"/>
              </a:rPr>
              <a:t>non-empty </a:t>
            </a:r>
            <a:r>
              <a:rPr lang="it" sz="1800">
                <a:solidFill>
                  <a:schemeClr val="dk2"/>
                </a:solidFill>
                <a:latin typeface="Roboto"/>
                <a:ea typeface="Roboto"/>
                <a:cs typeface="Roboto"/>
                <a:sym typeface="Roboto"/>
              </a:rPr>
              <a:t>articles written in </a:t>
            </a:r>
            <a:r>
              <a:rPr lang="it" sz="1800" u="sng">
                <a:solidFill>
                  <a:schemeClr val="dk2"/>
                </a:solidFill>
                <a:latin typeface="Roboto"/>
                <a:ea typeface="Roboto"/>
                <a:cs typeface="Roboto"/>
                <a:sym typeface="Roboto"/>
              </a:rPr>
              <a:t>English</a:t>
            </a:r>
            <a:r>
              <a:rPr lang="it" sz="1800">
                <a:solidFill>
                  <a:schemeClr val="dk2"/>
                </a:solidFill>
                <a:latin typeface="Roboto"/>
                <a:ea typeface="Roboto"/>
                <a:cs typeface="Roboto"/>
                <a:sym typeface="Roboto"/>
              </a:rPr>
              <a:t> are considered; </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All non-alphabetic characters have been identified by the means of regular expressions and removed;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Entries have been tokenized and stemmed prior to insertion.</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Grammar check and cleaning.</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23" name="Google Shape;123;p2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Dataset set-up</a:t>
            </a:r>
            <a:endParaRPr/>
          </a:p>
        </p:txBody>
      </p:sp>
      <p:pic>
        <p:nvPicPr>
          <p:cNvPr id="124" name="Google Shape;124;p21"/>
          <p:cNvPicPr preferRelativeResize="0"/>
          <p:nvPr/>
        </p:nvPicPr>
        <p:blipFill>
          <a:blip r:embed="rId3">
            <a:alphaModFix/>
          </a:blip>
          <a:stretch>
            <a:fillRect/>
          </a:stretch>
        </p:blipFill>
        <p:spPr>
          <a:xfrm>
            <a:off x="819413" y="0"/>
            <a:ext cx="7505177" cy="434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