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365" r:id="rId5"/>
    <p:sldId id="366" r:id="rId6"/>
    <p:sldId id="367" r:id="rId7"/>
    <p:sldId id="370" r:id="rId8"/>
    <p:sldId id="373" r:id="rId9"/>
    <p:sldId id="369" r:id="rId10"/>
    <p:sldId id="372" r:id="rId11"/>
    <p:sldId id="375" r:id="rId12"/>
    <p:sldId id="376" r:id="rId13"/>
    <p:sldId id="377" r:id="rId14"/>
    <p:sldId id="378" r:id="rId15"/>
    <p:sldId id="379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17"/>
    <a:srgbClr val="1D2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26/04/2021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8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26 aprile 2021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-397741"/>
            <a:ext cx="6738538" cy="3633343"/>
            <a:chOff x="5612972" y="-451415"/>
            <a:chExt cx="7647903" cy="4123662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468" y="-451415"/>
              <a:ext cx="3520407" cy="3387980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984550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984550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297553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297553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4"/>
          </a:solidFill>
        </p:spPr>
        <p:txBody>
          <a:bodyPr rtlCol="0"/>
          <a:lstStyle/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igura a mano libera 23">
            <a:extLst>
              <a:ext uri="{FF2B5EF4-FFF2-40B4-BE49-F238E27FC236}">
                <a16:creationId xmlns:a16="http://schemas.microsoft.com/office/drawing/2014/main" id="{7FE65C23-C0EF-BB41-884A-01C2A7356159}"/>
              </a:ext>
            </a:extLst>
          </p:cNvPr>
          <p:cNvSpPr>
            <a:spLocks/>
          </p:cNvSpPr>
          <p:nvPr/>
        </p:nvSpPr>
        <p:spPr bwMode="auto">
          <a:xfrm rot="10800000">
            <a:off x="11314037" y="3"/>
            <a:ext cx="877961" cy="877713"/>
          </a:xfrm>
          <a:custGeom>
            <a:avLst/>
            <a:gdLst>
              <a:gd name="T0" fmla="*/ 0 w 1162"/>
              <a:gd name="T1" fmla="+- 0 14679 14679"/>
              <a:gd name="T2" fmla="*/ 14679 h 1162"/>
              <a:gd name="T3" fmla="*/ 0 w 1162"/>
              <a:gd name="T4" fmla="+- 0 15840 14679"/>
              <a:gd name="T5" fmla="*/ 15840 h 1162"/>
              <a:gd name="T6" fmla="*/ 1161 w 1162"/>
              <a:gd name="T7" fmla="+- 0 15840 14679"/>
              <a:gd name="T8" fmla="*/ 15840 h 1162"/>
              <a:gd name="T9" fmla="*/ 0 w 1162"/>
              <a:gd name="T10" fmla="+- 0 14679 14679"/>
              <a:gd name="T11" fmla="*/ 14679 h 1162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1162" h="1162">
                <a:moveTo>
                  <a:pt x="0" y="0"/>
                </a:moveTo>
                <a:lnTo>
                  <a:pt x="0" y="1161"/>
                </a:lnTo>
                <a:lnTo>
                  <a:pt x="1161" y="11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it-IT" noProof="0" dirty="0"/>
          </a:p>
        </p:txBody>
      </p:sp>
      <p:sp>
        <p:nvSpPr>
          <p:cNvPr id="9" name="Figura a mano libera 9">
            <a:extLst>
              <a:ext uri="{FF2B5EF4-FFF2-40B4-BE49-F238E27FC236}">
                <a16:creationId xmlns:a16="http://schemas.microsoft.com/office/drawing/2014/main" id="{54291480-EDE5-4697-8BA7-B2BA95B9664D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10787605" y="606045"/>
            <a:ext cx="1404395" cy="1872522"/>
          </a:xfrm>
          <a:custGeom>
            <a:avLst/>
            <a:gdLst>
              <a:gd name="T0" fmla="*/ 0 w 1789"/>
              <a:gd name="T1" fmla="+- 0 12290 12290"/>
              <a:gd name="T2" fmla="*/ 12290 h 2386"/>
              <a:gd name="T3" fmla="*/ 0 w 1789"/>
              <a:gd name="T4" fmla="+- 0 13484 12290"/>
              <a:gd name="T5" fmla="*/ 13484 h 2386"/>
              <a:gd name="T6" fmla="*/ 1192 w 1789"/>
              <a:gd name="T7" fmla="+- 0 14676 12290"/>
              <a:gd name="T8" fmla="*/ 14676 h 2386"/>
              <a:gd name="T9" fmla="*/ 1789 w 1789"/>
              <a:gd name="T10" fmla="+- 0 14079 12290"/>
              <a:gd name="T11" fmla="*/ 14079 h 2386"/>
              <a:gd name="T12" fmla="*/ 0 w 1789"/>
              <a:gd name="T13" fmla="+- 0 12290 12290"/>
              <a:gd name="T14" fmla="*/ 12290 h 2386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</a:cxnLst>
            <a:rect l="0" t="0" r="r" b="b"/>
            <a:pathLst>
              <a:path w="1789" h="2386">
                <a:moveTo>
                  <a:pt x="0" y="0"/>
                </a:moveTo>
                <a:lnTo>
                  <a:pt x="0" y="1194"/>
                </a:lnTo>
                <a:lnTo>
                  <a:pt x="1192" y="2386"/>
                </a:lnTo>
                <a:lnTo>
                  <a:pt x="1789" y="17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706D7-8BD6-4146-B641-F2E59EF1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19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94" r:id="rId6"/>
    <p:sldLayoutId id="2147483684" r:id="rId7"/>
    <p:sldLayoutId id="2147483675" r:id="rId8"/>
    <p:sldLayoutId id="2147483676" r:id="rId9"/>
    <p:sldLayoutId id="2147483677" r:id="rId10"/>
    <p:sldLayoutId id="2147483685" r:id="rId11"/>
    <p:sldLayoutId id="2147483688" r:id="rId12"/>
    <p:sldLayoutId id="2147483692" r:id="rId13"/>
    <p:sldLayoutId id="214748368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69;p13">
            <a:extLst>
              <a:ext uri="{FF2B5EF4-FFF2-40B4-BE49-F238E27FC236}">
                <a16:creationId xmlns:a16="http://schemas.microsoft.com/office/drawing/2014/main" id="{EE7D27DB-4CE2-4199-88BD-19F36ED2C005}"/>
              </a:ext>
            </a:extLst>
          </p:cNvPr>
          <p:cNvGrpSpPr/>
          <p:nvPr/>
        </p:nvGrpSpPr>
        <p:grpSpPr>
          <a:xfrm>
            <a:off x="6994787" y="1013309"/>
            <a:ext cx="4360802" cy="4280374"/>
            <a:chOff x="576654" y="555403"/>
            <a:chExt cx="3865959" cy="3794658"/>
          </a:xfrm>
        </p:grpSpPr>
        <p:sp>
          <p:nvSpPr>
            <p:cNvPr id="15" name="Google Shape;170;p13">
              <a:extLst>
                <a:ext uri="{FF2B5EF4-FFF2-40B4-BE49-F238E27FC236}">
                  <a16:creationId xmlns:a16="http://schemas.microsoft.com/office/drawing/2014/main" id="{F4188AF0-20BB-44C8-BA8A-4AB9BCAA9079}"/>
                </a:ext>
              </a:extLst>
            </p:cNvPr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1;p13">
              <a:extLst>
                <a:ext uri="{FF2B5EF4-FFF2-40B4-BE49-F238E27FC236}">
                  <a16:creationId xmlns:a16="http://schemas.microsoft.com/office/drawing/2014/main" id="{E66A4222-2745-4AEB-9F20-0C05A7348A02}"/>
                </a:ext>
              </a:extLst>
            </p:cNvPr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2;p13">
              <a:extLst>
                <a:ext uri="{FF2B5EF4-FFF2-40B4-BE49-F238E27FC236}">
                  <a16:creationId xmlns:a16="http://schemas.microsoft.com/office/drawing/2014/main" id="{E8BC6B00-EC8B-4767-B3A6-D17CFFA5A352}"/>
                </a:ext>
              </a:extLst>
            </p:cNvPr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73;p13">
              <a:extLst>
                <a:ext uri="{FF2B5EF4-FFF2-40B4-BE49-F238E27FC236}">
                  <a16:creationId xmlns:a16="http://schemas.microsoft.com/office/drawing/2014/main" id="{78F74F14-0E3F-40B4-8B89-C2A59D965836}"/>
                </a:ext>
              </a:extLst>
            </p:cNvPr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74;p13">
              <a:extLst>
                <a:ext uri="{FF2B5EF4-FFF2-40B4-BE49-F238E27FC236}">
                  <a16:creationId xmlns:a16="http://schemas.microsoft.com/office/drawing/2014/main" id="{AC5CAFE0-7218-4587-A101-85BC0C123BB2}"/>
                </a:ext>
              </a:extLst>
            </p:cNvPr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175;p13">
            <a:extLst>
              <a:ext uri="{FF2B5EF4-FFF2-40B4-BE49-F238E27FC236}">
                <a16:creationId xmlns:a16="http://schemas.microsoft.com/office/drawing/2014/main" id="{531DD431-B324-4E6A-9D0B-2E3CEC8B18FD}"/>
              </a:ext>
            </a:extLst>
          </p:cNvPr>
          <p:cNvSpPr/>
          <p:nvPr/>
        </p:nvSpPr>
        <p:spPr>
          <a:xfrm rot="2700000">
            <a:off x="7587209" y="1536422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76;p13">
            <a:extLst>
              <a:ext uri="{FF2B5EF4-FFF2-40B4-BE49-F238E27FC236}">
                <a16:creationId xmlns:a16="http://schemas.microsoft.com/office/drawing/2014/main" id="{B415E4F4-DD46-41FC-9DF5-0E3A024DA5A3}"/>
              </a:ext>
            </a:extLst>
          </p:cNvPr>
          <p:cNvSpPr/>
          <p:nvPr/>
        </p:nvSpPr>
        <p:spPr>
          <a:xfrm rot="8434612">
            <a:off x="10428234" y="4541011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CB09760-59BB-4818-B0BC-6652A86E4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" t="1189" r="3570" b="13635"/>
          <a:stretch/>
        </p:blipFill>
        <p:spPr>
          <a:xfrm>
            <a:off x="7188511" y="1314150"/>
            <a:ext cx="3986827" cy="3644863"/>
          </a:xfrm>
          <a:prstGeom prst="ellipse">
            <a:avLst/>
          </a:prstGeom>
        </p:spPr>
      </p:pic>
      <p:sp>
        <p:nvSpPr>
          <p:cNvPr id="23" name="Google Shape;234;p21">
            <a:extLst>
              <a:ext uri="{FF2B5EF4-FFF2-40B4-BE49-F238E27FC236}">
                <a16:creationId xmlns:a16="http://schemas.microsoft.com/office/drawing/2014/main" id="{493D0175-C049-41B3-A8DC-19AA225A3115}"/>
              </a:ext>
            </a:extLst>
          </p:cNvPr>
          <p:cNvSpPr txBox="1">
            <a:spLocks/>
          </p:cNvSpPr>
          <p:nvPr/>
        </p:nvSpPr>
        <p:spPr>
          <a:xfrm>
            <a:off x="952500" y="6113364"/>
            <a:ext cx="7944546" cy="54727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CA" dirty="0"/>
              <a:t>E. </a:t>
            </a:r>
            <a:r>
              <a:rPr lang="en-CA" dirty="0" err="1"/>
              <a:t>Cogotti</a:t>
            </a:r>
            <a:r>
              <a:rPr lang="en-CA" dirty="0"/>
              <a:t> </a:t>
            </a:r>
            <a:r>
              <a:rPr lang="it-IT" dirty="0"/>
              <a:t>| </a:t>
            </a:r>
            <a:r>
              <a:rPr lang="en-CA" dirty="0"/>
              <a:t>F. </a:t>
            </a:r>
            <a:r>
              <a:rPr lang="en-CA" dirty="0" err="1"/>
              <a:t>Pesciatini</a:t>
            </a:r>
            <a:r>
              <a:rPr lang="en-CA" dirty="0"/>
              <a:t> | G. </a:t>
            </a:r>
            <a:r>
              <a:rPr lang="en-CA" dirty="0" err="1"/>
              <a:t>Petrelli</a:t>
            </a:r>
            <a:r>
              <a:rPr lang="en-CA" dirty="0"/>
              <a:t> | M. </a:t>
            </a:r>
            <a:r>
              <a:rPr lang="es-419" dirty="0"/>
              <a:t>Gómez</a:t>
            </a:r>
            <a:endParaRPr lang="en-CA" dirty="0"/>
          </a:p>
        </p:txBody>
      </p:sp>
      <p:sp>
        <p:nvSpPr>
          <p:cNvPr id="24" name="Google Shape;233;p21">
            <a:extLst>
              <a:ext uri="{FF2B5EF4-FFF2-40B4-BE49-F238E27FC236}">
                <a16:creationId xmlns:a16="http://schemas.microsoft.com/office/drawing/2014/main" id="{92F1361B-8783-4DAF-8D22-4552AAD8AD5E}"/>
              </a:ext>
            </a:extLst>
          </p:cNvPr>
          <p:cNvSpPr txBox="1">
            <a:spLocks/>
          </p:cNvSpPr>
          <p:nvPr/>
        </p:nvSpPr>
        <p:spPr>
          <a:xfrm>
            <a:off x="1016662" y="2557742"/>
            <a:ext cx="5401660" cy="120801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8000" dirty="0">
                <a:latin typeface="Amatic SC" panose="00000500000000000000" pitchFamily="2" charset="-79"/>
                <a:cs typeface="Amatic SC" panose="00000500000000000000" pitchFamily="2" charset="-79"/>
              </a:rPr>
              <a:t>Watermelon</a:t>
            </a:r>
            <a:r>
              <a:rPr lang="it-IT" sz="8000" dirty="0">
                <a:latin typeface="Amatic SC" panose="00000500000000000000" pitchFamily="2" charset="-79"/>
                <a:cs typeface="Amatic SC" panose="00000500000000000000" pitchFamily="2" charset="-79"/>
              </a:rPr>
              <a:t> Inc.</a:t>
            </a:r>
          </a:p>
        </p:txBody>
      </p:sp>
    </p:spTree>
    <p:extLst>
      <p:ext uri="{BB962C8B-B14F-4D97-AF65-F5344CB8AC3E}">
        <p14:creationId xmlns:p14="http://schemas.microsoft.com/office/powerpoint/2010/main" val="102914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10" descr="Immagine che contiene testo, esterni, marciapiede, via&#10;&#10;Descrizione generata automaticamente">
            <a:extLst>
              <a:ext uri="{FF2B5EF4-FFF2-40B4-BE49-F238E27FC236}">
                <a16:creationId xmlns:a16="http://schemas.microsoft.com/office/drawing/2014/main" id="{AEADB0F3-E9DD-42D1-A099-711B7321ED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6286502" y="561610"/>
            <a:ext cx="3075757" cy="6001480"/>
          </a:xfrm>
          <a:noFill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18A2C55-6F1A-45CB-86A2-95A7545A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it-IT" sz="3400" dirty="0" err="1"/>
              <a:t>ARGame</a:t>
            </a:r>
            <a:r>
              <a:rPr lang="it-IT" sz="3400" dirty="0"/>
              <a:t> </a:t>
            </a:r>
            <a:r>
              <a:rPr lang="it-IT" sz="3400" dirty="0" err="1"/>
              <a:t>introduction</a:t>
            </a:r>
            <a:endParaRPr lang="en-GB" sz="34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1109463-F5C0-4F52-8F28-DF96977784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Game Goal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find the avatars spread around the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Credits, gained finding avatars, can be used to be redeemed in the participating stores of the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Users learn more about the city.</a:t>
            </a:r>
            <a:br>
              <a:rPr lang="en-GB" dirty="0"/>
            </a:br>
            <a:br>
              <a:rPr lang="en-GB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Segnaposto contenuto 12">
            <a:extLst>
              <a:ext uri="{FF2B5EF4-FFF2-40B4-BE49-F238E27FC236}">
                <a16:creationId xmlns:a16="http://schemas.microsoft.com/office/drawing/2014/main" id="{5A3A1FE7-C212-477E-BE8C-D40FC465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62259" y="2334421"/>
            <a:ext cx="2773881" cy="24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4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4FB7B-6E8A-40F6-864D-E1691DF1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987193" cy="610863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ARGame</a:t>
            </a:r>
            <a:r>
              <a:rPr lang="it-IT" dirty="0"/>
              <a:t> </a:t>
            </a:r>
            <a:r>
              <a:rPr lang="it-IT" dirty="0" err="1"/>
              <a:t>development</a:t>
            </a:r>
            <a:r>
              <a:rPr lang="it-IT" dirty="0"/>
              <a:t> and </a:t>
            </a:r>
            <a:r>
              <a:rPr lang="it-IT" dirty="0" err="1"/>
              <a:t>integration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2A8302-5F3E-4914-A87E-219ADBF63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>
                <a:latin typeface="Arial Black" panose="020B0A04020102020204" pitchFamily="34" charset="0"/>
              </a:rPr>
              <a:t>Area20MainActivity</a:t>
            </a:r>
            <a:r>
              <a:rPr lang="it-IT" sz="1800" dirty="0"/>
              <a:t> </a:t>
            </a:r>
            <a:r>
              <a:rPr lang="it-IT" sz="1800" dirty="0" err="1">
                <a:latin typeface="Arial Black" panose="020B0A04020102020204" pitchFamily="34" charset="0"/>
              </a:rPr>
              <a:t>initialization</a:t>
            </a:r>
            <a:endParaRPr lang="en-GB" sz="1800" dirty="0">
              <a:latin typeface="Arial Black" panose="020B0A04020102020204" pitchFamily="34" charset="0"/>
            </a:endParaRPr>
          </a:p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2F1BB9-FBCA-4B71-844F-FEB59B28970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5071739" cy="404216"/>
          </a:xfrm>
        </p:spPr>
        <p:txBody>
          <a:bodyPr>
            <a:normAutofit/>
          </a:bodyPr>
          <a:lstStyle/>
          <a:p>
            <a:r>
              <a:rPr lang="it-IT" sz="1800" dirty="0">
                <a:latin typeface="Arial Black" panose="020B0A04020102020204" pitchFamily="34" charset="0"/>
              </a:rPr>
              <a:t>Call </a:t>
            </a:r>
            <a:r>
              <a:rPr lang="it-IT" sz="1800" dirty="0" err="1">
                <a:latin typeface="Arial Black" panose="020B0A04020102020204" pitchFamily="34" charset="0"/>
              </a:rPr>
              <a:t>sequence</a:t>
            </a:r>
            <a:r>
              <a:rPr lang="it-IT" sz="1800" dirty="0">
                <a:latin typeface="Arial Black" panose="020B0A04020102020204" pitchFamily="34" charset="0"/>
              </a:rPr>
              <a:t> for Area20GameFragment</a:t>
            </a:r>
            <a:endParaRPr lang="en-GB" sz="1800" dirty="0">
              <a:latin typeface="Arial Black" panose="020B0A04020102020204" pitchFamily="34" charset="0"/>
            </a:endParaRPr>
          </a:p>
          <a:p>
            <a:endParaRPr lang="en-GB" dirty="0"/>
          </a:p>
        </p:txBody>
      </p:sp>
      <p:pic>
        <p:nvPicPr>
          <p:cNvPr id="7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21CE1AA-0224-42EF-BC44-1E916D0EF9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0778" y="2798762"/>
            <a:ext cx="4591357" cy="2483452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050BE74-8FAB-4ACC-B1A5-BB5E09DD7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2705199"/>
            <a:ext cx="4827178" cy="3286589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626C82C-F2DC-4B9F-8187-3FD5C316109B}"/>
              </a:ext>
            </a:extLst>
          </p:cNvPr>
          <p:cNvCxnSpPr/>
          <p:nvPr/>
        </p:nvCxnSpPr>
        <p:spPr>
          <a:xfrm flipV="1">
            <a:off x="3586579" y="2902998"/>
            <a:ext cx="2776121" cy="195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63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A7209D3-E02D-46E1-AFC0-297A9BF7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60707" cy="610863"/>
          </a:xfrm>
        </p:spPr>
        <p:txBody>
          <a:bodyPr>
            <a:normAutofit fontScale="90000"/>
          </a:bodyPr>
          <a:lstStyle/>
          <a:p>
            <a:r>
              <a:rPr lang="en-GB" dirty="0"/>
              <a:t>Class diagram with </a:t>
            </a:r>
            <a:r>
              <a:rPr lang="en-GB" dirty="0" err="1"/>
              <a:t>ARGame</a:t>
            </a:r>
            <a:r>
              <a:rPr lang="en-GB" dirty="0"/>
              <a:t> extensions on android</a:t>
            </a:r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59570B07-429E-42BA-8DCF-F1BA73B75B5D}"/>
              </a:ext>
            </a:extLst>
          </p:cNvPr>
          <p:cNvPicPr>
            <a:picLocks noGrp="1" noChangeAspect="1"/>
          </p:cNvPicPr>
          <p:nvPr>
            <p:ph type="chart" sz="quarter" idx="10"/>
          </p:nvPr>
        </p:nvPicPr>
        <p:blipFill rotWithShape="1">
          <a:blip r:embed="rId2"/>
          <a:srcRect b="4018"/>
          <a:stretch/>
        </p:blipFill>
        <p:spPr>
          <a:xfrm>
            <a:off x="1458588" y="1778015"/>
            <a:ext cx="9274823" cy="5079985"/>
          </a:xfrm>
        </p:spPr>
      </p:pic>
    </p:spTree>
    <p:extLst>
      <p:ext uri="{BB962C8B-B14F-4D97-AF65-F5344CB8AC3E}">
        <p14:creationId xmlns:p14="http://schemas.microsoft.com/office/powerpoint/2010/main" val="328266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n-CA" dirty="0"/>
              <a:t>Augmented</a:t>
            </a:r>
            <a:r>
              <a:rPr lang="it-IT" dirty="0"/>
              <a:t> Reality Engine Application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n-CA" dirty="0"/>
              <a:t>Flexible development of location‑based mobile augmented reality applications with AREA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F04700-EDBC-4214-A0C0-A228DAF15A17}"/>
              </a:ext>
            </a:extLst>
          </p:cNvPr>
          <p:cNvSpPr txBox="1"/>
          <p:nvPr/>
        </p:nvSpPr>
        <p:spPr>
          <a:xfrm>
            <a:off x="7878259" y="6237576"/>
            <a:ext cx="246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CA" dirty="0">
                <a:solidFill>
                  <a:schemeClr val="bg1"/>
                </a:solidFill>
              </a:rPr>
              <a:t>E. </a:t>
            </a:r>
            <a:r>
              <a:rPr lang="en-CA" dirty="0" err="1">
                <a:solidFill>
                  <a:schemeClr val="bg1"/>
                </a:solidFill>
              </a:rPr>
              <a:t>Cogotti</a:t>
            </a:r>
            <a:r>
              <a:rPr lang="en-CA" dirty="0">
                <a:solidFill>
                  <a:schemeClr val="bg1"/>
                </a:solidFill>
              </a:rPr>
              <a:t> | G. </a:t>
            </a:r>
            <a:r>
              <a:rPr lang="en-CA" dirty="0" err="1">
                <a:solidFill>
                  <a:schemeClr val="bg1"/>
                </a:solidFill>
              </a:rPr>
              <a:t>Petrelli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42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>
            <a:extLst>
              <a:ext uri="{FF2B5EF4-FFF2-40B4-BE49-F238E27FC236}">
                <a16:creationId xmlns:a16="http://schemas.microsoft.com/office/drawing/2014/main" id="{C309A553-2291-4DFE-A46B-181C14486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905000"/>
            <a:ext cx="6096000" cy="3048000"/>
          </a:xfrm>
          <a:prstGeom prst="rect">
            <a:avLst/>
          </a:prstGeom>
          <a:noFill/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3AF5F3EF-5971-4B5A-81D8-7D9E06FD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988FC3-70BA-425C-AA26-31F9E15EBB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Topic : mobile augmented reality</a:t>
            </a:r>
            <a:endParaRPr lang="it-IT" dirty="0">
              <a:effectLst/>
            </a:endParaRPr>
          </a:p>
          <a:p>
            <a:r>
              <a:rPr lang="it-IT" dirty="0"/>
              <a:t>Issues:</a:t>
            </a:r>
          </a:p>
          <a:p>
            <a:pPr>
              <a:spcAft>
                <a:spcPts val="800"/>
              </a:spcAft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>
                <a:effectLst/>
              </a:rPr>
              <a:t>ynamic OS enviroment</a:t>
            </a:r>
            <a:br>
              <a:rPr lang="it-IT" dirty="0"/>
            </a:b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effectLst/>
              </a:rPr>
              <a:t>ostly and time-consuming development</a:t>
            </a:r>
            <a:endParaRPr lang="en-US" dirty="0"/>
          </a:p>
          <a:p>
            <a:pPr>
              <a:spcAft>
                <a:spcPts val="800"/>
              </a:spcAft>
            </a:pPr>
            <a:r>
              <a:rPr lang="en-US" dirty="0">
                <a:effectLst/>
              </a:rPr>
              <a:t>Goal: flexible framework</a:t>
            </a:r>
            <a:endParaRPr lang="it-IT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69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265420-403C-40BA-B0B6-4C6D500C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04439"/>
            <a:ext cx="7542415" cy="610863"/>
          </a:xfrm>
        </p:spPr>
        <p:txBody>
          <a:bodyPr>
            <a:normAutofit/>
          </a:bodyPr>
          <a:lstStyle/>
          <a:p>
            <a:r>
              <a:rPr lang="it-IT" dirty="0" err="1"/>
              <a:t>What’s</a:t>
            </a:r>
            <a:r>
              <a:rPr lang="it-IT" dirty="0"/>
              <a:t> AREA and </a:t>
            </a:r>
            <a:r>
              <a:rPr lang="it-IT" dirty="0" err="1"/>
              <a:t>its</a:t>
            </a:r>
            <a:r>
              <a:rPr lang="it-IT" dirty="0"/>
              <a:t> Goals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E3AF4F-14B8-4CAA-A76D-4461839E8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Cross-platform</a:t>
            </a:r>
            <a:endParaRPr lang="it-IT" dirty="0"/>
          </a:p>
        </p:txBody>
      </p:sp>
      <p:pic>
        <p:nvPicPr>
          <p:cNvPr id="10" name="Segnaposto contenuto 9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5EAC786-C092-42A2-92CA-5F3B6DA61A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023142"/>
            <a:ext cx="3036888" cy="1494341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7DAAA7-1A11-4333-B337-FCF40207B12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Abstraction</a:t>
            </a:r>
            <a:endParaRPr lang="it-IT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2E8AA87A-709C-41AE-9C47-CF0C0007996C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62" y="2798763"/>
            <a:ext cx="1943100" cy="1943100"/>
          </a:xfrm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EF6D859-AE2D-47B5-B237-3E7127B079F3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Games development on top of AREA</a:t>
            </a:r>
            <a:endParaRPr lang="it-IT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EB26E679-CA62-4DF3-A7F4-2215AB96619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936" y="2798763"/>
            <a:ext cx="2016490" cy="1943100"/>
          </a:xfr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DE64A6B-883F-4601-9123-B1BDC99865E4}"/>
              </a:ext>
            </a:extLst>
          </p:cNvPr>
          <p:cNvSpPr txBox="1"/>
          <p:nvPr/>
        </p:nvSpPr>
        <p:spPr>
          <a:xfrm>
            <a:off x="952500" y="1338397"/>
            <a:ext cx="588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 is a kernel to implement location-based AR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9468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83A2A24-C164-4EA3-A3EE-308DD404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65402"/>
            <a:ext cx="5143501" cy="609454"/>
          </a:xfrm>
        </p:spPr>
        <p:txBody>
          <a:bodyPr>
            <a:noAutofit/>
          </a:bodyPr>
          <a:lstStyle/>
          <a:p>
            <a:r>
              <a:rPr lang="it-IT" sz="4000" dirty="0"/>
              <a:t>Algorithm </a:t>
            </a:r>
            <a:r>
              <a:rPr lang="it-IT" sz="4000" dirty="0" err="1"/>
              <a:t>Pillars</a:t>
            </a:r>
            <a:endParaRPr lang="it-IT" sz="40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AEDE94-9291-4AFC-873B-4D772A697D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701681" cy="2795232"/>
          </a:xfrm>
        </p:spPr>
        <p:txBody>
          <a:bodyPr/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Objects detected in the camera view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tracks, area, 3D objects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3D worl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relate object and user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Physical camera adjusted w.r.t virtual 3D camera</a:t>
            </a:r>
          </a:p>
        </p:txBody>
      </p:sp>
      <p:pic>
        <p:nvPicPr>
          <p:cNvPr id="5" name="Immagine 4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FC9E0963-7AFD-41F1-B9AD-7C82084E1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28" y="179422"/>
            <a:ext cx="3827372" cy="64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8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47AA3E-FAF7-4408-B73E-808CCB96D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05466"/>
            <a:ext cx="5579191" cy="560634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A83A2A24-C164-4EA3-A3EE-308DD404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63763"/>
            <a:ext cx="5143501" cy="1187504"/>
          </a:xfrm>
        </p:spPr>
        <p:txBody>
          <a:bodyPr>
            <a:noAutofit/>
          </a:bodyPr>
          <a:lstStyle/>
          <a:p>
            <a:r>
              <a:rPr lang="it-IT" sz="4000" dirty="0"/>
              <a:t>Standard AREA setting and </a:t>
            </a:r>
            <a:r>
              <a:rPr lang="it-IT" sz="4000" dirty="0" err="1"/>
              <a:t>sensors</a:t>
            </a:r>
            <a:endParaRPr lang="it-IT" sz="40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AEDE94-9291-4AFC-873B-4D772A697D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Camera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GPS</a:t>
            </a:r>
            <a:b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Compass</a:t>
            </a:r>
            <a:b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Gyroscope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83D3E78-6BAD-4E56-A3E1-66C13E76EAE8}"/>
              </a:ext>
            </a:extLst>
          </p:cNvPr>
          <p:cNvSpPr/>
          <p:nvPr/>
        </p:nvSpPr>
        <p:spPr>
          <a:xfrm>
            <a:off x="5874327" y="6169891"/>
            <a:ext cx="5800864" cy="3191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4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7CE3589-F3C1-4B6F-8A2E-3D333EBF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328" y="939567"/>
            <a:ext cx="2977331" cy="855677"/>
          </a:xfrm>
        </p:spPr>
        <p:txBody>
          <a:bodyPr>
            <a:normAutofit fontScale="90000"/>
          </a:bodyPr>
          <a:lstStyle/>
          <a:p>
            <a:r>
              <a:rPr lang="it-IT" sz="4400" b="1" dirty="0">
                <a:solidFill>
                  <a:schemeClr val="bg1"/>
                </a:solidFill>
                <a:latin typeface="+mj-lt"/>
              </a:rPr>
              <a:t>Algorithm Framework</a:t>
            </a: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B209FF8-8B48-4DFA-8014-CFE0E21B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57" y="554764"/>
            <a:ext cx="7603958" cy="57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23E34384-1063-4E02-8FD1-81E7AAFC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137" y="2173658"/>
            <a:ext cx="5208864" cy="610863"/>
          </a:xfrm>
        </p:spPr>
        <p:txBody>
          <a:bodyPr>
            <a:noAutofit/>
          </a:bodyPr>
          <a:lstStyle/>
          <a:p>
            <a:r>
              <a:rPr lang="en-US" sz="4000" dirty="0"/>
              <a:t>Optimization of track algorithm</a:t>
            </a:r>
          </a:p>
        </p:txBody>
      </p:sp>
      <p:pic>
        <p:nvPicPr>
          <p:cNvPr id="6" name="Picture 4" descr="A railroad extending through the desert">
            <a:extLst>
              <a:ext uri="{FF2B5EF4-FFF2-40B4-BE49-F238E27FC236}">
                <a16:creationId xmlns:a16="http://schemas.microsoft.com/office/drawing/2014/main" id="{746A27D0-ED9B-4148-BFD9-B37D1C7C4C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0000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8" name="Sottotitolo 7">
            <a:extLst>
              <a:ext uri="{FF2B5EF4-FFF2-40B4-BE49-F238E27FC236}">
                <a16:creationId xmlns:a16="http://schemas.microsoft.com/office/drawing/2014/main" id="{A09D6891-9FC9-4D28-B6CA-0A6A6EE06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79577" cy="312042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latin typeface="Calibri" panose="020F0502020204030204" pitchFamily="34" charset="0"/>
                <a:cs typeface="Calibri" panose="020F0502020204030204" pitchFamily="34" charset="0"/>
              </a:rPr>
              <a:t>A virtual track of 1 km needs almost 80 KiB.</a:t>
            </a:r>
          </a:p>
          <a:p>
            <a:endParaRPr lang="en-GB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Adaptive</a:t>
            </a:r>
            <a:r>
              <a:rPr lang="it-IT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it-IT" sz="19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detail</a:t>
            </a:r>
            <a:r>
              <a:rPr lang="it-IT" sz="19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needed</a:t>
            </a:r>
            <a:r>
              <a:rPr lang="it-IT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it-IT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>
                <a:latin typeface="Calibri" panose="020F0502020204030204" pitchFamily="34" charset="0"/>
                <a:cs typeface="Calibri" panose="020F0502020204030204" pitchFamily="34" charset="0"/>
              </a:rPr>
              <a:t>Track </a:t>
            </a:r>
            <a:r>
              <a:rPr lang="it-IT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1900" dirty="0">
                <a:latin typeface="Calibri" panose="020F0502020204030204" pitchFamily="34" charset="0"/>
                <a:cs typeface="Calibri" panose="020F0502020204030204" pitchFamily="34" charset="0"/>
              </a:rPr>
              <a:t> for performance </a:t>
            </a:r>
            <a:r>
              <a:rPr lang="it-IT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boost</a:t>
            </a:r>
            <a:r>
              <a:rPr lang="it-IT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it-IT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it-IT" sz="19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it-IT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it-IT" sz="19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it-IT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GB" sz="1900" i="1" dirty="0">
                <a:latin typeface="Calibri" panose="020F0502020204030204" pitchFamily="34" charset="0"/>
                <a:cs typeface="Calibri" panose="020F0502020204030204" pitchFamily="34" charset="0"/>
              </a:rPr>
              <a:t>Checkpoints list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1900" i="1" dirty="0" err="1">
                <a:latin typeface="Calibri" panose="020F0502020204030204" pitchFamily="34" charset="0"/>
                <a:cs typeface="Calibri" panose="020F0502020204030204" pitchFamily="34" charset="0"/>
              </a:rPr>
              <a:t>degreesY</a:t>
            </a:r>
            <a:r>
              <a:rPr lang="en-GB" sz="1900" i="1" dirty="0">
                <a:latin typeface="Calibri" panose="020F0502020204030204" pitchFamily="34" charset="0"/>
                <a:cs typeface="Calibri" panose="020F0502020204030204" pitchFamily="34" charset="0"/>
              </a:rPr>
              <a:t> list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1900" i="1" dirty="0" err="1">
                <a:latin typeface="Calibri" panose="020F0502020204030204" pitchFamily="34" charset="0"/>
                <a:cs typeface="Calibri" panose="020F0502020204030204" pitchFamily="34" charset="0"/>
              </a:rPr>
              <a:t>degreesXZ</a:t>
            </a:r>
            <a:r>
              <a:rPr lang="en-GB" sz="1900" i="1" dirty="0">
                <a:latin typeface="Calibri" panose="020F0502020204030204" pitchFamily="34" charset="0"/>
                <a:cs typeface="Calibri" panose="020F0502020204030204" pitchFamily="34" charset="0"/>
              </a:rPr>
              <a:t> list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1900" i="1" dirty="0">
                <a:latin typeface="Calibri" panose="020F0502020204030204" pitchFamily="34" charset="0"/>
                <a:cs typeface="Calibri" panose="020F0502020204030204" pitchFamily="34" charset="0"/>
              </a:rPr>
              <a:t>Pairs list</a:t>
            </a:r>
          </a:p>
          <a:p>
            <a:pPr marL="457200" indent="-457200">
              <a:buFont typeface="+mj-lt"/>
              <a:buAutoNum type="arabicPeriod"/>
            </a:pPr>
            <a:endParaRPr lang="it-IT" dirty="0">
              <a:latin typeface="Arial Black" panose="020B0A040201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it-IT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6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42F1D-F365-4D3F-84DE-E384561F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7" y="879063"/>
            <a:ext cx="5076824" cy="610863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Track </a:t>
            </a:r>
            <a:r>
              <a:rPr lang="it-IT" dirty="0" err="1"/>
              <a:t>optimization</a:t>
            </a:r>
            <a:r>
              <a:rPr lang="it-IT" dirty="0"/>
              <a:t> in </a:t>
            </a:r>
            <a:r>
              <a:rPr lang="it-IT" dirty="0" err="1"/>
              <a:t>practice</a:t>
            </a:r>
            <a:endParaRPr lang="en-GB" dirty="0"/>
          </a:p>
        </p:txBody>
      </p:sp>
      <p:pic>
        <p:nvPicPr>
          <p:cNvPr id="8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95BB871-77CA-4B71-83D1-698FDE51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00" y="2072679"/>
            <a:ext cx="4486274" cy="4423448"/>
          </a:xfrm>
          <a:prstGeom prst="rect">
            <a:avLst/>
          </a:prstGeom>
        </p:spPr>
      </p:pic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CF9401C5-2244-4033-8A4A-9B22A091F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25" r="-4" b="1395"/>
          <a:stretch/>
        </p:blipFill>
        <p:spPr>
          <a:xfrm>
            <a:off x="6371168" y="2457450"/>
            <a:ext cx="5496981" cy="3848100"/>
          </a:xfrm>
          <a:prstGeom prst="rect">
            <a:avLst/>
          </a:prstGeom>
          <a:ln>
            <a:gradFill flip="none" rotWithShape="1">
              <a:gsLst>
                <a:gs pos="86000">
                  <a:srgbClr val="8EC0C1">
                    <a:lumMod val="67000"/>
                  </a:srgbClr>
                </a:gs>
                <a:gs pos="20000">
                  <a:srgbClr val="8EC0C1">
                    <a:lumMod val="97000"/>
                    <a:lumOff val="3000"/>
                  </a:srgbClr>
                </a:gs>
                <a:gs pos="100000">
                  <a:srgbClr val="8EC0C1">
                    <a:lumMod val="60000"/>
                    <a:lumOff val="40000"/>
                  </a:srgb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45151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9">
      <a:dk1>
        <a:srgbClr val="000000"/>
      </a:dk1>
      <a:lt1>
        <a:srgbClr val="FFFFFF"/>
      </a:lt1>
      <a:dk2>
        <a:srgbClr val="E4E4E4"/>
      </a:dk2>
      <a:lt2>
        <a:srgbClr val="564138"/>
      </a:lt2>
      <a:accent1>
        <a:srgbClr val="2E86AB"/>
      </a:accent1>
      <a:accent2>
        <a:srgbClr val="F6F5AE"/>
      </a:accent2>
      <a:accent3>
        <a:srgbClr val="F5F749"/>
      </a:accent3>
      <a:accent4>
        <a:srgbClr val="F24236"/>
      </a:accent4>
      <a:accent5>
        <a:srgbClr val="92D050"/>
      </a:accent5>
      <a:accent6>
        <a:srgbClr val="F9D448"/>
      </a:accent6>
      <a:hlink>
        <a:srgbClr val="4495A2"/>
      </a:hlink>
      <a:folHlink>
        <a:srgbClr val="AA58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5EC6A964-3954-4FD3-AC1D-9DD732235522}" vid="{9EAD0B1B-3D59-457C-A707-E6544797E5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7CA22DAA89A49845835737E52291F" ma:contentTypeVersion="6" ma:contentTypeDescription="Create a new document." ma:contentTypeScope="" ma:versionID="4a572a7a3e9ef74db756d8737a8a7cc2">
  <xsd:schema xmlns:xsd="http://www.w3.org/2001/XMLSchema" xmlns:xs="http://www.w3.org/2001/XMLSchema" xmlns:p="http://schemas.microsoft.com/office/2006/metadata/properties" xmlns:ns2="12b1a899-d352-4d62-a4ef-3450c1699ba5" xmlns:ns3="236b2dfd-4ae9-43a0-a841-12f6042655b6" targetNamespace="http://schemas.microsoft.com/office/2006/metadata/properties" ma:root="true" ma:fieldsID="f883a59db3c687a60b3fff73fe5a0034" ns2:_="" ns3:_="">
    <xsd:import namespace="12b1a899-d352-4d62-a4ef-3450c1699ba5"/>
    <xsd:import namespace="236b2dfd-4ae9-43a0-a841-12f6042655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1a899-d352-4d62-a4ef-3450c1699b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b2dfd-4ae9-43a0-a841-12f6042655b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27929697-c731-4297-b299-cb39df219beb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64b0ad4e-2699-4af0-ad83-d36d1bbc1044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971E10F-A328-4AE1-B9A0-CB5506156BBE}"/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annuale geometrica</Template>
  <TotalTime>958</TotalTime>
  <Words>249</Words>
  <Application>Microsoft Office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Amatic SC</vt:lpstr>
      <vt:lpstr>Arial</vt:lpstr>
      <vt:lpstr>Arial Black</vt:lpstr>
      <vt:lpstr>Calibri</vt:lpstr>
      <vt:lpstr>Wingdings</vt:lpstr>
      <vt:lpstr>Tema1</vt:lpstr>
      <vt:lpstr>Presentazione standard di PowerPoint</vt:lpstr>
      <vt:lpstr>Augmented Reality Engine Application</vt:lpstr>
      <vt:lpstr>Introduction</vt:lpstr>
      <vt:lpstr>What’s AREA and its Goals</vt:lpstr>
      <vt:lpstr>Algorithm Pillars</vt:lpstr>
      <vt:lpstr>Standard AREA setting and sensors</vt:lpstr>
      <vt:lpstr>Algorithm Framework</vt:lpstr>
      <vt:lpstr>Optimization of track algorithm</vt:lpstr>
      <vt:lpstr>Track optimization in practice</vt:lpstr>
      <vt:lpstr>ARGame introduction</vt:lpstr>
      <vt:lpstr>ARGame development and integration</vt:lpstr>
      <vt:lpstr>Class diagram with ARGame extensions on android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Relazione annuale</dc:title>
  <dc:creator>Marsha Gómez Gómez</dc:creator>
  <cp:lastModifiedBy>Edoardo Cog</cp:lastModifiedBy>
  <cp:revision>26</cp:revision>
  <dcterms:created xsi:type="dcterms:W3CDTF">2021-04-21T07:09:12Z</dcterms:created>
  <dcterms:modified xsi:type="dcterms:W3CDTF">2021-04-26T16:42:42Z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0x01010026D7CA22DAA89A49845835737E52291F</vt:lpwstr>
  </property>
</Properties>
</file>