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6" r:id="rId7"/>
    <p:sldId id="268" r:id="rId8"/>
    <p:sldId id="261" r:id="rId9"/>
    <p:sldId id="269" r:id="rId10"/>
    <p:sldId id="262" r:id="rId11"/>
    <p:sldId id="263" r:id="rId12"/>
    <p:sldId id="270" r:id="rId13"/>
    <p:sldId id="271" r:id="rId14"/>
    <p:sldId id="264" r:id="rId15"/>
    <p:sldId id="259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7EEDF1-7AD4-4A64-A796-3ADC7887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C14078E-BDB5-4A39-98C8-D068B9C8E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F0AD21E-B8EE-40C4-A8FB-99B7B8AA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F4E8A4E-FB1F-4634-85C7-850258B6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4E8F7FE-3877-46D5-89E9-E808E1DC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916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B3D7AA-CDE7-4670-8B4B-2989392B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A5DE18A8-F8C2-49FF-810F-0CDECDCE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1F63AD0-8378-4418-8760-4A0D6A70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563878E-3FC3-46A7-8A07-B9C6F58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AEE74E5-B1D0-48F7-BD55-C88B0CF0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465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54039365-165A-4B72-8451-1F7147693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ADF0068D-CFC8-456B-B9A7-A40D1944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0EF9665-9E92-4D15-B29D-B49DD054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3FA36B0-69EB-4ACB-88DF-C0342E96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BB3B160-DF11-4675-8F20-6776330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4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C4C93D-49DE-4520-A2F6-4EC30629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96A71E-C674-453E-9743-6414339B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9BD1D85-CFC0-4047-B328-18FCD3EE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11CFF7F-B6A3-42BF-80E1-46F911C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68DCA81-8561-4F86-BB09-EDD130EA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423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4C1514-3AEB-4EC8-9360-60BF3147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3BBB4EC-9820-49C5-A523-A03EFC02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9CABCA8-44D7-415A-8D1F-AE80F5EC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2590325-A12C-4E93-9CF0-7F99AEEE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937B3E4-B3BB-40BA-83F4-BBD3ED76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77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A6C61B-A935-422C-B20F-62909877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D98258D-E2B2-4C9C-ADC3-7A0B41EF5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6CC962C-B438-4B95-974C-5B01B82A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57430AC-D13D-4DE0-AD1E-98C43A2D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C53D872-676B-4741-BB1A-71C60F98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F8EDF98-703B-44DE-93DC-CEC5007A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273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12D0EA-79B6-46B7-986B-8A46EB4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67F7637-8D9F-467A-ADDC-C8307975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1D01331-038E-4D84-BFAC-9941B3754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BF3A492-6CBB-41EE-B175-959A6C970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08969CF-0918-4446-83DA-26C7E83FD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8983610-85C9-4D95-84E3-08AC98B7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AA725EC-269B-44E3-88BB-CE1B19D0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F4DF944E-3FC2-41FE-8157-45C014F5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373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7BAFD1-A3D7-4CAE-AD3A-072F3AE0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BAB9AC57-7DCB-465F-8817-7E7B5DAF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FBF0CFA8-3232-4E75-AB38-03B2FE58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57740A0-EED4-4E22-B3B8-B79C75D3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666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9A5027BB-5205-4614-AD9A-C279490B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49F0D23-A3ED-492A-ACBA-7E05294E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2422185-19FE-489D-9411-A28D713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72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AB1DFE-ADFF-4DAD-87DD-65F002C9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2422B9-2943-49D7-A985-E6444CF8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788C2C4D-1F25-477A-850C-0C2A3F96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C194D2F-06E8-4994-B258-8FAA7CBE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6576CBC-7491-41F4-97F4-A30A55F5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174BB88-F60D-4592-93B1-432466A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171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952289-3FB3-4CF4-9A6A-2D4E1A11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12E63C57-018D-4298-A7C8-902D3813E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84EFD30-F57C-4455-A1ED-73D65A68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AD42866-5F38-4002-A020-44EE42B7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67EEC945-6741-46EF-B70E-F0B6C4C9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323FA96-E78E-44EE-BFCE-19F6BADD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503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026123B5-A3B4-4DA2-8FAE-B73BF298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DCAE1F6-7787-490C-99F4-8C4937F5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4E86947-9E25-4FE4-B728-7512BC516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60A0-21D3-4C76-8DFD-E9B2C07C65E0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C196DB8-C20C-4E29-966D-FF902D870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E8FE60D-DDD3-40C2-9D71-184DFEBFE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2E743-1B2A-443D-929E-500472A92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72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3iI2l0ltbE" TargetMode="External"/><Relationship Id="rId2" Type="http://schemas.openxmlformats.org/officeDocument/2006/relationships/hyperlink" Target="https://en.wikipedia.org/wiki/Marching_cub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rawk/Marching-Cub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F50331D-7D66-4CE5-865F-12261509A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Marching</a:t>
            </a:r>
            <a:r>
              <a:rPr lang="hr-HR" dirty="0"/>
              <a:t> </a:t>
            </a:r>
            <a:r>
              <a:rPr lang="hr-HR" dirty="0" err="1"/>
              <a:t>cubes</a:t>
            </a:r>
            <a:r>
              <a:rPr lang="hr-HR" dirty="0"/>
              <a:t> algoritam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C17374C-8820-4DEC-9580-1A0F2190C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Računalna animacija - Projekt</a:t>
            </a:r>
          </a:p>
        </p:txBody>
      </p:sp>
    </p:spTree>
    <p:extLst>
      <p:ext uri="{BB962C8B-B14F-4D97-AF65-F5344CB8AC3E}">
        <p14:creationId xmlns:p14="http://schemas.microsoft.com/office/powerpoint/2010/main" val="336386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1A5593-AE74-43ED-869E-51710DC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Bojanje dobivenih poligona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3A435D9-4468-4ABC-9E7B-02BF396D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UV mape nema!</a:t>
            </a:r>
          </a:p>
          <a:p>
            <a:pPr lvl="1"/>
            <a:r>
              <a:rPr lang="hr-HR" dirty="0"/>
              <a:t>Može se postići </a:t>
            </a:r>
            <a:r>
              <a:rPr lang="hr-HR" dirty="0" err="1"/>
              <a:t>triplanarnim</a:t>
            </a:r>
            <a:r>
              <a:rPr lang="hr-HR" dirty="0"/>
              <a:t> </a:t>
            </a:r>
            <a:r>
              <a:rPr lang="hr-HR" dirty="0" err="1"/>
              <a:t>mapping</a:t>
            </a:r>
            <a:r>
              <a:rPr lang="hr-HR" dirty="0"/>
              <a:t>-om</a:t>
            </a:r>
          </a:p>
          <a:p>
            <a:r>
              <a:rPr lang="hr-HR" sz="2600" dirty="0"/>
              <a:t>Mreže su obojane gradijentom koji se evaluira s visinom (y </a:t>
            </a:r>
            <a:r>
              <a:rPr lang="hr-HR" sz="2600" dirty="0" err="1"/>
              <a:t>koord</a:t>
            </a:r>
            <a:r>
              <a:rPr lang="hr-HR" sz="2600" dirty="0"/>
              <a:t>.) točaka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C179E70-0ED0-4717-831B-6B390F48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7" y="3429000"/>
            <a:ext cx="3415748" cy="294114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6DBFC2B6-2401-45E2-8747-B838D398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71391" y="3428999"/>
            <a:ext cx="390165" cy="2941140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C19DAC3E-BB0F-4CB2-9DFF-3AB90968D3B1}"/>
              </a:ext>
            </a:extLst>
          </p:cNvPr>
          <p:cNvSpPr txBox="1"/>
          <p:nvPr/>
        </p:nvSpPr>
        <p:spPr>
          <a:xfrm>
            <a:off x="8297609" y="4422515"/>
            <a:ext cx="2785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!! Pokazati Shader Graph !!</a:t>
            </a:r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AFAFAD9A-2FAF-4999-9AF6-1F3C18E6A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49" y="4001294"/>
            <a:ext cx="260068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369289E-1536-4F7F-8363-03D6A855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Crtanje po polju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ED50EC9-2779-4F52-AB30-199D9B50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projektu: eksplozije, kopanje i stvaranje tla</a:t>
            </a:r>
          </a:p>
          <a:p>
            <a:r>
              <a:rPr lang="hr-HR" dirty="0"/>
              <a:t>Crtanje s kuglama</a:t>
            </a:r>
          </a:p>
          <a:p>
            <a:pPr lvl="1"/>
            <a:r>
              <a:rPr lang="hr-HR" dirty="0"/>
              <a:t>Kugla utječe na vrijednosti polja</a:t>
            </a:r>
          </a:p>
          <a:p>
            <a:pPr lvl="1"/>
            <a:r>
              <a:rPr lang="hr-HR" dirty="0"/>
              <a:t>Odrede se segmenti koje kugla pokriva</a:t>
            </a:r>
          </a:p>
          <a:p>
            <a:pPr lvl="1"/>
            <a:r>
              <a:rPr lang="hr-HR" dirty="0"/>
              <a:t>Svaki segment mijenja vrijednosti polja koje kugla sadrži</a:t>
            </a:r>
          </a:p>
          <a:p>
            <a:pPr lvl="1"/>
            <a:r>
              <a:rPr lang="hr-HR" dirty="0"/>
              <a:t>Nakon toga se segment ponovo nacrta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C992194-3B3C-4FA1-8E33-57C11CF6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4446146"/>
            <a:ext cx="3762262" cy="1865754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1C3FE27-09D2-44B3-BED3-1B67CE548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687" y="4464803"/>
            <a:ext cx="2118230" cy="18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A295D0-62B4-42D1-B700-E0AB66D1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0"/>
            <a:ext cx="10515600" cy="1325563"/>
          </a:xfrm>
        </p:spPr>
        <p:txBody>
          <a:bodyPr/>
          <a:lstStyle/>
          <a:p>
            <a:r>
              <a:rPr lang="hr-HR" dirty="0"/>
              <a:t>Crtanje po polju – odabir segmenata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ADC9A019-3AD6-4BEF-8119-6068CF9AB6AD}"/>
              </a:ext>
            </a:extLst>
          </p:cNvPr>
          <p:cNvSpPr txBox="1"/>
          <p:nvPr/>
        </p:nvSpPr>
        <p:spPr>
          <a:xfrm>
            <a:off x="453570" y="1149677"/>
            <a:ext cx="894397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DrawInSphereLossy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(Vector3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Vector3Int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ZpInx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ChunckPos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Vector3.forward *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Vector3Int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ZnInx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ChunckPos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Vector3.forward *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Vector3Int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XpInx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ChunckPos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Vector3.right *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Vector3Int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XnInx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ChunckPos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Vector3.right *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Vector3Int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YpInx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ChunckPos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Vector3.up *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Vector3Int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YnInx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ChunckPos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Vector3.up *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XnInx.x; i &lt;= XpInx.x; i++)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 ||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Width)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YnInx.y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j &lt;=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YpInx.y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j++)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(j &lt; 0 || j &gt;= Height)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k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ZnInx.z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k &lt;=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ZpInx.z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k++)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(k &lt; 0 || k &gt;= Depth)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Chunks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[i, j, k].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DrawInSphereLossy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      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378049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072357-E968-472E-8E56-CA8F70F2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-133350"/>
            <a:ext cx="10515600" cy="1325563"/>
          </a:xfrm>
        </p:spPr>
        <p:txBody>
          <a:bodyPr/>
          <a:lstStyle/>
          <a:p>
            <a:r>
              <a:rPr lang="hr-HR" dirty="0"/>
              <a:t>Crtanje po polju – za pojedini segment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F0D5B78-7221-4CED-BF9C-BA7B8976199C}"/>
              </a:ext>
            </a:extLst>
          </p:cNvPr>
          <p:cNvSpPr txBox="1"/>
          <p:nvPr/>
        </p:nvSpPr>
        <p:spPr>
          <a:xfrm>
            <a:off x="190500" y="927101"/>
            <a:ext cx="116586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DrawInSphereLossy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(Vector3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Mathf.Clamp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ValueMin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ValueMax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inxf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((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SegmentSize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Vector3Int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Vector3Int((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inxf.x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inxf.y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inxf.z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Mathf.CeilToInt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2f);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changed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inx.x - ri; i &lt;= inx.x + ri; i++)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 ||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Size.x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inx.y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j &lt;=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inx.y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j++)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(j &lt; 0 || j &gt;=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Size.y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k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inx.z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k &lt;=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inx.z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k++)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(k &lt; 0 || k &gt;=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Size.z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Vector3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Vector3(i, j, k) *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SegmentSize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d = Vector3.Distance(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(d &lt;=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[i, j, k]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Utils.Map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(d, 0,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Surface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?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Surface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ValueMin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changed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      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changed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Redraw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12199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FB575C-D769-4D77-A2F3-114323C6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Animacije igrača – </a:t>
            </a:r>
            <a:r>
              <a:rPr lang="hr-HR" dirty="0" err="1"/>
              <a:t>stickman</a:t>
            </a:r>
            <a:r>
              <a:rPr lang="hr-HR" dirty="0"/>
              <a:t>-a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A27BCB0-3B6D-4D57-8D6F-4962C10E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Kontrolirano automatom stanja za animacije</a:t>
            </a:r>
          </a:p>
          <a:p>
            <a:r>
              <a:rPr lang="hr-HR" dirty="0"/>
              <a:t>Upravljanje parametrima automata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FE75650-81D9-4C14-85A3-4F99A261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36" y="2990601"/>
            <a:ext cx="4372818" cy="3259197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97E922E7-461D-4D8E-9A0A-9248DF04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890" y="2976499"/>
            <a:ext cx="3096057" cy="905001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603A358-D321-4077-A3AC-DE673352B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890" y="4001295"/>
            <a:ext cx="3096057" cy="22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437D2D-7655-47C4-A847-FA6E2A6A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Reference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F0BAF63-E37B-402A-80A6-19F96995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9. prezentacija „Vizualizacija” od predmeta</a:t>
            </a:r>
          </a:p>
          <a:p>
            <a:r>
              <a:rPr lang="hr-HR" dirty="0"/>
              <a:t>Wiki: </a:t>
            </a:r>
            <a:r>
              <a:rPr lang="hr-HR" dirty="0">
                <a:hlinkClick r:id="rId2"/>
              </a:rPr>
              <a:t>https://en.wikipedia.org/wiki/Marching_cubes</a:t>
            </a:r>
            <a:endParaRPr lang="hr-HR" dirty="0"/>
          </a:p>
          <a:p>
            <a:r>
              <a:rPr lang="hr-HR" dirty="0"/>
              <a:t>Sebastian </a:t>
            </a:r>
            <a:r>
              <a:rPr lang="hr-HR" dirty="0" err="1"/>
              <a:t>Lague</a:t>
            </a:r>
            <a:r>
              <a:rPr lang="hr-HR" dirty="0"/>
              <a:t> : </a:t>
            </a:r>
            <a:r>
              <a:rPr lang="hr-HR" dirty="0">
                <a:hlinkClick r:id="rId3"/>
              </a:rPr>
              <a:t>https://www.youtube.com/watch?v=M3iI2l0ltbE</a:t>
            </a:r>
            <a:endParaRPr lang="hr-HR" dirty="0"/>
          </a:p>
          <a:p>
            <a:r>
              <a:rPr lang="hr-HR" dirty="0">
                <a:hlinkClick r:id="rId4"/>
              </a:rPr>
              <a:t>https://github.com/Scrawk/Marching-Cubes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465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86FCB6-8556-4D31-8BEC-982D1A9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projektu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F14E1-DBC0-465B-92C6-F4851534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Implementirati </a:t>
            </a:r>
            <a:r>
              <a:rPr lang="hr-HR" dirty="0" err="1"/>
              <a:t>marching</a:t>
            </a:r>
            <a:r>
              <a:rPr lang="hr-HR" dirty="0"/>
              <a:t> </a:t>
            </a:r>
            <a:r>
              <a:rPr lang="hr-HR" dirty="0" err="1"/>
              <a:t>cubes</a:t>
            </a:r>
            <a:r>
              <a:rPr lang="hr-HR" dirty="0"/>
              <a:t> algoritam i </a:t>
            </a:r>
            <a:r>
              <a:rPr lang="hr-HR" dirty="0" err="1"/>
              <a:t>napaviti</a:t>
            </a:r>
            <a:r>
              <a:rPr lang="hr-HR" dirty="0"/>
              <a:t> jednostavnu „igru” za interakciju</a:t>
            </a:r>
          </a:p>
          <a:p>
            <a:r>
              <a:rPr lang="hr-HR" dirty="0"/>
              <a:t>Unity Engine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15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B44303-7AAA-4F75-8F6E-8E282A6A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Marching</a:t>
            </a:r>
            <a:r>
              <a:rPr lang="hr-HR" dirty="0"/>
              <a:t> </a:t>
            </a:r>
            <a:r>
              <a:rPr lang="hr-HR" dirty="0" err="1"/>
              <a:t>cubes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164E229-FFE6-48DB-951E-689A2C16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Algoritam za izradu poligonalne mreže na temelju 3D polja skalara</a:t>
            </a:r>
          </a:p>
          <a:p>
            <a:r>
              <a:rPr lang="hr-HR" dirty="0"/>
              <a:t>Koristan za prikaz tla (</a:t>
            </a:r>
            <a:r>
              <a:rPr lang="hr-HR" dirty="0" err="1"/>
              <a:t>Terrain</a:t>
            </a:r>
            <a:r>
              <a:rPr lang="hr-HR" dirty="0"/>
              <a:t>), u nekim slučajevima pogodniji od „2D” tla sa </a:t>
            </a:r>
            <a:r>
              <a:rPr lang="hr-HR" dirty="0" err="1"/>
              <a:t>heightmap</a:t>
            </a:r>
            <a:r>
              <a:rPr lang="hr-HR" dirty="0"/>
              <a:t>-om (npr. prikaz špilja)</a:t>
            </a:r>
          </a:p>
          <a:p>
            <a:r>
              <a:rPr lang="hr-HR" dirty="0"/>
              <a:t>Definira se granična vrijednost za skalare – </a:t>
            </a:r>
            <a:r>
              <a:rPr lang="hr-HR" sz="2600" dirty="0"/>
              <a:t>da li točka je unutar poligona</a:t>
            </a:r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08616F6E-A83F-402D-AA52-43A8A18F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08" y="3982673"/>
            <a:ext cx="2805547" cy="2403947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DBF233A9-387C-443A-B678-387D4BBE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62" y="3982673"/>
            <a:ext cx="3015425" cy="2403947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68346AA9-1DF1-4FA8-A0A4-F7237A4D8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516" y="3982673"/>
            <a:ext cx="2813378" cy="24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E5EE01-6F8B-4B17-978A-394457D8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Marching</a:t>
            </a:r>
            <a:r>
              <a:rPr lang="hr-HR" dirty="0"/>
              <a:t> </a:t>
            </a:r>
            <a:r>
              <a:rPr lang="hr-HR" dirty="0" err="1"/>
              <a:t>cubes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0A9B14E-87DB-4341-9A26-13EB861C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14 osnovnih slučajeva kockica + prazna kocka</a:t>
            </a:r>
          </a:p>
          <a:p>
            <a:r>
              <a:rPr lang="hr-HR" dirty="0"/>
              <a:t>Odrediti točke trokuta na bridovima (moguća je i interpolacija na temelju vrijednosti vrhova)</a:t>
            </a:r>
          </a:p>
          <a:p>
            <a:r>
              <a:rPr lang="hr-HR" dirty="0"/>
              <a:t>Odrediti trokute</a:t>
            </a:r>
          </a:p>
          <a:p>
            <a:r>
              <a:rPr lang="hr-HR" dirty="0"/>
              <a:t>Realizirano korištenjem</a:t>
            </a:r>
            <a:br>
              <a:rPr lang="hr-HR" dirty="0"/>
            </a:br>
            <a:r>
              <a:rPr lang="hr-HR" dirty="0"/>
              <a:t>postojećih tablica</a:t>
            </a:r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58BBBE1-FA5A-42C7-ABB9-ADD889096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27" y="3429000"/>
            <a:ext cx="5585385" cy="26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2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31BAD3BF-E86D-499B-AA40-9BBF20A3F6A6}"/>
              </a:ext>
            </a:extLst>
          </p:cNvPr>
          <p:cNvSpPr txBox="1"/>
          <p:nvPr/>
        </p:nvSpPr>
        <p:spPr>
          <a:xfrm>
            <a:off x="363090" y="262305"/>
            <a:ext cx="940502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March(Vector3Int 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cubeInx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, Vector3 point, List&lt;Vector3&gt; verts, List&lt;</a:t>
            </a:r>
            <a:r>
              <a:rPr lang="en-GB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&gt; tris)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flaginx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nn-NO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8; i++)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Vector3Int ci =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cubeInx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CubeVertexOffset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[i];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cubeValues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[i] =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ci.x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ci.y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ci.z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cubeValues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[i] &lt;=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Surface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flaginx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|= 1 &lt;&lt; i;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edgeFlag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CubeEdgeFlags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flaginx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hr-HR" sz="9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edgeFlag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hr-HR" sz="9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12; i++)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((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edgeFlag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&amp; (1 &lt;&lt; 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)) != 0)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offset = 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GetOffset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cubeValues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EdgeConnection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, 0]], 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cubeValues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EdgeConnection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, 1]]);</a:t>
            </a:r>
          </a:p>
          <a:p>
            <a:endParaRPr lang="hr-HR" sz="9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EdgeVertex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[i].x =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point.x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VertexOffset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EdgeConnection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[i, 0], 0] +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offset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EdgeDirection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[i, 0]) *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SegmentSize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EdgeVertex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[i].y =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point.y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VertexOffset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EdgeConnection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[i, 0], 1] +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offset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EdgeDirection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[i, 1]) *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SegmentSize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EdgeVertex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[i].z =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point.z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VertexOffset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EdgeConnection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[i, 0], 2] +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offset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EdgeDirection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[i, 2]) *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SegmentSize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hr-HR" sz="9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5; i++)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TriangleConnectionTable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flaginx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, 3 * </a:t>
            </a:r>
            <a:r>
              <a:rPr lang="en-GB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] &lt; 0) </a:t>
            </a:r>
            <a:r>
              <a:rPr lang="en-GB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hr-HR" sz="9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verts.Count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hr-HR" sz="9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3; j++)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TriangleConnectionTable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flaginx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, 3 * i + j];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tris.Add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WindingOrder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[j]);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verts.Add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EdgeVertex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hr-HR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</a:t>
            </a:r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hr-HR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hr-HR" sz="950" dirty="0"/>
          </a:p>
        </p:txBody>
      </p:sp>
    </p:spTree>
    <p:extLst>
      <p:ext uri="{BB962C8B-B14F-4D97-AF65-F5344CB8AC3E}">
        <p14:creationId xmlns:p14="http://schemas.microsoft.com/office/powerpoint/2010/main" val="37941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D6681B87-2D00-42EB-BE39-D583D59901A7}"/>
              </a:ext>
            </a:extLst>
          </p:cNvPr>
          <p:cNvSpPr txBox="1"/>
          <p:nvPr/>
        </p:nvSpPr>
        <p:spPr>
          <a:xfrm>
            <a:off x="396379" y="631310"/>
            <a:ext cx="8135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EdgeConnection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[,]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{0,1}, {1,2}, {2,3}, {3,0},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{4,5}, {5,6}, {6,7}, {7,4},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{0,4}, {1,5}, {2,6}, {3,7}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  <a:endParaRPr lang="hr-HR" sz="1200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4F615978-0BE7-41B3-9AAF-9CEB00A383CC}"/>
              </a:ext>
            </a:extLst>
          </p:cNvPr>
          <p:cNvSpPr txBox="1"/>
          <p:nvPr/>
        </p:nvSpPr>
        <p:spPr>
          <a:xfrm>
            <a:off x="396379" y="2625704"/>
            <a:ext cx="1084486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CubeEdgeFlags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0x000, 0x109, 0x203, 0x30a, 0x406, 0x50f, 0x605, 0x70c, 0x80c, 0x905, 0xa0f, 0xb06, 0xc0a, 0xd03, 0xe09, 0xf00,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0x190, 0x099, 0x393, 0x29a, 0x596, 0x49f, 0x795, 0x69c, 0x99c, 0x895, 0xb9f, 0xa96, 0xd9a, 0xc93, 0xf99, 0xe90,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0x230, 0x339, 0x033, 0x13a, 0x636, 0x73f, 0x435, 0x53c, 0xa3c, 0xb35, 0x83f, 0x936, 0xe3a, 0xf33, 0xc39, 0xd30,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0x3a0, 0x2a9, 0x1a3, 0x0aa, 0x7a6, 0x6af, 0x5a5, 0x4ac, 0xbac, 0xaa5, 0x9af, 0x8a6, 0xfaa, 0xea3, 0xda9, 0xca0,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0x460, 0x569, 0x663, 0x76a, 0x066, 0x16f, 0x265, 0x36c, 0xc6c, 0xd65, 0xe6f, 0xf66, 0x86a, 0x963, 0xa69, 0xb60,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0x5f0, 0x4f9, 0x7f3, 0x6fa, 0x1f6, 0x0ff, 0x3f5, 0x2fc, 0xdfc, 0xcf5, 0xfff, 0xef6, 0x9fa, 0x8f3, 0xbf9, 0xaf0,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0x650, 0x759, 0x453, 0x55a, 0x256, 0x35f, 0x055, 0x15c, 0xe5c, 0xf55, 0xc5f, 0xd56, 0xa5a, 0xb53, 0x859, 0x950,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0x7c0, 0x6c9, 0x5c3, 0x4ca, 0x3c6, 0x2cf, 0x1c5, 0x0cc, 0xfcc, 0xec5, 0xdcf, 0xcc6, 0xbca, 0xac3, 0x9c9, 0x8c0,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0x8c0, 0x9c9, 0xac3, 0xbca, 0xcc6, 0xdcf, 0xec5, 0xfcc, 0x0cc, 0x1c5, 0x2cf, 0x3c6, 0x4ca, 0x5c3, 0x6c9, 0x7c0,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0x950, 0x859, 0xb53, 0xa5a, 0xd56, 0xc5f, 0xf55, 0xe5c, 0x15c, 0x055, 0x35f, 0x256, 0x55a, 0x453, 0x759, 0x650,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0xaf0, 0xbf9, 0x8f3, 0x9fa, 0xef6, 0xfff, 0xcf5, 0xdfc, 0x2fc, 0x3f5, 0x0ff, 0x1f6, 0x6fa, 0x7f3, 0x4f9, 0x5f0,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0xb60, 0xa69, 0x963, 0x86a, 0xf66, 0xe6f, 0xd65, 0xc6c, 0x36c, 0x265, 0x16f, 0x066, 0x76a, 0x663, 0x569, 0x460,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0xca0, 0xda9, 0xea3, 0xfaa, 0x8a6, 0x9af, 0xaa5, 0xbac, 0x4ac, 0x5a5, 0x6af, 0x7a6, 0x0aa, 0x1a3, 0x2a9, 0x3a0,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0xd30, 0xc39, 0xf33, 0xe3a, 0x936, 0x83f, 0xb35, 0xa3c, 0x53c, 0x435, 0x73f, 0x636, 0x13a, 0x033, 0x339, 0x230,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0xe90, 0xf99, 0xc93, 0xd9a, 0xa96, 0xb9f, 0x895, 0x99c, 0x69c, 0x795, 0x49f, 0x596, 0x29a, 0x393, 0x099, 0x190,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0xf00, 0xe09, 0xd03, 0xc0a, 0xb06, 0xa0f, 0x905, 0x80c, 0x70c, 0x605, 0x50f, 0x406, 0x30a, 0x203, 0x109, 0x000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  <a:endParaRPr lang="hr-HR" sz="1200" dirty="0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9F7CAA41-2A11-41B3-818D-1D875CDD59EA}"/>
              </a:ext>
            </a:extLst>
          </p:cNvPr>
          <p:cNvSpPr txBox="1"/>
          <p:nvPr/>
        </p:nvSpPr>
        <p:spPr>
          <a:xfrm>
            <a:off x="5933114" y="631310"/>
            <a:ext cx="609460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GB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GB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GB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TriangleConnectionTable</a:t>
            </a:r>
            <a:r>
              <a:rPr lang="en-GB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[,]</a:t>
            </a:r>
          </a:p>
          <a:p>
            <a:r>
              <a:rPr lang="hr-H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hr-H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{-1, -1, -1, -1, -1, -1, -1, -1, -1, -1, -1, -1, -1, -1, -1, -1},</a:t>
            </a:r>
          </a:p>
          <a:p>
            <a:r>
              <a:rPr lang="hr-H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{0, 8, 3, -1, -1, -1, -1, -1, -1, -1, -1, -1, -1, -1, -1, -1},</a:t>
            </a:r>
          </a:p>
          <a:p>
            <a:r>
              <a:rPr lang="hr-H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{0, 1, 9, -1, -1, -1, -1, -1, -1, -1, -1, -1, -1, -1, -1, -1},</a:t>
            </a:r>
          </a:p>
          <a:p>
            <a:r>
              <a:rPr lang="hr-H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hr-HR" sz="1050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//.. ~250 linija koje definiraju trokute</a:t>
            </a:r>
            <a:endParaRPr lang="hr-HR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3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70895F81-8B0F-4341-855C-A59C572D963C}"/>
              </a:ext>
            </a:extLst>
          </p:cNvPr>
          <p:cNvSpPr txBox="1"/>
          <p:nvPr/>
        </p:nvSpPr>
        <p:spPr>
          <a:xfrm>
            <a:off x="187986" y="243512"/>
            <a:ext cx="1229429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Mesh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MarchCubes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List&lt;Vector3&gt; verts =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List&lt;Vector3&gt;(128);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List&lt;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tris =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&gt;(256);</a:t>
            </a: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Vector3.zero;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 o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drawPos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Values.GetLength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(0) - 1; i++)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drawPos.y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o.y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Values.GetLength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(1) - 1; j++)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drawPos.z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k = 0; k &lt;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Values.GetLength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(2) - 1; k++)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March(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Vector3Int(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j, k),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drawPos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verts, tris);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drawPos.z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SegmentSize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drawPos.y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SegmentSize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drawPos.x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SegmentSize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hr-HR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March</a:t>
            </a:r>
            <a:r>
              <a:rPr lang="hr-H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(Vector3Int.zero, </a:t>
            </a:r>
            <a:r>
              <a:rPr lang="hr-HR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hr-H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verts</a:t>
            </a:r>
            <a:r>
              <a:rPr lang="hr-H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tris</a:t>
            </a:r>
            <a:r>
              <a:rPr lang="hr-H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);</a:t>
            </a:r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hr-HR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March</a:t>
            </a:r>
            <a:r>
              <a:rPr lang="hr-H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(Vector3Int.right, </a:t>
            </a:r>
            <a:r>
              <a:rPr lang="hr-HR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hr-H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verts</a:t>
            </a:r>
            <a:r>
              <a:rPr lang="hr-H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tris</a:t>
            </a:r>
            <a:r>
              <a:rPr lang="hr-H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);</a:t>
            </a:r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Mesh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mesh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Mesh();</a:t>
            </a: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mesh.SetVertices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mesh.SetTriangles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0);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mesh.RecalculateNormals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mesh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176058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F6E635-D2B0-4446-B0CB-66AB3522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Segmentiranje polja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4DEAB0-B393-4A0A-A810-33BCD0EF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Nudi bolje performanse kod uređivanja polja i poligona</a:t>
            </a:r>
          </a:p>
          <a:p>
            <a:pPr lvl="1"/>
            <a:r>
              <a:rPr lang="hr-HR" dirty="0"/>
              <a:t>Izmjenjuju se samo manji dijelovi poligona</a:t>
            </a:r>
          </a:p>
          <a:p>
            <a:r>
              <a:rPr lang="hr-HR" dirty="0"/>
              <a:t>Omogućava </a:t>
            </a:r>
            <a:r>
              <a:rPr lang="hr-HR" dirty="0" err="1"/>
              <a:t>Occlusion</a:t>
            </a:r>
            <a:r>
              <a:rPr lang="hr-HR" dirty="0"/>
              <a:t> </a:t>
            </a:r>
            <a:r>
              <a:rPr lang="hr-HR" dirty="0" err="1"/>
              <a:t>Culling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0EF1B86-FA74-4D37-9848-49F324A9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00" y="3429000"/>
            <a:ext cx="4315700" cy="281974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DCD655B1-8C90-4680-9E2F-44B9ACB5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25" y="3429000"/>
            <a:ext cx="3253110" cy="28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65469EF8-0FA4-4C38-B31A-2138D6AE0A7D}"/>
              </a:ext>
            </a:extLst>
          </p:cNvPr>
          <p:cNvSpPr txBox="1"/>
          <p:nvPr/>
        </p:nvSpPr>
        <p:spPr>
          <a:xfrm>
            <a:off x="217713" y="243512"/>
            <a:ext cx="1143725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Start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Chunks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MarchingCubesChunk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Depth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 p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MinPoint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Vector3 o = p;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Chunks.GetLength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(0); i++)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o.y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Chunks.GetLength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(1); j++)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k = 0; k &lt;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Chunks.GetLength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(2); k++)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g =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"Chunk_"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"_"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j +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"_"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k);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Transform t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g.transform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t.position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p;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t.parent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Chunks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[i, j, k]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g.AddComponent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MarchingCubesChunk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g.GetComponent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MeshRenderer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mr.sharedMaterial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ChunkMaterial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UNITY_EDITOR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ch.DebugDraw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SegmentSize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ChunkSize.z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- 1);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SegmentSize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ChunkSize.y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- 1);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SegmentSize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(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ChunkSize.x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- 1);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3670007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2421</Words>
  <Application>Microsoft Office PowerPoint</Application>
  <PresentationFormat>Široki zaslon</PresentationFormat>
  <Paragraphs>240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Cascadia Mono</vt:lpstr>
      <vt:lpstr>Tema sustava Office</vt:lpstr>
      <vt:lpstr>Marching cubes algoritam</vt:lpstr>
      <vt:lpstr>O projektu</vt:lpstr>
      <vt:lpstr>Marching cubes</vt:lpstr>
      <vt:lpstr>Marching cubes</vt:lpstr>
      <vt:lpstr>PowerPoint prezentacija</vt:lpstr>
      <vt:lpstr>PowerPoint prezentacija</vt:lpstr>
      <vt:lpstr>PowerPoint prezentacija</vt:lpstr>
      <vt:lpstr>Segmentiranje polja</vt:lpstr>
      <vt:lpstr>PowerPoint prezentacija</vt:lpstr>
      <vt:lpstr>Bojanje dobivenih poligona</vt:lpstr>
      <vt:lpstr>Crtanje po polju</vt:lpstr>
      <vt:lpstr>Crtanje po polju – odabir segmenata</vt:lpstr>
      <vt:lpstr>Crtanje po polju – za pojedini segment</vt:lpstr>
      <vt:lpstr>Animacije igrača – stickman-a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Adam Kolar</dc:creator>
  <cp:lastModifiedBy>Adam Kolar</cp:lastModifiedBy>
  <cp:revision>43</cp:revision>
  <dcterms:created xsi:type="dcterms:W3CDTF">2022-01-17T04:47:52Z</dcterms:created>
  <dcterms:modified xsi:type="dcterms:W3CDTF">2022-01-17T09:39:17Z</dcterms:modified>
</cp:coreProperties>
</file>