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9" r:id="rId11"/>
    <p:sldId id="268" r:id="rId12"/>
    <p:sldId id="266" r:id="rId13"/>
    <p:sldId id="271" r:id="rId14"/>
    <p:sldId id="272" r:id="rId15"/>
    <p:sldId id="273" r:id="rId16"/>
    <p:sldId id="274" r:id="rId17"/>
    <p:sldId id="275" r:id="rId18"/>
    <p:sldId id="276" r:id="rId19"/>
    <p:sldId id="278" r:id="rId20"/>
    <p:sldId id="277"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3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C33B-22CB-4728-965C-0E1C968C3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877FD4-9143-47B2-9CFE-F09C74E66C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093C97-7619-45AD-8A9B-E36A07FDEE6A}"/>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5" name="Footer Placeholder 4">
            <a:extLst>
              <a:ext uri="{FF2B5EF4-FFF2-40B4-BE49-F238E27FC236}">
                <a16:creationId xmlns:a16="http://schemas.microsoft.com/office/drawing/2014/main" id="{0FBA4879-636A-4AFE-BB43-BD7E8285B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9AC8B-6D24-460F-9019-13BA520AF914}"/>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254163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27B8-6993-40FC-AC6D-984E7A4C74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451A19-290A-4F69-82C5-507553E4F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200DF-9E3A-4821-8A4F-F106F971D126}"/>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5" name="Footer Placeholder 4">
            <a:extLst>
              <a:ext uri="{FF2B5EF4-FFF2-40B4-BE49-F238E27FC236}">
                <a16:creationId xmlns:a16="http://schemas.microsoft.com/office/drawing/2014/main" id="{EBCFD757-E7D5-4CB8-BFAA-7C8A872C7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6C179-7554-475A-BF3F-4C99D6BF6918}"/>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45618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15035-BDBD-4808-8888-FFF9E69E2B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5AC174-C32A-4ECA-B194-B7EE09BDC8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5430B-BD67-460C-AD0E-AE8F6D2B32D8}"/>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5" name="Footer Placeholder 4">
            <a:extLst>
              <a:ext uri="{FF2B5EF4-FFF2-40B4-BE49-F238E27FC236}">
                <a16:creationId xmlns:a16="http://schemas.microsoft.com/office/drawing/2014/main" id="{50384A43-97E6-4BB7-85DF-2A0F4B57A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9E09E-4FA3-40E5-BE62-4E5FC1DA282C}"/>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107247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75A7-1A79-4CFA-AEEE-DB61AD17A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B0515-038D-4E12-8337-1493AA9F87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878B5-E92D-42E8-970B-1F4DDE7572BD}"/>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5" name="Footer Placeholder 4">
            <a:extLst>
              <a:ext uri="{FF2B5EF4-FFF2-40B4-BE49-F238E27FC236}">
                <a16:creationId xmlns:a16="http://schemas.microsoft.com/office/drawing/2014/main" id="{650BF37B-7841-46A8-B249-D6BD3C634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A51A6-A54F-4775-B3E9-D0602D27FE81}"/>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214909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28A2-A9DF-4FF2-82EE-4B89769EC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686667-6C0C-4A1A-8A90-EF2F9CCB5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E94808-0BC2-4CFD-9A25-9A33F85B0AFC}"/>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5" name="Footer Placeholder 4">
            <a:extLst>
              <a:ext uri="{FF2B5EF4-FFF2-40B4-BE49-F238E27FC236}">
                <a16:creationId xmlns:a16="http://schemas.microsoft.com/office/drawing/2014/main" id="{78864984-0DC3-4ED8-8FD6-7CC3FACC9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6EBDA-466A-4FB8-B89F-E23C0C5172F2}"/>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17405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97D5-6096-401D-B03A-0D5C5B7635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30127-59FA-4E61-8D71-34C3B8518E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1FB8BE-C75E-44A1-8688-7E847BA6D6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D075C5-F9AC-474A-82DA-61105AA9058B}"/>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6" name="Footer Placeholder 5">
            <a:extLst>
              <a:ext uri="{FF2B5EF4-FFF2-40B4-BE49-F238E27FC236}">
                <a16:creationId xmlns:a16="http://schemas.microsoft.com/office/drawing/2014/main" id="{0BF54038-C24E-4871-A570-A80497F19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0D24E-59AA-436F-BACA-883E203285F4}"/>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401498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38B4-D87E-4375-A251-EDDE550D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72473A-4FF2-462B-8B56-24E13A2C75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98B4B6-63FB-47D3-8E8F-6F16C502FD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689163-60FD-425C-8A87-99C77649D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620A1D-D876-4803-9C05-9516C6AFF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DB5D46-0E2C-4591-8ABD-3868727DEF89}"/>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8" name="Footer Placeholder 7">
            <a:extLst>
              <a:ext uri="{FF2B5EF4-FFF2-40B4-BE49-F238E27FC236}">
                <a16:creationId xmlns:a16="http://schemas.microsoft.com/office/drawing/2014/main" id="{4157E0C9-07DF-40C2-858E-FEB0395B59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4EFDA3-869A-45D9-B99F-EAA5F9D12BCC}"/>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270783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17FF-818B-4300-A199-AF4F574CC6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8B00E7-CE0D-446B-B3B6-ACBDCBC7EA09}"/>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4" name="Footer Placeholder 3">
            <a:extLst>
              <a:ext uri="{FF2B5EF4-FFF2-40B4-BE49-F238E27FC236}">
                <a16:creationId xmlns:a16="http://schemas.microsoft.com/office/drawing/2014/main" id="{72E62F69-2F75-4453-AC8F-291D2DB4BC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ADA41-924A-4F9D-815A-8510D95908A6}"/>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158839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C0E476-A4C3-4287-932A-1DFAF9385ED7}"/>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3" name="Footer Placeholder 2">
            <a:extLst>
              <a:ext uri="{FF2B5EF4-FFF2-40B4-BE49-F238E27FC236}">
                <a16:creationId xmlns:a16="http://schemas.microsoft.com/office/drawing/2014/main" id="{5E5DAB90-7E2A-4358-B86A-F40872DB79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C07D4A-5955-4CD0-A1F5-57B93F9C5C4B}"/>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59835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AA0E-E82A-4579-A6D5-72D7FFA01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D329D3-DC1A-4681-987A-E24104DC5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11A6CC-450E-4868-9A07-DE4437A1B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4AD3E-D296-416A-8854-205433DA89C9}"/>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6" name="Footer Placeholder 5">
            <a:extLst>
              <a:ext uri="{FF2B5EF4-FFF2-40B4-BE49-F238E27FC236}">
                <a16:creationId xmlns:a16="http://schemas.microsoft.com/office/drawing/2014/main" id="{190BAED8-BA98-4D17-85E7-60F5EEB71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C3AB5-D1A0-4710-907C-078AB73F16E6}"/>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177103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483C-DE0B-4875-BFBE-CC8C2D540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FCD964-058F-4E47-895B-0B0DB865F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B655E5-A280-4267-8CF7-343E47671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7FF38B-7F64-4C64-A5CD-3B71A046385C}"/>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6" name="Footer Placeholder 5">
            <a:extLst>
              <a:ext uri="{FF2B5EF4-FFF2-40B4-BE49-F238E27FC236}">
                <a16:creationId xmlns:a16="http://schemas.microsoft.com/office/drawing/2014/main" id="{72F07434-DB44-405B-89AE-EC9F6D2D7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0CF09-C565-42E9-92C5-AF06255ACE1D}"/>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992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EC958F-466E-43B1-AE08-A1BE629A1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C2A2B2-A1C9-4BD1-BDDB-B098AEBFE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035F9-A65E-4187-9021-698FB79B4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6F82E-55A2-4CEF-8A44-82381D3D28D4}" type="datetimeFigureOut">
              <a:rPr lang="en-US" smtClean="0"/>
              <a:t>10/25/2020</a:t>
            </a:fld>
            <a:endParaRPr lang="en-US"/>
          </a:p>
        </p:txBody>
      </p:sp>
      <p:sp>
        <p:nvSpPr>
          <p:cNvPr id="5" name="Footer Placeholder 4">
            <a:extLst>
              <a:ext uri="{FF2B5EF4-FFF2-40B4-BE49-F238E27FC236}">
                <a16:creationId xmlns:a16="http://schemas.microsoft.com/office/drawing/2014/main" id="{72FF3756-8724-4F73-8B99-A2B8989F69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513FF2-189B-4694-B66C-66006C2830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71E6D-8555-4723-8982-EF0B50194B05}" type="slidenum">
              <a:rPr lang="en-US" smtClean="0"/>
              <a:t>‹#›</a:t>
            </a:fld>
            <a:endParaRPr lang="en-US"/>
          </a:p>
        </p:txBody>
      </p:sp>
    </p:spTree>
    <p:extLst>
      <p:ext uri="{BB962C8B-B14F-4D97-AF65-F5344CB8AC3E}">
        <p14:creationId xmlns:p14="http://schemas.microsoft.com/office/powerpoint/2010/main" val="383271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cityofchicago.org/Public-Safety/Crimes-2019/w98m-zvi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cityofchicago.org/Public-Safety/Crimes-2019/w98m-zvi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24C2-E393-4A87-AE0C-FDD576105FBD}"/>
              </a:ext>
            </a:extLst>
          </p:cNvPr>
          <p:cNvSpPr>
            <a:spLocks noGrp="1"/>
          </p:cNvSpPr>
          <p:nvPr>
            <p:ph type="ctrTitle"/>
          </p:nvPr>
        </p:nvSpPr>
        <p:spPr/>
        <p:txBody>
          <a:bodyPr/>
          <a:lstStyle/>
          <a:p>
            <a:r>
              <a:rPr lang="en-US" dirty="0"/>
              <a:t>Chicago Police Department </a:t>
            </a:r>
            <a:r>
              <a:rPr lang="en-US" sz="4400" dirty="0"/>
              <a:t>Resource allocation Strategy</a:t>
            </a:r>
            <a:endParaRPr lang="en-US" dirty="0"/>
          </a:p>
        </p:txBody>
      </p:sp>
      <p:sp>
        <p:nvSpPr>
          <p:cNvPr id="3" name="Subtitle 2">
            <a:extLst>
              <a:ext uri="{FF2B5EF4-FFF2-40B4-BE49-F238E27FC236}">
                <a16:creationId xmlns:a16="http://schemas.microsoft.com/office/drawing/2014/main" id="{BAAF27F7-6E93-4710-9EC1-8E02A2544204}"/>
              </a:ext>
            </a:extLst>
          </p:cNvPr>
          <p:cNvSpPr>
            <a:spLocks noGrp="1"/>
          </p:cNvSpPr>
          <p:nvPr>
            <p:ph type="subTitle" idx="1"/>
          </p:nvPr>
        </p:nvSpPr>
        <p:spPr>
          <a:xfrm>
            <a:off x="1524000" y="4079875"/>
            <a:ext cx="9144000" cy="1655762"/>
          </a:xfrm>
        </p:spPr>
        <p:txBody>
          <a:bodyPr/>
          <a:lstStyle/>
          <a:p>
            <a:r>
              <a:rPr lang="en-US" dirty="0"/>
              <a:t>By</a:t>
            </a:r>
          </a:p>
          <a:p>
            <a:r>
              <a:rPr lang="en-US" dirty="0"/>
              <a:t>Alfred Marshall </a:t>
            </a:r>
            <a:r>
              <a:rPr lang="en-US" dirty="0" err="1"/>
              <a:t>Arockiaraj</a:t>
            </a:r>
            <a:endParaRPr lang="en-US" dirty="0"/>
          </a:p>
          <a:p>
            <a:r>
              <a:rPr lang="en-US" dirty="0"/>
              <a:t>(IBM Data Science Professional Certificate Capstone Project)</a:t>
            </a:r>
          </a:p>
        </p:txBody>
      </p:sp>
    </p:spTree>
    <p:extLst>
      <p:ext uri="{BB962C8B-B14F-4D97-AF65-F5344CB8AC3E}">
        <p14:creationId xmlns:p14="http://schemas.microsoft.com/office/powerpoint/2010/main" val="347512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lstStyle/>
          <a:p>
            <a:r>
              <a:rPr lang="en-US" dirty="0"/>
              <a:t>Count of individual crimes committed (over the years)</a:t>
            </a:r>
          </a:p>
        </p:txBody>
      </p:sp>
      <p:pic>
        <p:nvPicPr>
          <p:cNvPr id="4" name="Picture 3">
            <a:extLst>
              <a:ext uri="{FF2B5EF4-FFF2-40B4-BE49-F238E27FC236}">
                <a16:creationId xmlns:a16="http://schemas.microsoft.com/office/drawing/2014/main" id="{548E99BE-EF07-47D8-A721-D5DC3BCC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899" y="1690688"/>
            <a:ext cx="8376202" cy="5088934"/>
          </a:xfrm>
          <a:prstGeom prst="rect">
            <a:avLst/>
          </a:prstGeom>
        </p:spPr>
      </p:pic>
    </p:spTree>
    <p:extLst>
      <p:ext uri="{BB962C8B-B14F-4D97-AF65-F5344CB8AC3E}">
        <p14:creationId xmlns:p14="http://schemas.microsoft.com/office/powerpoint/2010/main" val="1291557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the crime and the location</a:t>
            </a:r>
          </a:p>
        </p:txBody>
      </p:sp>
      <p:pic>
        <p:nvPicPr>
          <p:cNvPr id="11" name="Content Placeholder 10">
            <a:extLst>
              <a:ext uri="{FF2B5EF4-FFF2-40B4-BE49-F238E27FC236}">
                <a16:creationId xmlns:a16="http://schemas.microsoft.com/office/drawing/2014/main" id="{1DCEC3E4-547C-4A14-80D5-77D8A8C827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161" y="966651"/>
            <a:ext cx="6195026" cy="5891349"/>
          </a:xfrm>
        </p:spPr>
      </p:pic>
    </p:spTree>
    <p:extLst>
      <p:ext uri="{BB962C8B-B14F-4D97-AF65-F5344CB8AC3E}">
        <p14:creationId xmlns:p14="http://schemas.microsoft.com/office/powerpoint/2010/main" val="1093031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the crime and the location – Key areas of interest</a:t>
            </a:r>
          </a:p>
        </p:txBody>
      </p:sp>
      <p:pic>
        <p:nvPicPr>
          <p:cNvPr id="6" name="Content Placeholder 5">
            <a:extLst>
              <a:ext uri="{FF2B5EF4-FFF2-40B4-BE49-F238E27FC236}">
                <a16:creationId xmlns:a16="http://schemas.microsoft.com/office/drawing/2014/main" id="{08F26093-35F0-457C-BDAB-996BAE9D5D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471" y="1568768"/>
            <a:ext cx="8501057" cy="5127892"/>
          </a:xfrm>
        </p:spPr>
      </p:pic>
      <p:sp>
        <p:nvSpPr>
          <p:cNvPr id="8" name="Circle: Hollow 7">
            <a:extLst>
              <a:ext uri="{FF2B5EF4-FFF2-40B4-BE49-F238E27FC236}">
                <a16:creationId xmlns:a16="http://schemas.microsoft.com/office/drawing/2014/main" id="{28575ACB-0D4B-4B65-A9E2-CCCC3CB2B5C5}"/>
              </a:ext>
            </a:extLst>
          </p:cNvPr>
          <p:cNvSpPr/>
          <p:nvPr/>
        </p:nvSpPr>
        <p:spPr>
          <a:xfrm>
            <a:off x="3884023" y="3141934"/>
            <a:ext cx="1715588" cy="1515292"/>
          </a:xfrm>
          <a:prstGeom prst="donut">
            <a:avLst>
              <a:gd name="adj" fmla="val 594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648516C7-5972-427C-951B-108938016730}"/>
              </a:ext>
            </a:extLst>
          </p:cNvPr>
          <p:cNvSpPr/>
          <p:nvPr/>
        </p:nvSpPr>
        <p:spPr>
          <a:xfrm>
            <a:off x="4741817" y="4853168"/>
            <a:ext cx="1715588" cy="1515292"/>
          </a:xfrm>
          <a:prstGeom prst="donut">
            <a:avLst>
              <a:gd name="adj" fmla="val 59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918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the crime and the location – Key areas of interest</a:t>
            </a:r>
          </a:p>
        </p:txBody>
      </p:sp>
      <p:pic>
        <p:nvPicPr>
          <p:cNvPr id="7" name="Picture 6">
            <a:extLst>
              <a:ext uri="{FF2B5EF4-FFF2-40B4-BE49-F238E27FC236}">
                <a16:creationId xmlns:a16="http://schemas.microsoft.com/office/drawing/2014/main" id="{BE4B1A61-BD80-4E44-B61E-FE1D4BE03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866" y="1566867"/>
            <a:ext cx="5641825" cy="5291133"/>
          </a:xfrm>
          <a:prstGeom prst="rect">
            <a:avLst/>
          </a:prstGeom>
        </p:spPr>
      </p:pic>
    </p:spTree>
    <p:extLst>
      <p:ext uri="{BB962C8B-B14F-4D97-AF65-F5344CB8AC3E}">
        <p14:creationId xmlns:p14="http://schemas.microsoft.com/office/powerpoint/2010/main" val="31381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time and the crimes</a:t>
            </a:r>
          </a:p>
        </p:txBody>
      </p:sp>
      <p:pic>
        <p:nvPicPr>
          <p:cNvPr id="3" name="Picture 2">
            <a:extLst>
              <a:ext uri="{FF2B5EF4-FFF2-40B4-BE49-F238E27FC236}">
                <a16:creationId xmlns:a16="http://schemas.microsoft.com/office/drawing/2014/main" id="{B9A82615-DA64-4A4B-AD53-8CFE8E0906A1}"/>
              </a:ext>
            </a:extLst>
          </p:cNvPr>
          <p:cNvPicPr>
            <a:picLocks noChangeAspect="1"/>
          </p:cNvPicPr>
          <p:nvPr/>
        </p:nvPicPr>
        <p:blipFill>
          <a:blip r:embed="rId2"/>
          <a:stretch>
            <a:fillRect/>
          </a:stretch>
        </p:blipFill>
        <p:spPr>
          <a:xfrm>
            <a:off x="1754059" y="1593669"/>
            <a:ext cx="8335538" cy="5132359"/>
          </a:xfrm>
          <a:prstGeom prst="rect">
            <a:avLst/>
          </a:prstGeom>
        </p:spPr>
      </p:pic>
    </p:spTree>
    <p:extLst>
      <p:ext uri="{BB962C8B-B14F-4D97-AF65-F5344CB8AC3E}">
        <p14:creationId xmlns:p14="http://schemas.microsoft.com/office/powerpoint/2010/main" val="336669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time and the crimes</a:t>
            </a:r>
          </a:p>
        </p:txBody>
      </p:sp>
      <p:pic>
        <p:nvPicPr>
          <p:cNvPr id="5" name="Picture 4">
            <a:extLst>
              <a:ext uri="{FF2B5EF4-FFF2-40B4-BE49-F238E27FC236}">
                <a16:creationId xmlns:a16="http://schemas.microsoft.com/office/drawing/2014/main" id="{A80BACD3-F419-4568-981D-BD832B410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061" y="1351088"/>
            <a:ext cx="5545878" cy="5367574"/>
          </a:xfrm>
          <a:prstGeom prst="rect">
            <a:avLst/>
          </a:prstGeom>
        </p:spPr>
      </p:pic>
    </p:spTree>
    <p:extLst>
      <p:ext uri="{BB962C8B-B14F-4D97-AF65-F5344CB8AC3E}">
        <p14:creationId xmlns:p14="http://schemas.microsoft.com/office/powerpoint/2010/main" val="4248136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time and the crimes</a:t>
            </a:r>
          </a:p>
        </p:txBody>
      </p:sp>
      <p:pic>
        <p:nvPicPr>
          <p:cNvPr id="3" name="Picture 2">
            <a:extLst>
              <a:ext uri="{FF2B5EF4-FFF2-40B4-BE49-F238E27FC236}">
                <a16:creationId xmlns:a16="http://schemas.microsoft.com/office/drawing/2014/main" id="{9309DA1E-807C-4900-8B5D-597AA2B0AE41}"/>
              </a:ext>
            </a:extLst>
          </p:cNvPr>
          <p:cNvPicPr>
            <a:picLocks noChangeAspect="1"/>
          </p:cNvPicPr>
          <p:nvPr/>
        </p:nvPicPr>
        <p:blipFill>
          <a:blip r:embed="rId2"/>
          <a:stretch>
            <a:fillRect/>
          </a:stretch>
        </p:blipFill>
        <p:spPr>
          <a:xfrm>
            <a:off x="1918704" y="1237466"/>
            <a:ext cx="8354591" cy="5620534"/>
          </a:xfrm>
          <a:prstGeom prst="rect">
            <a:avLst/>
          </a:prstGeom>
        </p:spPr>
      </p:pic>
    </p:spTree>
    <p:extLst>
      <p:ext uri="{BB962C8B-B14F-4D97-AF65-F5344CB8AC3E}">
        <p14:creationId xmlns:p14="http://schemas.microsoft.com/office/powerpoint/2010/main" val="112505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time and the crimes</a:t>
            </a:r>
          </a:p>
        </p:txBody>
      </p:sp>
      <p:pic>
        <p:nvPicPr>
          <p:cNvPr id="5" name="Picture 4">
            <a:extLst>
              <a:ext uri="{FF2B5EF4-FFF2-40B4-BE49-F238E27FC236}">
                <a16:creationId xmlns:a16="http://schemas.microsoft.com/office/drawing/2014/main" id="{49A7838D-8857-486B-BB42-30997BFF4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695" y="1561784"/>
            <a:ext cx="5364202" cy="5139461"/>
          </a:xfrm>
          <a:prstGeom prst="rect">
            <a:avLst/>
          </a:prstGeom>
        </p:spPr>
      </p:pic>
    </p:spTree>
    <p:extLst>
      <p:ext uri="{BB962C8B-B14F-4D97-AF65-F5344CB8AC3E}">
        <p14:creationId xmlns:p14="http://schemas.microsoft.com/office/powerpoint/2010/main" val="339504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K-Means clustering</a:t>
            </a:r>
          </a:p>
        </p:txBody>
      </p:sp>
      <p:pic>
        <p:nvPicPr>
          <p:cNvPr id="3" name="Picture 2">
            <a:extLst>
              <a:ext uri="{FF2B5EF4-FFF2-40B4-BE49-F238E27FC236}">
                <a16:creationId xmlns:a16="http://schemas.microsoft.com/office/drawing/2014/main" id="{049A489B-C26D-442B-8650-054DADC4CB45}"/>
              </a:ext>
            </a:extLst>
          </p:cNvPr>
          <p:cNvPicPr>
            <a:picLocks noChangeAspect="1"/>
          </p:cNvPicPr>
          <p:nvPr/>
        </p:nvPicPr>
        <p:blipFill>
          <a:blip r:embed="rId2"/>
          <a:stretch>
            <a:fillRect/>
          </a:stretch>
        </p:blipFill>
        <p:spPr>
          <a:xfrm>
            <a:off x="2985498" y="2933020"/>
            <a:ext cx="6221003" cy="991959"/>
          </a:xfrm>
          <a:prstGeom prst="rect">
            <a:avLst/>
          </a:prstGeom>
        </p:spPr>
      </p:pic>
    </p:spTree>
    <p:extLst>
      <p:ext uri="{BB962C8B-B14F-4D97-AF65-F5344CB8AC3E}">
        <p14:creationId xmlns:p14="http://schemas.microsoft.com/office/powerpoint/2010/main" val="3097847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K-Means clustering</a:t>
            </a:r>
          </a:p>
        </p:txBody>
      </p:sp>
      <p:pic>
        <p:nvPicPr>
          <p:cNvPr id="5" name="Picture 4">
            <a:extLst>
              <a:ext uri="{FF2B5EF4-FFF2-40B4-BE49-F238E27FC236}">
                <a16:creationId xmlns:a16="http://schemas.microsoft.com/office/drawing/2014/main" id="{8FAB8EDE-6AF2-4C71-8E95-37DB614F0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374" y="1419867"/>
            <a:ext cx="8829251" cy="5352401"/>
          </a:xfrm>
          <a:prstGeom prst="rect">
            <a:avLst/>
          </a:prstGeom>
        </p:spPr>
      </p:pic>
    </p:spTree>
    <p:extLst>
      <p:ext uri="{BB962C8B-B14F-4D97-AF65-F5344CB8AC3E}">
        <p14:creationId xmlns:p14="http://schemas.microsoft.com/office/powerpoint/2010/main" val="94229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643F-65F2-4456-B46D-CA5A78C7DD46}"/>
              </a:ext>
            </a:extLst>
          </p:cNvPr>
          <p:cNvSpPr>
            <a:spLocks noGrp="1"/>
          </p:cNvSpPr>
          <p:nvPr>
            <p:ph type="title"/>
          </p:nvPr>
        </p:nvSpPr>
        <p:spPr/>
        <p:txBody>
          <a:bodyPr/>
          <a:lstStyle/>
          <a:p>
            <a:r>
              <a:rPr lang="en-US" dirty="0"/>
              <a:t>Problem: Chicago Police Department (CPD) facing funding cuts</a:t>
            </a:r>
          </a:p>
        </p:txBody>
      </p:sp>
      <p:sp>
        <p:nvSpPr>
          <p:cNvPr id="3" name="Content Placeholder 2">
            <a:extLst>
              <a:ext uri="{FF2B5EF4-FFF2-40B4-BE49-F238E27FC236}">
                <a16:creationId xmlns:a16="http://schemas.microsoft.com/office/drawing/2014/main" id="{2B58350A-C77C-42B1-A906-1D4A6AC39F11}"/>
              </a:ext>
            </a:extLst>
          </p:cNvPr>
          <p:cNvSpPr>
            <a:spLocks noGrp="1"/>
          </p:cNvSpPr>
          <p:nvPr>
            <p:ph idx="1"/>
          </p:nvPr>
        </p:nvSpPr>
        <p:spPr/>
        <p:txBody>
          <a:bodyPr/>
          <a:lstStyle/>
          <a:p>
            <a:r>
              <a:rPr lang="en-US" dirty="0"/>
              <a:t>Owing to the recent support for redistributing police funds to more appropriate segments of public safety, the CPD would be facing budget cuts in the future</a:t>
            </a:r>
          </a:p>
          <a:p>
            <a:r>
              <a:rPr lang="en-US" dirty="0"/>
              <a:t>With a corporate fund of only 4.5 billion dollars (2020), the move however seems inevitable (chicago.gov, 2020)</a:t>
            </a:r>
          </a:p>
          <a:p>
            <a:r>
              <a:rPr lang="en-US" dirty="0"/>
              <a:t>The study can help the CPD and the policy maker better understand the problems the city deals with, and better allocate the resources in the future.</a:t>
            </a:r>
          </a:p>
        </p:txBody>
      </p:sp>
    </p:spTree>
    <p:extLst>
      <p:ext uri="{BB962C8B-B14F-4D97-AF65-F5344CB8AC3E}">
        <p14:creationId xmlns:p14="http://schemas.microsoft.com/office/powerpoint/2010/main" val="77829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A404-277B-4135-8798-128FD6BE8E7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B12C219-5A1B-4742-BDB1-E5DD35BB8F9A}"/>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dirty="0"/>
              <a:t>While the department spends a lot on gang tasks forces, military surplus gear and tactical training for officers, the majority of the crimes reported in Chicago is theft. especially in sparsely populated area of the airport and waterfront highway. Better surveillance, patrol and funds for the CI program could be a better place to spend the resources</a:t>
            </a:r>
          </a:p>
          <a:p>
            <a:pPr>
              <a:buFont typeface="Arial" panose="020B0604020202020204" pitchFamily="34" charset="0"/>
              <a:buChar char="•"/>
            </a:pPr>
            <a:r>
              <a:rPr lang="en-US" dirty="0"/>
              <a:t>Oak park is one of the most important places in the city that needs attention. A reported 35% of the crimes occur here and better tackling of there crimes could reduce the overall city crime-rate</a:t>
            </a:r>
          </a:p>
          <a:p>
            <a:pPr>
              <a:buFont typeface="Arial" panose="020B0604020202020204" pitchFamily="34" charset="0"/>
              <a:buChar char="•"/>
            </a:pPr>
            <a:r>
              <a:rPr lang="en-US" dirty="0"/>
              <a:t>Weekends and Wednesdays, during the third shift is the most important time for the officers to be vigilant. The steady rise in crime over the month could be crimes of need rather than crimes of passion.</a:t>
            </a:r>
          </a:p>
          <a:p>
            <a:pPr>
              <a:buFont typeface="Arial" panose="020B0604020202020204" pitchFamily="34" charset="0"/>
              <a:buChar char="•"/>
            </a:pPr>
            <a:r>
              <a:rPr lang="en-US" dirty="0"/>
              <a:t>A suspiciously lower among of data is found for the crime reported during the late-night shift</a:t>
            </a:r>
          </a:p>
          <a:p>
            <a:pPr>
              <a:buFont typeface="Arial" panose="020B0604020202020204" pitchFamily="34" charset="0"/>
              <a:buChar char="•"/>
            </a:pPr>
            <a:r>
              <a:rPr lang="en-US" dirty="0"/>
              <a:t>There appears to be clear distinction between the type of crimes that occur in the lower part of the city to the upper part of the city.</a:t>
            </a:r>
          </a:p>
          <a:p>
            <a:endParaRPr lang="en-US" dirty="0"/>
          </a:p>
        </p:txBody>
      </p:sp>
    </p:spTree>
    <p:extLst>
      <p:ext uri="{BB962C8B-B14F-4D97-AF65-F5344CB8AC3E}">
        <p14:creationId xmlns:p14="http://schemas.microsoft.com/office/powerpoint/2010/main" val="378606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1FB9-C324-47C9-A808-A0DA8F6B8B02}"/>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849030E4-EED1-45DB-AE7B-6113209CDD47}"/>
              </a:ext>
            </a:extLst>
          </p:cNvPr>
          <p:cNvSpPr>
            <a:spLocks noGrp="1"/>
          </p:cNvSpPr>
          <p:nvPr>
            <p:ph idx="1"/>
          </p:nvPr>
        </p:nvSpPr>
        <p:spPr/>
        <p:txBody>
          <a:bodyPr>
            <a:normAutofit fontScale="70000" lnSpcReduction="20000"/>
          </a:bodyPr>
          <a:lstStyle/>
          <a:p>
            <a:r>
              <a:rPr lang="en-US" dirty="0"/>
              <a:t>The resources available there for can be pivoted towards preventing these crimes through regular patrols. It is also to note that three of the top four are essentially victimless although </a:t>
            </a:r>
            <a:r>
              <a:rPr lang="en-US" dirty="0" err="1"/>
              <a:t>danmage</a:t>
            </a:r>
            <a:r>
              <a:rPr lang="en-US" dirty="0"/>
              <a:t> to public property is incurred.</a:t>
            </a:r>
          </a:p>
          <a:p>
            <a:r>
              <a:rPr lang="en-US" dirty="0"/>
              <a:t>Regular surveillance and patrol are some of the suggestions to reduce the </a:t>
            </a:r>
            <a:r>
              <a:rPr lang="en-US" dirty="0" err="1"/>
              <a:t>occurances</a:t>
            </a:r>
            <a:r>
              <a:rPr lang="en-US" dirty="0"/>
              <a:t> of theft in these special interest areas.</a:t>
            </a:r>
          </a:p>
          <a:p>
            <a:r>
              <a:rPr lang="en-US" dirty="0"/>
              <a:t>Oak park is the most crime prone area in the city </a:t>
            </a:r>
            <a:r>
              <a:rPr lang="en-US" dirty="0" err="1"/>
              <a:t>qith</a:t>
            </a:r>
            <a:r>
              <a:rPr lang="en-US" dirty="0"/>
              <a:t> nearly 35% of the crimes </a:t>
            </a:r>
            <a:r>
              <a:rPr lang="en-US" dirty="0" err="1"/>
              <a:t>occuring</a:t>
            </a:r>
            <a:r>
              <a:rPr lang="en-US" dirty="0"/>
              <a:t> there. A simple suggestion would be to increase the outreach programs in this neighborhood. Further </a:t>
            </a:r>
            <a:r>
              <a:rPr lang="en-US" dirty="0" err="1"/>
              <a:t>investivation</a:t>
            </a:r>
            <a:r>
              <a:rPr lang="en-US" dirty="0"/>
              <a:t> leads to believe these are more gang related activities owing to the nature of the crimes </a:t>
            </a:r>
            <a:r>
              <a:rPr lang="en-US" dirty="0" err="1"/>
              <a:t>commited</a:t>
            </a:r>
            <a:r>
              <a:rPr lang="en-US" dirty="0"/>
              <a:t> there.</a:t>
            </a:r>
          </a:p>
          <a:p>
            <a:r>
              <a:rPr lang="en-US" dirty="0"/>
              <a:t>A suggestion would be to co-ordinate resources so as to have more experienced officers working the high spike times.</a:t>
            </a:r>
          </a:p>
          <a:p>
            <a:r>
              <a:rPr lang="en-US" dirty="0"/>
              <a:t>The crimes of needs (theft </a:t>
            </a:r>
            <a:r>
              <a:rPr lang="en-US" dirty="0" err="1"/>
              <a:t>commited</a:t>
            </a:r>
            <a:r>
              <a:rPr lang="en-US" dirty="0"/>
              <a:t> over the later part of the month) </a:t>
            </a:r>
            <a:r>
              <a:rPr lang="en-US" dirty="0" err="1"/>
              <a:t>oculd</a:t>
            </a:r>
            <a:r>
              <a:rPr lang="en-US" dirty="0"/>
              <a:t> be tackled with better outreach programs that help the community</a:t>
            </a:r>
          </a:p>
          <a:p>
            <a:r>
              <a:rPr lang="en-US" dirty="0"/>
              <a:t>The police should prepare for battery and other violent charges during the weekend.</a:t>
            </a:r>
          </a:p>
          <a:p>
            <a:r>
              <a:rPr lang="en-US" dirty="0"/>
              <a:t>The police officers working </a:t>
            </a:r>
            <a:r>
              <a:rPr lang="en-US" dirty="0" err="1"/>
              <a:t>th</a:t>
            </a:r>
            <a:r>
              <a:rPr lang="en-US" dirty="0"/>
              <a:t> </a:t>
            </a:r>
            <a:r>
              <a:rPr lang="en-US" dirty="0" err="1"/>
              <a:t>eareas</a:t>
            </a:r>
            <a:r>
              <a:rPr lang="en-US" dirty="0"/>
              <a:t> on the lower half of the city need much different set of skills </a:t>
            </a:r>
            <a:r>
              <a:rPr lang="en-US" dirty="0" err="1"/>
              <a:t>tha</a:t>
            </a:r>
            <a:r>
              <a:rPr lang="en-US" dirty="0"/>
              <a:t> the once working </a:t>
            </a:r>
            <a:r>
              <a:rPr lang="en-US" dirty="0" err="1"/>
              <a:t>onthe</a:t>
            </a:r>
            <a:r>
              <a:rPr lang="en-US" dirty="0"/>
              <a:t> upper part of the city. </a:t>
            </a:r>
          </a:p>
        </p:txBody>
      </p:sp>
    </p:spTree>
    <p:extLst>
      <p:ext uri="{BB962C8B-B14F-4D97-AF65-F5344CB8AC3E}">
        <p14:creationId xmlns:p14="http://schemas.microsoft.com/office/powerpoint/2010/main" val="2823337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2A3C-01C1-4D4F-9CC7-0DC897FA6FA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BB9EBC0-6BFB-4173-A0F4-1BD7D9610B03}"/>
              </a:ext>
            </a:extLst>
          </p:cNvPr>
          <p:cNvSpPr>
            <a:spLocks noGrp="1"/>
          </p:cNvSpPr>
          <p:nvPr>
            <p:ph idx="1"/>
          </p:nvPr>
        </p:nvSpPr>
        <p:spPr/>
        <p:txBody>
          <a:bodyPr/>
          <a:lstStyle/>
          <a:p>
            <a:r>
              <a:rPr lang="en-US" dirty="0"/>
              <a:t>The objective is to study the kind of crimes occurring in the city, their location and see if the police can be better prepared to tackle the rise in crime.</a:t>
            </a:r>
          </a:p>
          <a:p>
            <a:r>
              <a:rPr lang="en-US" dirty="0"/>
              <a:t>The Study undertaken should also recommend the kind of policing required and the timings that they would be most in demand.</a:t>
            </a:r>
          </a:p>
          <a:p>
            <a:r>
              <a:rPr lang="en-US" dirty="0"/>
              <a:t>This can enable the department to be better prepared in terms of the kind of personnel to train and the facilitate better scheduling for the available ones.</a:t>
            </a:r>
          </a:p>
        </p:txBody>
      </p:sp>
    </p:spTree>
    <p:extLst>
      <p:ext uri="{BB962C8B-B14F-4D97-AF65-F5344CB8AC3E}">
        <p14:creationId xmlns:p14="http://schemas.microsoft.com/office/powerpoint/2010/main" val="318987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6BC9-E185-41FC-870E-AF10B6D0A276}"/>
              </a:ext>
            </a:extLst>
          </p:cNvPr>
          <p:cNvSpPr>
            <a:spLocks noGrp="1"/>
          </p:cNvSpPr>
          <p:nvPr>
            <p:ph type="title"/>
          </p:nvPr>
        </p:nvSpPr>
        <p:spPr/>
        <p:txBody>
          <a:bodyPr/>
          <a:lstStyle/>
          <a:p>
            <a:r>
              <a:rPr lang="en-US" dirty="0"/>
              <a:t>Data used : </a:t>
            </a:r>
            <a:r>
              <a:rPr lang="en-US" b="1" dirty="0">
                <a:hlinkClick r:id="rId2"/>
              </a:rPr>
              <a:t>data.cityofchicago.org</a:t>
            </a:r>
            <a:endParaRPr lang="en-US" dirty="0"/>
          </a:p>
        </p:txBody>
      </p:sp>
      <p:pic>
        <p:nvPicPr>
          <p:cNvPr id="7" name="Content Placeholder 6">
            <a:extLst>
              <a:ext uri="{FF2B5EF4-FFF2-40B4-BE49-F238E27FC236}">
                <a16:creationId xmlns:a16="http://schemas.microsoft.com/office/drawing/2014/main" id="{D0D97D16-0B40-4637-BE30-D40CEBABEF08}"/>
              </a:ext>
            </a:extLst>
          </p:cNvPr>
          <p:cNvPicPr>
            <a:picLocks noGrp="1" noChangeAspect="1"/>
          </p:cNvPicPr>
          <p:nvPr>
            <p:ph idx="1"/>
          </p:nvPr>
        </p:nvPicPr>
        <p:blipFill>
          <a:blip r:embed="rId3"/>
          <a:stretch>
            <a:fillRect/>
          </a:stretch>
        </p:blipFill>
        <p:spPr>
          <a:xfrm>
            <a:off x="1391469" y="1825625"/>
            <a:ext cx="9409062" cy="4351338"/>
          </a:xfrm>
          <a:prstGeom prst="rect">
            <a:avLst/>
          </a:prstGeom>
        </p:spPr>
      </p:pic>
    </p:spTree>
    <p:extLst>
      <p:ext uri="{BB962C8B-B14F-4D97-AF65-F5344CB8AC3E}">
        <p14:creationId xmlns:p14="http://schemas.microsoft.com/office/powerpoint/2010/main" val="152762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6BC9-E185-41FC-870E-AF10B6D0A276}"/>
              </a:ext>
            </a:extLst>
          </p:cNvPr>
          <p:cNvSpPr>
            <a:spLocks noGrp="1"/>
          </p:cNvSpPr>
          <p:nvPr>
            <p:ph type="title"/>
          </p:nvPr>
        </p:nvSpPr>
        <p:spPr/>
        <p:txBody>
          <a:bodyPr/>
          <a:lstStyle/>
          <a:p>
            <a:r>
              <a:rPr lang="en-US" dirty="0"/>
              <a:t>Data used : </a:t>
            </a:r>
            <a:r>
              <a:rPr lang="en-US" b="1" dirty="0">
                <a:hlinkClick r:id="rId2"/>
              </a:rPr>
              <a:t>data.cityofchicago.org</a:t>
            </a:r>
            <a:endParaRPr lang="en-US" dirty="0"/>
          </a:p>
        </p:txBody>
      </p:sp>
      <p:pic>
        <p:nvPicPr>
          <p:cNvPr id="5" name="Content Placeholder 4">
            <a:extLst>
              <a:ext uri="{FF2B5EF4-FFF2-40B4-BE49-F238E27FC236}">
                <a16:creationId xmlns:a16="http://schemas.microsoft.com/office/drawing/2014/main" id="{3EC283C4-E759-4663-AAE2-46A73626E8CE}"/>
              </a:ext>
            </a:extLst>
          </p:cNvPr>
          <p:cNvPicPr>
            <a:picLocks noGrp="1" noChangeAspect="1"/>
          </p:cNvPicPr>
          <p:nvPr>
            <p:ph idx="1"/>
          </p:nvPr>
        </p:nvPicPr>
        <p:blipFill>
          <a:blip r:embed="rId3"/>
          <a:stretch>
            <a:fillRect/>
          </a:stretch>
        </p:blipFill>
        <p:spPr>
          <a:xfrm>
            <a:off x="7782419" y="1690688"/>
            <a:ext cx="3571381" cy="4351338"/>
          </a:xfrm>
          <a:prstGeom prst="rect">
            <a:avLst/>
          </a:prstGeom>
        </p:spPr>
      </p:pic>
      <p:pic>
        <p:nvPicPr>
          <p:cNvPr id="6" name="Picture 5">
            <a:extLst>
              <a:ext uri="{FF2B5EF4-FFF2-40B4-BE49-F238E27FC236}">
                <a16:creationId xmlns:a16="http://schemas.microsoft.com/office/drawing/2014/main" id="{C2DFDD33-E4AF-4332-B931-026AE6CD1EC9}"/>
              </a:ext>
            </a:extLst>
          </p:cNvPr>
          <p:cNvPicPr>
            <a:picLocks noChangeAspect="1"/>
          </p:cNvPicPr>
          <p:nvPr/>
        </p:nvPicPr>
        <p:blipFill>
          <a:blip r:embed="rId4"/>
          <a:stretch>
            <a:fillRect/>
          </a:stretch>
        </p:blipFill>
        <p:spPr>
          <a:xfrm>
            <a:off x="336010" y="2830286"/>
            <a:ext cx="7446409" cy="3468824"/>
          </a:xfrm>
          <a:prstGeom prst="rect">
            <a:avLst/>
          </a:prstGeom>
        </p:spPr>
      </p:pic>
      <p:sp>
        <p:nvSpPr>
          <p:cNvPr id="9" name="TextBox 8">
            <a:extLst>
              <a:ext uri="{FF2B5EF4-FFF2-40B4-BE49-F238E27FC236}">
                <a16:creationId xmlns:a16="http://schemas.microsoft.com/office/drawing/2014/main" id="{AC1E0B00-8E37-4C3B-986E-4F188A6F8BF8}"/>
              </a:ext>
            </a:extLst>
          </p:cNvPr>
          <p:cNvSpPr txBox="1"/>
          <p:nvPr/>
        </p:nvSpPr>
        <p:spPr>
          <a:xfrm>
            <a:off x="838200" y="2168434"/>
            <a:ext cx="6810967" cy="369332"/>
          </a:xfrm>
          <a:prstGeom prst="rect">
            <a:avLst/>
          </a:prstGeom>
          <a:noFill/>
        </p:spPr>
        <p:txBody>
          <a:bodyPr wrap="none" rtlCol="0">
            <a:spAutoFit/>
          </a:bodyPr>
          <a:lstStyle/>
          <a:p>
            <a:r>
              <a:rPr lang="en-US" dirty="0"/>
              <a:t>Python, pandas and other imported packages will be used for the study</a:t>
            </a:r>
          </a:p>
        </p:txBody>
      </p:sp>
    </p:spTree>
    <p:extLst>
      <p:ext uri="{BB962C8B-B14F-4D97-AF65-F5344CB8AC3E}">
        <p14:creationId xmlns:p14="http://schemas.microsoft.com/office/powerpoint/2010/main" val="80002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F103-2D27-48B9-AA91-0A078FEF1CF2}"/>
              </a:ext>
            </a:extLst>
          </p:cNvPr>
          <p:cNvSpPr>
            <a:spLocks noGrp="1"/>
          </p:cNvSpPr>
          <p:nvPr>
            <p:ph type="title"/>
          </p:nvPr>
        </p:nvSpPr>
        <p:spPr/>
        <p:txBody>
          <a:bodyPr/>
          <a:lstStyle/>
          <a:p>
            <a:r>
              <a:rPr lang="en-US" dirty="0"/>
              <a:t>Features Extractable / Solution capability:</a:t>
            </a:r>
          </a:p>
        </p:txBody>
      </p:sp>
      <p:sp>
        <p:nvSpPr>
          <p:cNvPr id="3" name="Content Placeholder 2">
            <a:extLst>
              <a:ext uri="{FF2B5EF4-FFF2-40B4-BE49-F238E27FC236}">
                <a16:creationId xmlns:a16="http://schemas.microsoft.com/office/drawing/2014/main" id="{F2D9C59A-9428-43DD-BA95-828F5496C9E5}"/>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dirty="0"/>
              <a:t>The data consists of the time, location and the type of crime One of the key areas of exploration will be the location. The partial location from the block and the ward can be easily visualized to better understand the problematic areas of the city.</a:t>
            </a:r>
          </a:p>
          <a:p>
            <a:pPr>
              <a:buFont typeface="Arial" panose="020B0604020202020204" pitchFamily="34" charset="0"/>
              <a:buChar char="•"/>
            </a:pPr>
            <a:r>
              <a:rPr lang="en-US" dirty="0"/>
              <a:t>Time data can explore into better scheduling for the city. This will help better plan the city’s response with adequate number of officers.</a:t>
            </a:r>
          </a:p>
          <a:p>
            <a:pPr>
              <a:buFont typeface="Arial" panose="020B0604020202020204" pitchFamily="34" charset="0"/>
              <a:buChar char="•"/>
            </a:pPr>
            <a:r>
              <a:rPr lang="en-US" dirty="0"/>
              <a:t>These two data can then be seen together to see if there is any co-relation between the time of day/month and the location in which these crimes occur. This will equip the police department to better allocate the resources at hand efficiently. </a:t>
            </a:r>
          </a:p>
          <a:p>
            <a:pPr>
              <a:buFont typeface="Arial" panose="020B0604020202020204" pitchFamily="34" charset="0"/>
              <a:buChar char="•"/>
            </a:pPr>
            <a:r>
              <a:rPr lang="en-US" dirty="0"/>
              <a:t>The description of the crime is another area of exploration. Something simple as a word cloud could provide inside into the type of crime beyond just the title, and also describe the frequency with which these crimes occur. The type of personnel to deal with these crimes can then be trained in the future.</a:t>
            </a:r>
          </a:p>
          <a:p>
            <a:pPr>
              <a:buFont typeface="Arial" panose="020B0604020202020204" pitchFamily="34" charset="0"/>
              <a:buChar char="•"/>
            </a:pPr>
            <a:r>
              <a:rPr lang="en-US" dirty="0"/>
              <a:t>Find other simple understand insights.</a:t>
            </a:r>
          </a:p>
        </p:txBody>
      </p:sp>
    </p:spTree>
    <p:extLst>
      <p:ext uri="{BB962C8B-B14F-4D97-AF65-F5344CB8AC3E}">
        <p14:creationId xmlns:p14="http://schemas.microsoft.com/office/powerpoint/2010/main" val="227921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03A8-F9A6-43DC-AD28-A70BA346A1A7}"/>
              </a:ext>
            </a:extLst>
          </p:cNvPr>
          <p:cNvSpPr>
            <a:spLocks noGrp="1"/>
          </p:cNvSpPr>
          <p:nvPr>
            <p:ph type="title"/>
          </p:nvPr>
        </p:nvSpPr>
        <p:spPr/>
        <p:txBody>
          <a:bodyPr/>
          <a:lstStyle/>
          <a:p>
            <a:r>
              <a:rPr lang="en-US" dirty="0"/>
              <a:t>Steps to achieve the goals</a:t>
            </a:r>
          </a:p>
        </p:txBody>
      </p:sp>
      <p:sp>
        <p:nvSpPr>
          <p:cNvPr id="3" name="Content Placeholder 2">
            <a:extLst>
              <a:ext uri="{FF2B5EF4-FFF2-40B4-BE49-F238E27FC236}">
                <a16:creationId xmlns:a16="http://schemas.microsoft.com/office/drawing/2014/main" id="{B433FB20-2D44-4431-8D78-5E5771729E19}"/>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2000" b="1" dirty="0"/>
              <a:t>Find co-relation between location and crime</a:t>
            </a:r>
          </a:p>
          <a:p>
            <a:pPr lvl="1"/>
            <a:r>
              <a:rPr lang="en-US" sz="1600" dirty="0"/>
              <a:t>The location data (both latitude and longitude) and the crime type (called as the primary type) will have to be co-related. this can be done by using the map data. The Idea is to use the data available </a:t>
            </a:r>
            <a:r>
              <a:rPr lang="en-US" sz="1600" dirty="0" err="1"/>
              <a:t>tovisualize</a:t>
            </a:r>
            <a:r>
              <a:rPr lang="en-US" sz="1600" dirty="0"/>
              <a:t> the crime on the maps themselves so as to start performing more complicated tasks on them.</a:t>
            </a:r>
          </a:p>
          <a:p>
            <a:pPr>
              <a:buFont typeface="Arial" panose="020B0604020202020204" pitchFamily="34" charset="0"/>
              <a:buChar char="•"/>
            </a:pPr>
            <a:r>
              <a:rPr lang="en-US" sz="2000" b="1" dirty="0"/>
              <a:t>Find co-relation between time of day/month and crime</a:t>
            </a:r>
          </a:p>
          <a:p>
            <a:pPr lvl="1"/>
            <a:r>
              <a:rPr lang="en-US" sz="1600" dirty="0"/>
              <a:t>The </a:t>
            </a:r>
            <a:r>
              <a:rPr lang="en-US" sz="1600" dirty="0" err="1"/>
              <a:t>dataframe</a:t>
            </a:r>
            <a:r>
              <a:rPr lang="en-US" sz="1600" dirty="0"/>
              <a:t> is assumed to have easily accessible data about the time/day/month of the recorded crime and the primary type of the crime. This can be tabulated to see if there is any co-relation between the data. One important point of investigation is to check if the time of the month (beginning or end) has more crime comparted to </a:t>
            </a:r>
            <a:r>
              <a:rPr lang="en-US" sz="1600" dirty="0" err="1"/>
              <a:t>teh</a:t>
            </a:r>
            <a:r>
              <a:rPr lang="en-US" sz="1600" dirty="0"/>
              <a:t> other.</a:t>
            </a:r>
          </a:p>
          <a:p>
            <a:pPr>
              <a:buFont typeface="Arial" panose="020B0604020202020204" pitchFamily="34" charset="0"/>
              <a:buChar char="•"/>
            </a:pPr>
            <a:r>
              <a:rPr lang="en-US" sz="2000" b="1" dirty="0"/>
              <a:t>Find the co-relation between the type of crime and the locations in which these crimes occur</a:t>
            </a:r>
          </a:p>
          <a:p>
            <a:pPr lvl="1"/>
            <a:r>
              <a:rPr lang="en-US" sz="1600" dirty="0"/>
              <a:t>The resources allocated will have to be managed according to the needs of the city. This can be improved if the data can show some co-relation between the location of the crime and crimes themselves. Simple query like: Is </a:t>
            </a:r>
            <a:r>
              <a:rPr lang="en-US" sz="1600" dirty="0" err="1"/>
              <a:t>th</a:t>
            </a:r>
            <a:r>
              <a:rPr lang="en-US" sz="1600" dirty="0"/>
              <a:t> </a:t>
            </a:r>
            <a:r>
              <a:rPr lang="en-US" sz="1600" dirty="0" err="1"/>
              <a:t>eplace</a:t>
            </a:r>
            <a:r>
              <a:rPr lang="en-US" sz="1600" dirty="0"/>
              <a:t> next to </a:t>
            </a:r>
            <a:r>
              <a:rPr lang="en-US" sz="1600" dirty="0" err="1"/>
              <a:t>teh</a:t>
            </a:r>
            <a:r>
              <a:rPr lang="en-US" sz="1600" dirty="0"/>
              <a:t> bar more or less likely to have DUIs. This will also have to be visualized.</a:t>
            </a:r>
          </a:p>
          <a:p>
            <a:pPr>
              <a:buFont typeface="Arial" panose="020B0604020202020204" pitchFamily="34" charset="0"/>
              <a:buChar char="•"/>
            </a:pPr>
            <a:r>
              <a:rPr lang="en-US" sz="2000" b="1" dirty="0"/>
              <a:t>Find similarities between the crime themselves</a:t>
            </a:r>
          </a:p>
          <a:p>
            <a:pPr lvl="1"/>
            <a:r>
              <a:rPr lang="en-US" sz="1600" dirty="0"/>
              <a:t>The crimes themselves could have a pattern. To </a:t>
            </a:r>
            <a:r>
              <a:rPr lang="en-US" sz="1600" dirty="0" err="1"/>
              <a:t>to</a:t>
            </a:r>
            <a:r>
              <a:rPr lang="en-US" sz="1600" dirty="0"/>
              <a:t> </a:t>
            </a:r>
            <a:r>
              <a:rPr lang="en-US" sz="1600" dirty="0" err="1"/>
              <a:t>chech</a:t>
            </a:r>
            <a:r>
              <a:rPr lang="en-US" sz="1600" dirty="0"/>
              <a:t> this the crimes will have to be clustered into different groups. To </a:t>
            </a:r>
            <a:r>
              <a:rPr lang="en-US" sz="1600" dirty="0" err="1"/>
              <a:t>perfrom</a:t>
            </a:r>
            <a:r>
              <a:rPr lang="en-US" sz="1600" dirty="0"/>
              <a:t> this K-Means method will have to be leveraged. The number of clusters will have to be iteratively found.</a:t>
            </a:r>
          </a:p>
          <a:p>
            <a:pPr>
              <a:buFont typeface="Arial" panose="020B0604020202020204" pitchFamily="34" charset="0"/>
              <a:buChar char="•"/>
            </a:pPr>
            <a:r>
              <a:rPr lang="en-US" sz="2000" b="1" dirty="0"/>
              <a:t>Any additional insight into the crime</a:t>
            </a:r>
          </a:p>
          <a:p>
            <a:pPr lvl="1"/>
            <a:r>
              <a:rPr lang="en-US" sz="1600" dirty="0"/>
              <a:t>Any suggestions for </a:t>
            </a:r>
            <a:r>
              <a:rPr lang="en-US" sz="1600" dirty="0" err="1"/>
              <a:t>teh</a:t>
            </a:r>
            <a:r>
              <a:rPr lang="en-US" sz="1600" dirty="0"/>
              <a:t> improved of better resource handling is also explored.</a:t>
            </a:r>
            <a:endParaRPr lang="en-US" sz="2000" dirty="0"/>
          </a:p>
        </p:txBody>
      </p:sp>
    </p:spTree>
    <p:extLst>
      <p:ext uri="{BB962C8B-B14F-4D97-AF65-F5344CB8AC3E}">
        <p14:creationId xmlns:p14="http://schemas.microsoft.com/office/powerpoint/2010/main" val="199159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lstStyle/>
          <a:p>
            <a:r>
              <a:rPr lang="en-US" dirty="0"/>
              <a:t>Map of Chicago with all crime superimposed</a:t>
            </a:r>
          </a:p>
        </p:txBody>
      </p:sp>
      <p:pic>
        <p:nvPicPr>
          <p:cNvPr id="5" name="Content Placeholder 4">
            <a:extLst>
              <a:ext uri="{FF2B5EF4-FFF2-40B4-BE49-F238E27FC236}">
                <a16:creationId xmlns:a16="http://schemas.microsoft.com/office/drawing/2014/main" id="{AD3F4513-5B61-4882-8A2D-FD7C4DE82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838" y="1463811"/>
            <a:ext cx="8334355" cy="5029064"/>
          </a:xfrm>
        </p:spPr>
      </p:pic>
    </p:spTree>
    <p:extLst>
      <p:ext uri="{BB962C8B-B14F-4D97-AF65-F5344CB8AC3E}">
        <p14:creationId xmlns:p14="http://schemas.microsoft.com/office/powerpoint/2010/main" val="253942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lstStyle/>
          <a:p>
            <a:r>
              <a:rPr lang="en-US" dirty="0"/>
              <a:t>Count of individual crimes committed</a:t>
            </a:r>
          </a:p>
        </p:txBody>
      </p:sp>
      <p:pic>
        <p:nvPicPr>
          <p:cNvPr id="8" name="Picture 7">
            <a:extLst>
              <a:ext uri="{FF2B5EF4-FFF2-40B4-BE49-F238E27FC236}">
                <a16:creationId xmlns:a16="http://schemas.microsoft.com/office/drawing/2014/main" id="{FB5DF093-5F83-4630-BD93-1DF2D9550F52}"/>
              </a:ext>
            </a:extLst>
          </p:cNvPr>
          <p:cNvPicPr>
            <a:picLocks noChangeAspect="1"/>
          </p:cNvPicPr>
          <p:nvPr/>
        </p:nvPicPr>
        <p:blipFill>
          <a:blip r:embed="rId2"/>
          <a:stretch>
            <a:fillRect/>
          </a:stretch>
        </p:blipFill>
        <p:spPr>
          <a:xfrm>
            <a:off x="1196354" y="1576251"/>
            <a:ext cx="9605348" cy="5141776"/>
          </a:xfrm>
          <a:prstGeom prst="rect">
            <a:avLst/>
          </a:prstGeom>
        </p:spPr>
      </p:pic>
    </p:spTree>
    <p:extLst>
      <p:ext uri="{BB962C8B-B14F-4D97-AF65-F5344CB8AC3E}">
        <p14:creationId xmlns:p14="http://schemas.microsoft.com/office/powerpoint/2010/main" val="200269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1183</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Chicago Police Department Resource allocation Strategy</vt:lpstr>
      <vt:lpstr>Problem: Chicago Police Department (CPD) facing funding cuts</vt:lpstr>
      <vt:lpstr>Objective</vt:lpstr>
      <vt:lpstr>Data used : data.cityofchicago.org</vt:lpstr>
      <vt:lpstr>Data used : data.cityofchicago.org</vt:lpstr>
      <vt:lpstr>Features Extractable / Solution capability:</vt:lpstr>
      <vt:lpstr>Steps to achieve the goals</vt:lpstr>
      <vt:lpstr>Map of Chicago with all crime superimposed</vt:lpstr>
      <vt:lpstr>Count of individual crimes committed</vt:lpstr>
      <vt:lpstr>Count of individual crimes committed (over the years)</vt:lpstr>
      <vt:lpstr>Relationship between the crime and the location</vt:lpstr>
      <vt:lpstr>Relationship between the crime and the location – Key areas of interest</vt:lpstr>
      <vt:lpstr>Relationship between the crime and the location – Key areas of interest</vt:lpstr>
      <vt:lpstr>Relationship between time and the crimes</vt:lpstr>
      <vt:lpstr>Relationship between time and the crimes</vt:lpstr>
      <vt:lpstr>Relationship between time and the crimes</vt:lpstr>
      <vt:lpstr>Relationship between time and the crimes</vt:lpstr>
      <vt:lpstr>K-Means clustering</vt:lpstr>
      <vt:lpstr>K-Means clustering</vt:lpstr>
      <vt:lpstr>Results</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Police Department Resource allocation Strategy</dc:title>
  <dc:creator>Kutty</dc:creator>
  <cp:lastModifiedBy>Kutty</cp:lastModifiedBy>
  <cp:revision>16</cp:revision>
  <dcterms:created xsi:type="dcterms:W3CDTF">2020-10-25T02:03:20Z</dcterms:created>
  <dcterms:modified xsi:type="dcterms:W3CDTF">2020-10-25T02:51:31Z</dcterms:modified>
</cp:coreProperties>
</file>