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70" r:id="rId3"/>
    <p:sldId id="271" r:id="rId4"/>
    <p:sldId id="275" r:id="rId5"/>
    <p:sldId id="272" r:id="rId6"/>
    <p:sldId id="273" r:id="rId7"/>
    <p:sldId id="274" r:id="rId8"/>
    <p:sldId id="261" r:id="rId9"/>
    <p:sldId id="265" r:id="rId10"/>
    <p:sldId id="266" r:id="rId11"/>
    <p:sldId id="257" r:id="rId12"/>
    <p:sldId id="263" r:id="rId13"/>
    <p:sldId id="258" r:id="rId14"/>
    <p:sldId id="264" r:id="rId15"/>
    <p:sldId id="260" r:id="rId16"/>
    <p:sldId id="262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FBA21-E163-4E8D-AFAA-7ACA4BA4394B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44DD1-AC5C-49B1-AFBB-6A20A54D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8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7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1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7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0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3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7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326" y="1114893"/>
            <a:ext cx="3792216" cy="1156627"/>
          </a:xfrm>
          <a:prstGeom prst="rect">
            <a:avLst/>
          </a:prstGeom>
        </p:spPr>
      </p:pic>
      <p:sp>
        <p:nvSpPr>
          <p:cNvPr id="14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600325"/>
            <a:ext cx="4948428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FSAE Tire Temperature Visualization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3878" y="4805265"/>
            <a:ext cx="236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ECE3220 Final Project</a:t>
            </a:r>
          </a:p>
          <a:p>
            <a:r>
              <a:rPr lang="en-US" dirty="0"/>
              <a:t>Marshall Lindsay</a:t>
            </a:r>
          </a:p>
          <a:p>
            <a:r>
              <a:rPr lang="en-US" dirty="0"/>
              <a:t>Max Houck</a:t>
            </a:r>
          </a:p>
        </p:txBody>
      </p:sp>
    </p:spTree>
    <p:extLst>
      <p:ext uri="{BB962C8B-B14F-4D97-AF65-F5344CB8AC3E}">
        <p14:creationId xmlns:p14="http://schemas.microsoft.com/office/powerpoint/2010/main" val="35644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Interpolation Between 2 Points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273" y="5357620"/>
            <a:ext cx="2867425" cy="990738"/>
          </a:xfrm>
        </p:spPr>
      </p:pic>
      <p:sp>
        <p:nvSpPr>
          <p:cNvPr id="8" name="TextBox 7"/>
          <p:cNvSpPr txBox="1"/>
          <p:nvPr/>
        </p:nvSpPr>
        <p:spPr>
          <a:xfrm>
            <a:off x="709127" y="1690688"/>
            <a:ext cx="467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04" y="1882639"/>
            <a:ext cx="3046362" cy="30331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9127" y="1690688"/>
            <a:ext cx="59715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= -RGB + 255</a:t>
            </a:r>
          </a:p>
          <a:p>
            <a:r>
              <a:rPr lang="en-US" dirty="0"/>
              <a:t>BLUE = RGB</a:t>
            </a:r>
          </a:p>
          <a:p>
            <a:endParaRPr lang="en-US" dirty="0"/>
          </a:p>
          <a:p>
            <a:r>
              <a:rPr lang="en-US" dirty="0"/>
              <a:t>Color(true RGB) = (RED, 0, BLUE)</a:t>
            </a:r>
          </a:p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 gradient between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Covers “hot” and “cold” conditions</a:t>
            </a:r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Lacks 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one wants a 2 color heat map!</a:t>
            </a:r>
          </a:p>
        </p:txBody>
      </p:sp>
    </p:spTree>
    <p:extLst>
      <p:ext uri="{BB962C8B-B14F-4D97-AF65-F5344CB8AC3E}">
        <p14:creationId xmlns:p14="http://schemas.microsoft.com/office/powerpoint/2010/main" val="362573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1020 RGB Linear Interpolation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33" y="1690688"/>
            <a:ext cx="8161421" cy="263553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33" y="4519939"/>
            <a:ext cx="8305967" cy="976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3948" y="1690688"/>
            <a:ext cx="31878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 colors (Red, Green, Blue) each with a range of 255 –&gt; </a:t>
            </a:r>
          </a:p>
          <a:p>
            <a:r>
              <a:rPr lang="en-US"/>
              <a:t>1020 different values (Assuming start condition of max blue and end condition of max red).</a:t>
            </a:r>
          </a:p>
          <a:p>
            <a:endParaRPr lang="en-US"/>
          </a:p>
          <a:p>
            <a:r>
              <a:rPr lang="en-US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Lots of color.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Not only hot and cold but warm</a:t>
            </a:r>
          </a:p>
          <a:p>
            <a:r>
              <a:rPr lang="en-US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 color between heat zones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Hot? Cold?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 gradient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7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03" y="2313817"/>
            <a:ext cx="3399294" cy="2686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510 RGB Linear Interpolation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29" y="1690688"/>
            <a:ext cx="5247747" cy="330933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00" y="5000021"/>
            <a:ext cx="5201376" cy="12955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0764" y="1690688"/>
            <a:ext cx="62414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 the number of RGB values in half.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of color and color variants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Easy to tell hot from cold from warm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looking gradient between colors</a:t>
            </a:r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None.</a:t>
            </a:r>
          </a:p>
        </p:txBody>
      </p:sp>
    </p:spTree>
    <p:extLst>
      <p:ext uri="{BB962C8B-B14F-4D97-AF65-F5344CB8AC3E}">
        <p14:creationId xmlns:p14="http://schemas.microsoft.com/office/powerpoint/2010/main" val="93296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510 Quadratic RGB Interpolation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95" y="1690688"/>
            <a:ext cx="6516009" cy="3410426"/>
          </a:xfrm>
        </p:spPr>
      </p:pic>
    </p:spTree>
    <p:extLst>
      <p:ext uri="{BB962C8B-B14F-4D97-AF65-F5344CB8AC3E}">
        <p14:creationId xmlns:p14="http://schemas.microsoft.com/office/powerpoint/2010/main" val="212059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RGB Gradient Given 3 Celsius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 510 gradient assumes constant gradient between all 3 points.</a:t>
            </a:r>
          </a:p>
          <a:p>
            <a:pPr lvl="2"/>
            <a:r>
              <a:rPr lang="en-US" dirty="0"/>
              <a:t>3 Celsius values are (assumed to be) random at any point in time. Therefore the slope between any two points is also random.</a:t>
            </a:r>
          </a:p>
          <a:p>
            <a:pPr lvl="1"/>
            <a:r>
              <a:rPr lang="en-US" dirty="0"/>
              <a:t>Conversion between Celsius and RGB</a:t>
            </a:r>
          </a:p>
          <a:p>
            <a:pPr lvl="2"/>
            <a:r>
              <a:rPr lang="en-US" dirty="0"/>
              <a:t>Converting from RGB to “true” RGB from graphs and equations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47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Celsius to RGB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Assumptions:</a:t>
            </a:r>
          </a:p>
          <a:p>
            <a:pPr lvl="2"/>
            <a:r>
              <a:rPr lang="en-US" dirty="0"/>
              <a:t>Max degree Celsius – 110</a:t>
            </a:r>
          </a:p>
          <a:p>
            <a:pPr lvl="2"/>
            <a:r>
              <a:rPr lang="en-US" dirty="0"/>
              <a:t>Min degree Celsius – 0</a:t>
            </a:r>
          </a:p>
          <a:p>
            <a:pPr lvl="1"/>
            <a:r>
              <a:rPr lang="en-US" dirty="0"/>
              <a:t>510 Linear RGB Interpolation</a:t>
            </a:r>
          </a:p>
          <a:p>
            <a:pPr lvl="2"/>
            <a:r>
              <a:rPr lang="en-US" dirty="0"/>
              <a:t>RGB = (Scaling Factor)(Degree C)</a:t>
            </a:r>
          </a:p>
          <a:p>
            <a:pPr lvl="2"/>
            <a:r>
              <a:rPr lang="en-US" dirty="0"/>
              <a:t>Scaling Factor is a ratio</a:t>
            </a:r>
          </a:p>
          <a:p>
            <a:pPr lvl="2"/>
            <a:r>
              <a:rPr lang="en-US" dirty="0"/>
              <a:t>Scaling Factor = #RGB values / #Possible Degree C = 510 / 110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14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Celsius to RGB Conversion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470" y="1690688"/>
            <a:ext cx="4611060" cy="2907825"/>
          </a:xfrm>
        </p:spPr>
      </p:pic>
      <p:sp>
        <p:nvSpPr>
          <p:cNvPr id="5" name="TextBox 4"/>
          <p:cNvSpPr txBox="1"/>
          <p:nvPr/>
        </p:nvSpPr>
        <p:spPr>
          <a:xfrm>
            <a:off x="8104908" y="4771505"/>
            <a:ext cx="90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‘RGB’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1513" y="1753985"/>
            <a:ext cx="103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RealRGB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9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RGB Gradient – 3 Celsius Values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357" y="2511782"/>
            <a:ext cx="4723285" cy="1897749"/>
          </a:xfrm>
        </p:spPr>
      </p:pic>
    </p:spTree>
    <p:extLst>
      <p:ext uri="{BB962C8B-B14F-4D97-AF65-F5344CB8AC3E}">
        <p14:creationId xmlns:p14="http://schemas.microsoft.com/office/powerpoint/2010/main" val="322818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Formula SAE?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6442" cy="4351338"/>
          </a:xfrm>
        </p:spPr>
        <p:txBody>
          <a:bodyPr/>
          <a:lstStyle/>
          <a:p>
            <a:r>
              <a:rPr lang="en-US" dirty="0"/>
              <a:t>Mostly Mechanical, Electrical, Computer Engineering Undergrads</a:t>
            </a:r>
          </a:p>
          <a:p>
            <a:r>
              <a:rPr lang="en-US" dirty="0"/>
              <a:t>Design and manufacture a ¼ scale formula style racecar every year</a:t>
            </a:r>
          </a:p>
          <a:p>
            <a:r>
              <a:rPr lang="en-US" dirty="0"/>
              <a:t>Compete in both driving and engineering design events</a:t>
            </a:r>
          </a:p>
          <a:p>
            <a:r>
              <a:rPr lang="en-US" dirty="0"/>
              <a:t>Headed to competition at FSAE Michigan in 4 days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575" y="1825625"/>
            <a:ext cx="6527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9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Tire Temperature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076950" cy="4486275"/>
          </a:xfrm>
        </p:spPr>
        <p:txBody>
          <a:bodyPr/>
          <a:lstStyle/>
          <a:p>
            <a:r>
              <a:rPr lang="en-US" dirty="0"/>
              <a:t>Simple, cheap sensors designed by a previous student and used for data acquisition</a:t>
            </a:r>
          </a:p>
          <a:p>
            <a:r>
              <a:rPr lang="en-US" dirty="0"/>
              <a:t>Important to ensure suspension is acting properly and the tire is being properly utilized</a:t>
            </a:r>
          </a:p>
          <a:p>
            <a:r>
              <a:rPr lang="en-US" dirty="0"/>
              <a:t>Raw data is acquired via the car’s datalogging system but is difficult to interpret</a:t>
            </a:r>
          </a:p>
        </p:txBody>
      </p:sp>
      <p:pic>
        <p:nvPicPr>
          <p:cNvPr id="1026" name="Picture 2" descr="https://i.ytimg.com/vi/YcNStXDauRU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257174"/>
            <a:ext cx="44386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29650" y="2500072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Formula 1 IR Cameras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4" y="3109117"/>
            <a:ext cx="5019675" cy="811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43837" y="6391275"/>
            <a:ext cx="41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Mizzou Racing Tire Temp Sensors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05646" y="4692978"/>
            <a:ext cx="237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SOLIDWORKS SCREENSHOT</a:t>
            </a:r>
          </a:p>
        </p:txBody>
      </p:sp>
    </p:spTree>
    <p:extLst>
      <p:ext uri="{BB962C8B-B14F-4D97-AF65-F5344CB8AC3E}">
        <p14:creationId xmlns:p14="http://schemas.microsoft.com/office/powerpoint/2010/main" val="111916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Simple, easy to use graphics package</a:t>
            </a:r>
          </a:p>
          <a:p>
            <a:r>
              <a:rPr lang="en-US" dirty="0"/>
              <a:t>Data smoothing and filtering algorithms</a:t>
            </a:r>
          </a:p>
          <a:p>
            <a:r>
              <a:rPr lang="en-US" dirty="0"/>
              <a:t>Expandability, so project can be added onto in the future to make it more useful</a:t>
            </a:r>
          </a:p>
          <a:p>
            <a:pPr lvl="1"/>
            <a:r>
              <a:rPr lang="en-US" dirty="0"/>
              <a:t>Integrate concepts outside the scope of this course</a:t>
            </a:r>
          </a:p>
          <a:p>
            <a:r>
              <a:rPr lang="en-US" dirty="0"/>
              <a:t>View logged data and also form a basis for real time telemetry</a:t>
            </a:r>
          </a:p>
        </p:txBody>
      </p:sp>
    </p:spTree>
    <p:extLst>
      <p:ext uri="{BB962C8B-B14F-4D97-AF65-F5344CB8AC3E}">
        <p14:creationId xmlns:p14="http://schemas.microsoft.com/office/powerpoint/2010/main" val="1607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960" y="1554110"/>
            <a:ext cx="1022274" cy="54764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2" y="1538502"/>
            <a:ext cx="2867425" cy="9907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56" y="3469248"/>
            <a:ext cx="2133898" cy="857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0" y="2630696"/>
            <a:ext cx="2601670" cy="6480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6249" y="4451729"/>
            <a:ext cx="286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Iterations of color gradients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156464" y="1286950"/>
            <a:ext cx="607695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Implemented using a built-in </a:t>
            </a:r>
            <a:r>
              <a:rPr lang="en-US" dirty="0" err="1"/>
              <a:t>windows.h</a:t>
            </a:r>
            <a:r>
              <a:rPr lang="en-US" dirty="0"/>
              <a:t> library</a:t>
            </a:r>
          </a:p>
          <a:p>
            <a:r>
              <a:rPr lang="en-US" dirty="0"/>
              <a:t>Very simple to use as a proof of concept</a:t>
            </a:r>
          </a:p>
          <a:p>
            <a:pPr lvl="1"/>
            <a:r>
              <a:rPr lang="en-US" dirty="0"/>
              <a:t>A more complex graphics package may be implemented in the future</a:t>
            </a:r>
          </a:p>
          <a:p>
            <a:r>
              <a:rPr lang="en-US" dirty="0"/>
              <a:t>Color gradients were created using 510 and 1020 RGB algorithms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0740" y="5011947"/>
            <a:ext cx="547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SCREENSHOT OF FINAL PRODUCT</a:t>
            </a:r>
          </a:p>
        </p:txBody>
      </p:sp>
    </p:spTree>
    <p:extLst>
      <p:ext uri="{BB962C8B-B14F-4D97-AF65-F5344CB8AC3E}">
        <p14:creationId xmlns:p14="http://schemas.microsoft.com/office/powerpoint/2010/main" val="270701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approaches were implemented and tested</a:t>
            </a:r>
          </a:p>
          <a:p>
            <a:pPr lvl="1"/>
            <a:r>
              <a:rPr lang="en-US" dirty="0"/>
              <a:t>Buffered averaging</a:t>
            </a:r>
          </a:p>
          <a:p>
            <a:pPr lvl="1"/>
            <a:r>
              <a:rPr lang="en-US" dirty="0"/>
              <a:t>Linear interpolation</a:t>
            </a:r>
          </a:p>
          <a:p>
            <a:r>
              <a:rPr lang="en-US" dirty="0"/>
              <a:t>Smooth out erroneous data and make the graphics look nicer, while still maintaining meaningful data</a:t>
            </a:r>
          </a:p>
        </p:txBody>
      </p:sp>
    </p:spTree>
    <p:extLst>
      <p:ext uri="{BB962C8B-B14F-4D97-AF65-F5344CB8AC3E}">
        <p14:creationId xmlns:p14="http://schemas.microsoft.com/office/powerpoint/2010/main" val="426532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1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53" y="1419152"/>
            <a:ext cx="6685547" cy="5164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Printing Filled Rectangles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Windows.h</a:t>
            </a:r>
            <a:endParaRPr lang="en-US" dirty="0"/>
          </a:p>
          <a:p>
            <a:r>
              <a:rPr lang="en-US" dirty="0"/>
              <a:t>RECT – left, right, top, bottom</a:t>
            </a:r>
          </a:p>
          <a:p>
            <a:r>
              <a:rPr lang="en-US" dirty="0"/>
              <a:t>HBRUSH (</a:t>
            </a:r>
            <a:r>
              <a:rPr lang="en-US" dirty="0" err="1"/>
              <a:t>SolidBrush</a:t>
            </a:r>
            <a:r>
              <a:rPr lang="en-US" dirty="0"/>
              <a:t>)</a:t>
            </a:r>
          </a:p>
          <a:p>
            <a:r>
              <a:rPr lang="en-US" dirty="0"/>
              <a:t>RGB(red, green, blue)</a:t>
            </a:r>
          </a:p>
          <a:p>
            <a:r>
              <a:rPr lang="en-US" dirty="0" err="1"/>
              <a:t>FillRect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9" y="4463240"/>
            <a:ext cx="3450829" cy="184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2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Interpolation of Data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 colors are nice, but lack detail.</a:t>
            </a:r>
          </a:p>
          <a:p>
            <a:pPr lvl="1"/>
            <a:r>
              <a:rPr lang="en-US" dirty="0"/>
              <a:t>What is the temperature between the different points?</a:t>
            </a:r>
          </a:p>
          <a:p>
            <a:r>
              <a:rPr lang="en-US" dirty="0"/>
              <a:t>Solution: Interpolate data points between the measured locations.</a:t>
            </a:r>
          </a:p>
          <a:p>
            <a:pPr lvl="1"/>
            <a:r>
              <a:rPr lang="en-US" dirty="0"/>
              <a:t>Linear interpolation.</a:t>
            </a:r>
          </a:p>
          <a:p>
            <a:pPr lvl="2"/>
            <a:r>
              <a:rPr lang="en-US" dirty="0"/>
              <a:t>Y = </a:t>
            </a:r>
            <a:r>
              <a:rPr lang="en-US" dirty="0" err="1"/>
              <a:t>mX</a:t>
            </a:r>
            <a:r>
              <a:rPr lang="en-US" dirty="0"/>
              <a:t> + b	where	m = (y1 – y2)/(x1 – x2)</a:t>
            </a:r>
          </a:p>
          <a:p>
            <a:pPr lvl="1"/>
            <a:r>
              <a:rPr lang="en-US" dirty="0"/>
              <a:t>Quadradic interpolation</a:t>
            </a:r>
          </a:p>
          <a:p>
            <a:pPr lvl="2"/>
            <a:r>
              <a:rPr lang="en-US" dirty="0"/>
              <a:t>Y = a(x-h)^2 + c		where ‘h’ is the x offset and ‘a’ scales the rate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8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587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FSAE Tire Temperature Visualization</vt:lpstr>
      <vt:lpstr>What is Formula SAE?</vt:lpstr>
      <vt:lpstr>Tire Temperature Sensors</vt:lpstr>
      <vt:lpstr>Implementation</vt:lpstr>
      <vt:lpstr>Graphics</vt:lpstr>
      <vt:lpstr>Data Filtering</vt:lpstr>
      <vt:lpstr>Demo</vt:lpstr>
      <vt:lpstr>Printing Filled Rectangles</vt:lpstr>
      <vt:lpstr>Linear Interpolation of Data Points</vt:lpstr>
      <vt:lpstr>Linear Interpolation Between 2 Points</vt:lpstr>
      <vt:lpstr>1020 RGB Linear Interpolation</vt:lpstr>
      <vt:lpstr>510 RGB Linear Interpolation</vt:lpstr>
      <vt:lpstr>510 Quadratic RGB Interpolation</vt:lpstr>
      <vt:lpstr>RGB Gradient Given 3 Celsius Values</vt:lpstr>
      <vt:lpstr>Celsius to RGB Conversion</vt:lpstr>
      <vt:lpstr>Celsius to RGB Conversion</vt:lpstr>
      <vt:lpstr>RGB Gradient – 3 Celsius Values</vt:lpstr>
    </vt:vector>
  </TitlesOfParts>
  <Company>University of Missouri-Columbia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Lindsay, Marshall B. (MU-Student)</dc:creator>
  <cp:lastModifiedBy>Marshall Lindsay</cp:lastModifiedBy>
  <cp:revision>28</cp:revision>
  <dcterms:created xsi:type="dcterms:W3CDTF">2017-05-01T14:16:18Z</dcterms:created>
  <dcterms:modified xsi:type="dcterms:W3CDTF">2017-05-04T14:37:33Z</dcterms:modified>
</cp:coreProperties>
</file>