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Playfair Display"/>
      <p:regular r:id="rId47"/>
      <p:bold r:id="rId48"/>
      <p:italic r:id="rId49"/>
      <p:boldItalic r:id="rId50"/>
    </p:embeddedFont>
    <p:embeddedFont>
      <p:font typeface="La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9832A80-8F34-4027-A95C-CC49C3C119D3}">
  <a:tblStyle styleId="{D9832A80-8F34-4027-A95C-CC49C3C119D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layfairDisplay-bold.fntdata"/><Relationship Id="rId47" Type="http://schemas.openxmlformats.org/officeDocument/2006/relationships/font" Target="fonts/PlayfairDisplay-regular.fntdata"/><Relationship Id="rId49"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regular.fntdata"/><Relationship Id="rId50" Type="http://schemas.openxmlformats.org/officeDocument/2006/relationships/font" Target="fonts/PlayfairDisplay-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Ian</a:t>
            </a:r>
            <a:endParaRPr/>
          </a:p>
          <a:p>
            <a:pPr indent="0" lvl="0" marL="0">
              <a:spcBef>
                <a:spcPts val="0"/>
              </a:spcBef>
              <a:spcAft>
                <a:spcPts val="0"/>
              </a:spcAft>
              <a:buNone/>
            </a:pPr>
            <a:r>
              <a:t/>
            </a:r>
            <a:endParaRPr/>
          </a:p>
          <a:p>
            <a:pPr indent="0" lvl="0" marL="0">
              <a:spcBef>
                <a:spcPts val="0"/>
              </a:spcBef>
              <a:spcAft>
                <a:spcPts val="0"/>
              </a:spcAft>
              <a:buNone/>
            </a:pPr>
            <a:r>
              <a:rPr lang="en"/>
              <a:t>Good afternoon ladies and gentlemen, it is my pleasure to introduce to you the </a:t>
            </a:r>
            <a:r>
              <a:rPr lang="en"/>
              <a:t>individual's in the</a:t>
            </a:r>
            <a:r>
              <a:rPr lang="en"/>
              <a:t> Red Team</a:t>
            </a:r>
            <a:endParaRPr/>
          </a:p>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Ian Marshall</a:t>
            </a:r>
            <a:endParaRPr/>
          </a:p>
          <a:p>
            <a:pPr indent="0" lvl="0" marL="0">
              <a:spcBef>
                <a:spcPts val="0"/>
              </a:spcBef>
              <a:spcAft>
                <a:spcPts val="0"/>
              </a:spcAft>
              <a:buNone/>
            </a:pPr>
            <a:r>
              <a:t/>
            </a:r>
            <a:endParaRPr/>
          </a:p>
          <a:p>
            <a:pPr indent="0" lvl="0" marL="0">
              <a:spcBef>
                <a:spcPts val="0"/>
              </a:spcBef>
              <a:spcAft>
                <a:spcPts val="0"/>
              </a:spcAft>
              <a:buNone/>
            </a:pPr>
            <a:r>
              <a:rPr lang="en"/>
              <a:t>Notes:</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Jacob Hayes (pt. 1)</a:t>
            </a:r>
            <a:endParaRPr/>
          </a:p>
          <a:p>
            <a:pPr indent="-298450" lvl="0" marL="457200">
              <a:spcBef>
                <a:spcPts val="0"/>
              </a:spcBef>
              <a:spcAft>
                <a:spcPts val="0"/>
              </a:spcAft>
              <a:buSzPts val="1100"/>
              <a:buChar char="❖"/>
            </a:pPr>
            <a:r>
              <a:rPr lang="en"/>
              <a:t>Moving forward, Client = Volunteer</a:t>
            </a:r>
            <a:endParaRPr/>
          </a:p>
          <a:p>
            <a:pPr indent="0" lvl="0" marL="0" rtl="0">
              <a:spcBef>
                <a:spcPts val="0"/>
              </a:spcBef>
              <a:spcAft>
                <a:spcPts val="0"/>
              </a:spcAft>
              <a:buNone/>
            </a:pPr>
            <a:r>
              <a:rPr lang="en"/>
              <a:t>Zeily (pt. 2)</a:t>
            </a:r>
            <a:endParaRPr/>
          </a:p>
          <a:p>
            <a:pPr indent="0" lvl="0" marL="0" rtl="0">
              <a:spcBef>
                <a:spcPts val="0"/>
              </a:spcBef>
              <a:spcAft>
                <a:spcPts val="0"/>
              </a:spcAft>
              <a:buNone/>
            </a:pPr>
            <a:r>
              <a:t/>
            </a:r>
            <a:endParaRPr/>
          </a:p>
          <a:p>
            <a:pPr indent="-317500" lvl="0" marL="457200" rtl="0">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Client will have the ability to submit &amp; overwrite a room’s data.</a:t>
            </a:r>
            <a:endParaRPr sz="1400">
              <a:solidFill>
                <a:schemeClr val="accent2"/>
              </a:solidFill>
              <a:latin typeface="Calibri"/>
              <a:ea typeface="Calibri"/>
              <a:cs typeface="Calibri"/>
              <a:sym typeface="Calibri"/>
            </a:endParaRPr>
          </a:p>
          <a:p>
            <a:pPr indent="-317500" lvl="0" marL="457200" rtl="0">
              <a:spcBef>
                <a:spcPts val="1000"/>
              </a:spcBef>
              <a:spcAft>
                <a:spcPts val="1000"/>
              </a:spcAft>
              <a:buClr>
                <a:schemeClr val="accent2"/>
              </a:buClr>
              <a:buSzPts val="1400"/>
              <a:buFont typeface="Calibri"/>
              <a:buChar char="❖"/>
            </a:pPr>
            <a:r>
              <a:rPr lang="en" sz="1400">
                <a:solidFill>
                  <a:schemeClr val="accent2"/>
                </a:solidFill>
                <a:latin typeface="Calibri"/>
                <a:ea typeface="Calibri"/>
                <a:cs typeface="Calibri"/>
                <a:sym typeface="Calibri"/>
              </a:rPr>
              <a:t>Confirmation dialog in case data will be overwritten “Hey do you want to override it” yes or cancel.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Thomas (pt. 1)</a:t>
            </a:r>
            <a:endParaRPr/>
          </a:p>
          <a:p>
            <a:pPr indent="0" lvl="0" marL="0">
              <a:spcBef>
                <a:spcPts val="0"/>
              </a:spcBef>
              <a:spcAft>
                <a:spcPts val="0"/>
              </a:spcAft>
              <a:buNone/>
            </a:pPr>
            <a:r>
              <a:rPr lang="en"/>
              <a:t>Ian (pt. 2)</a:t>
            </a:r>
            <a:endParaRPr/>
          </a:p>
          <a:p>
            <a:pPr indent="0" lvl="0" marL="0">
              <a:spcBef>
                <a:spcPts val="0"/>
              </a:spcBef>
              <a:spcAft>
                <a:spcPts val="0"/>
              </a:spcAft>
              <a:buNone/>
            </a:pPr>
            <a:r>
              <a:t/>
            </a:r>
            <a:endParaRPr/>
          </a:p>
          <a:p>
            <a:pPr indent="-298450" lvl="0" marL="457200" rtl="0">
              <a:spcBef>
                <a:spcPts val="0"/>
              </a:spcBef>
              <a:spcAft>
                <a:spcPts val="0"/>
              </a:spcAft>
              <a:buSzPts val="1100"/>
              <a:buAutoNum type="arabicPeriod"/>
            </a:pPr>
            <a:r>
              <a:rPr lang="en"/>
              <a:t>Basic Identity checks and consistent, using simple user ID</a:t>
            </a:r>
            <a:endParaRPr/>
          </a:p>
          <a:p>
            <a:pPr indent="-298450" lvl="1" marL="914400" rtl="0">
              <a:spcBef>
                <a:spcPts val="0"/>
              </a:spcBef>
              <a:spcAft>
                <a:spcPts val="0"/>
              </a:spcAft>
              <a:buSzPts val="1100"/>
              <a:buAutoNum type="alphaLcPeriod"/>
            </a:pPr>
            <a:r>
              <a:rPr lang="en"/>
              <a:t>The User ID’s are entered by an admin before the event </a:t>
            </a:r>
            <a:endParaRPr/>
          </a:p>
          <a:p>
            <a:pPr indent="-298450" lvl="1" marL="914400">
              <a:spcBef>
                <a:spcPts val="0"/>
              </a:spcBef>
              <a:spcAft>
                <a:spcPts val="0"/>
              </a:spcAft>
              <a:buSzPts val="1100"/>
              <a:buAutoNum type="alphaLcPeriod"/>
            </a:pPr>
            <a:r>
              <a:rPr lang="en"/>
              <a:t>Once logged in, the users ID is displayed at the top of the page</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rtl="0">
              <a:spcBef>
                <a:spcPts val="0"/>
              </a:spcBef>
              <a:spcAft>
                <a:spcPts val="0"/>
              </a:spcAft>
              <a:buNone/>
            </a:pPr>
            <a:r>
              <a:rPr lang="en"/>
              <a:t>Originally</a:t>
            </a:r>
            <a:r>
              <a:rPr lang="en"/>
              <a:t> banner; decided on popup instead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Thomas</a:t>
            </a:r>
            <a:endParaRPr/>
          </a:p>
          <a:p>
            <a:pPr indent="0" lvl="0" marL="0">
              <a:spcBef>
                <a:spcPts val="0"/>
              </a:spcBef>
              <a:spcAft>
                <a:spcPts val="0"/>
              </a:spcAft>
              <a:buNone/>
            </a:pPr>
            <a:r>
              <a:t/>
            </a:r>
            <a:endParaRPr/>
          </a:p>
          <a:p>
            <a:pPr indent="0" lvl="0" marL="0">
              <a:spcBef>
                <a:spcPts val="0"/>
              </a:spcBef>
              <a:spcAft>
                <a:spcPts val="0"/>
              </a:spcAft>
              <a:buNone/>
            </a:pPr>
            <a:r>
              <a:rPr lang="en"/>
              <a:t>An example user ID for me would be “coxt1”</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Zeily - This our sketches before we actually started coding. For obvious reasons once you code you come with new ideas.  </a:t>
            </a:r>
            <a:endParaRPr/>
          </a:p>
          <a:p>
            <a:pPr indent="0" lvl="0" marL="0">
              <a:spcBef>
                <a:spcPts val="0"/>
              </a:spcBef>
              <a:spcAft>
                <a:spcPts val="0"/>
              </a:spcAft>
              <a:buNone/>
            </a:pPr>
            <a:r>
              <a:t/>
            </a:r>
            <a:endParaRPr/>
          </a:p>
          <a:p>
            <a:pPr indent="0" lvl="0" marL="0">
              <a:spcBef>
                <a:spcPts val="0"/>
              </a:spcBef>
              <a:spcAft>
                <a:spcPts val="0"/>
              </a:spcAft>
              <a:buNone/>
            </a:pPr>
            <a:r>
              <a:rPr lang="en"/>
              <a:t>Like we have learned with our readings, sketches are </a:t>
            </a:r>
            <a:r>
              <a:rPr lang="en"/>
              <a:t>important</a:t>
            </a:r>
            <a:r>
              <a:rPr lang="en"/>
              <a:t> before programing any project. </a:t>
            </a:r>
            <a:endParaRPr/>
          </a:p>
          <a:p>
            <a:pPr indent="0" lvl="0" marL="0">
              <a:spcBef>
                <a:spcPts val="0"/>
              </a:spcBef>
              <a:spcAft>
                <a:spcPts val="0"/>
              </a:spcAft>
              <a:buNone/>
            </a:pPr>
            <a:r>
              <a:rPr lang="en"/>
              <a:t>Our group wanted something easy and simple for the user to read and see. </a:t>
            </a:r>
            <a:endParaRPr/>
          </a:p>
          <a:p>
            <a:pPr indent="0" lvl="0" marL="0">
              <a:spcBef>
                <a:spcPts val="0"/>
              </a:spcBef>
              <a:spcAft>
                <a:spcPts val="0"/>
              </a:spcAft>
              <a:buNone/>
            </a:pPr>
            <a:r>
              <a:t/>
            </a:r>
            <a:endParaRPr/>
          </a:p>
          <a:p>
            <a:pPr indent="0" lvl="0" marL="0">
              <a:spcBef>
                <a:spcPts val="0"/>
              </a:spcBef>
              <a:spcAft>
                <a:spcPts val="0"/>
              </a:spcAft>
              <a:buNone/>
            </a:pPr>
            <a:r>
              <a:rPr lang="en"/>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Jacob</a:t>
            </a:r>
            <a:endParaRPr/>
          </a:p>
          <a:p>
            <a:pPr indent="0" lvl="0" marL="0">
              <a:spcBef>
                <a:spcPts val="0"/>
              </a:spcBef>
              <a:spcAft>
                <a:spcPts val="0"/>
              </a:spcAft>
              <a:buNone/>
            </a:pPr>
            <a:r>
              <a:t/>
            </a:r>
            <a:endParaRPr/>
          </a:p>
          <a:p>
            <a:pPr indent="0" lvl="0" marL="0">
              <a:spcBef>
                <a:spcPts val="0"/>
              </a:spcBef>
              <a:spcAft>
                <a:spcPts val="0"/>
              </a:spcAft>
              <a:buNone/>
            </a:pPr>
            <a:r>
              <a:rPr lang="en"/>
              <a:t>Notes:</a:t>
            </a:r>
            <a:endParaRPr/>
          </a:p>
          <a:p>
            <a:pPr indent="-298450" lvl="0" marL="457200" rtl="0">
              <a:spcBef>
                <a:spcPts val="0"/>
              </a:spcBef>
              <a:spcAft>
                <a:spcPts val="0"/>
              </a:spcAft>
              <a:buSzPts val="1100"/>
              <a:buChar char="❖"/>
            </a:pPr>
            <a:r>
              <a:rPr lang="en"/>
              <a:t>HeadCountApp talks to the DB via DatabaseIO; FormData stores form submission and bounds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Ian - Subfeature: Room ID, Time Slot (with different times), </a:t>
            </a:r>
            <a:r>
              <a:rPr lang="en"/>
              <a:t>Headcount</a:t>
            </a:r>
            <a:r>
              <a:rPr lang="en"/>
              <a:t> Slots (different sectioned times), enter the amount of people and </a:t>
            </a:r>
            <a:r>
              <a:rPr lang="en"/>
              <a:t>submit</a:t>
            </a:r>
            <a:r>
              <a:rPr lang="en"/>
              <a:t> </a:t>
            </a:r>
            <a:endParaRPr/>
          </a:p>
          <a:p>
            <a:pPr indent="0" lvl="0" marL="0">
              <a:spcBef>
                <a:spcPts val="0"/>
              </a:spcBef>
              <a:spcAft>
                <a:spcPts val="0"/>
              </a:spcAft>
              <a:buNone/>
            </a:pPr>
            <a:r>
              <a:rPr lang="en"/>
              <a:t>Reset button. Resets the whole thing.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Jacob</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Jacob</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Ian: client request</a:t>
            </a:r>
            <a:br>
              <a:rPr lang="en"/>
            </a:br>
            <a:r>
              <a:rPr lang="en"/>
              <a:t>Emmett: our approach</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Jacob</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a:t>Crissy, Rachel, Alex</a:t>
            </a:r>
            <a:endParaRPr b="1"/>
          </a:p>
          <a:p>
            <a:pPr indent="0" lvl="0" marL="0" rtl="0">
              <a:lnSpc>
                <a:spcPct val="115000"/>
              </a:lnSpc>
              <a:spcBef>
                <a:spcPts val="0"/>
              </a:spcBef>
              <a:spcAft>
                <a:spcPts val="0"/>
              </a:spcAft>
              <a:buNone/>
            </a:pPr>
            <a:r>
              <a:rPr b="1" lang="en"/>
              <a:t>Point 1,2: Crissy</a:t>
            </a:r>
            <a:endParaRPr b="1"/>
          </a:p>
          <a:p>
            <a:pPr indent="0" lvl="0" marL="0" rtl="0">
              <a:lnSpc>
                <a:spcPct val="115000"/>
              </a:lnSpc>
              <a:spcBef>
                <a:spcPts val="0"/>
              </a:spcBef>
              <a:spcAft>
                <a:spcPts val="0"/>
              </a:spcAft>
              <a:buNone/>
            </a:pPr>
            <a:r>
              <a:rPr b="1" lang="en"/>
              <a:t>3, 4: Rachel</a:t>
            </a:r>
            <a:endParaRPr b="1"/>
          </a:p>
          <a:p>
            <a:pPr indent="0" lvl="0" marL="0" rtl="0">
              <a:lnSpc>
                <a:spcPct val="115000"/>
              </a:lnSpc>
              <a:spcBef>
                <a:spcPts val="0"/>
              </a:spcBef>
              <a:spcAft>
                <a:spcPts val="0"/>
              </a:spcAft>
              <a:buNone/>
            </a:pPr>
            <a:r>
              <a:rPr b="1" lang="en"/>
              <a:t>5, 6: Alex</a:t>
            </a:r>
            <a:endParaRPr b="1"/>
          </a:p>
          <a:p>
            <a:pPr indent="0" lvl="0" marL="0" rtl="0">
              <a:lnSpc>
                <a:spcPct val="115000"/>
              </a:lnSpc>
              <a:spcBef>
                <a:spcPts val="0"/>
              </a:spcBef>
              <a:spcAft>
                <a:spcPts val="0"/>
              </a:spcAft>
              <a:buNone/>
            </a:pPr>
            <a:r>
              <a:rPr b="1" lang="en"/>
              <a:t>Feature: </a:t>
            </a:r>
            <a:r>
              <a:rPr lang="en"/>
              <a:t>The webapp &amp; admin portal will be common across platforms (ex. same UI, feature set, etc.)</a:t>
            </a:r>
            <a:endParaRPr/>
          </a:p>
          <a:p>
            <a:pPr indent="457200" lvl="0" marL="457200" rtl="0">
              <a:lnSpc>
                <a:spcPct val="115000"/>
              </a:lnSpc>
              <a:spcBef>
                <a:spcPts val="0"/>
              </a:spcBef>
              <a:spcAft>
                <a:spcPts val="0"/>
              </a:spcAft>
              <a:buNone/>
            </a:pPr>
            <a:r>
              <a:rPr b="1" lang="en"/>
              <a:t>Sub Features:</a:t>
            </a:r>
            <a:endParaRPr b="1"/>
          </a:p>
          <a:p>
            <a:pPr indent="-317500" lvl="2" marL="1371600" rtl="0">
              <a:lnSpc>
                <a:spcPct val="115000"/>
              </a:lnSpc>
              <a:spcBef>
                <a:spcPts val="0"/>
              </a:spcBef>
              <a:spcAft>
                <a:spcPts val="0"/>
              </a:spcAft>
              <a:buClr>
                <a:srgbClr val="000000"/>
              </a:buClr>
              <a:buSzPts val="1400"/>
              <a:buFont typeface="Arial"/>
              <a:buAutoNum type="romanLcPeriod"/>
            </a:pPr>
            <a:r>
              <a:rPr lang="en" sz="1400"/>
              <a:t>Login screen</a:t>
            </a:r>
            <a:endParaRPr sz="1400"/>
          </a:p>
          <a:p>
            <a:pPr indent="-317500" lvl="2" marL="1371600" rtl="0">
              <a:lnSpc>
                <a:spcPct val="115000"/>
              </a:lnSpc>
              <a:spcBef>
                <a:spcPts val="0"/>
              </a:spcBef>
              <a:spcAft>
                <a:spcPts val="0"/>
              </a:spcAft>
              <a:buClr>
                <a:srgbClr val="000000"/>
              </a:buClr>
              <a:buSzPts val="1400"/>
              <a:buFont typeface="Arial"/>
              <a:buAutoNum type="romanLcPeriod"/>
            </a:pPr>
            <a:r>
              <a:rPr lang="en" sz="1400"/>
              <a:t>Main page displays options to enter/edit room information and view headcounts retrieved from volunteers. </a:t>
            </a:r>
            <a:endParaRPr sz="1400"/>
          </a:p>
          <a:p>
            <a:pPr indent="-317500" lvl="2" marL="1371600" rtl="0">
              <a:lnSpc>
                <a:spcPct val="115000"/>
              </a:lnSpc>
              <a:spcBef>
                <a:spcPts val="0"/>
              </a:spcBef>
              <a:spcAft>
                <a:spcPts val="0"/>
              </a:spcAft>
              <a:buClr>
                <a:srgbClr val="000000"/>
              </a:buClr>
              <a:buSzPts val="1400"/>
              <a:buFont typeface="Arial"/>
              <a:buAutoNum type="romanLcPeriod"/>
            </a:pPr>
            <a:r>
              <a:rPr lang="en" sz="1400"/>
              <a:t>Page that will display information on rooms and allow the admin to edit room capacity, room name, and enable/disable room. They can also add a room to the list.</a:t>
            </a:r>
            <a:endParaRPr sz="1400"/>
          </a:p>
          <a:p>
            <a:pPr indent="-317500" lvl="2" marL="1371600" rtl="0">
              <a:lnSpc>
                <a:spcPct val="115000"/>
              </a:lnSpc>
              <a:spcBef>
                <a:spcPts val="0"/>
              </a:spcBef>
              <a:spcAft>
                <a:spcPts val="0"/>
              </a:spcAft>
              <a:buClr>
                <a:srgbClr val="000000"/>
              </a:buClr>
              <a:buSzPts val="1400"/>
              <a:buFont typeface="Arial"/>
              <a:buAutoNum type="romanLcPeriod"/>
            </a:pPr>
            <a:r>
              <a:rPr lang="en" sz="1400"/>
              <a:t>Page to view and edit headcounts for each room</a:t>
            </a:r>
            <a:endParaRPr sz="1400"/>
          </a:p>
          <a:p>
            <a:pPr indent="0" lvl="0" marL="457200" rtl="0">
              <a:lnSpc>
                <a:spcPct val="115000"/>
              </a:lnSpc>
              <a:spcBef>
                <a:spcPts val="0"/>
              </a:spcBef>
              <a:spcAft>
                <a:spcPts val="0"/>
              </a:spcAft>
              <a:buNone/>
            </a:pPr>
            <a:r>
              <a:rPr b="1" lang="en"/>
              <a:t>Feature: </a:t>
            </a:r>
            <a:r>
              <a:rPr lang="en"/>
              <a:t>The app &amp; admin portal will have a Intuitive UI.</a:t>
            </a:r>
            <a:endParaRPr/>
          </a:p>
          <a:p>
            <a:pPr indent="457200" lvl="0" marL="457200" rtl="0">
              <a:lnSpc>
                <a:spcPct val="115000"/>
              </a:lnSpc>
              <a:spcBef>
                <a:spcPts val="0"/>
              </a:spcBef>
              <a:spcAft>
                <a:spcPts val="0"/>
              </a:spcAft>
              <a:buNone/>
            </a:pPr>
            <a:r>
              <a:rPr b="1" lang="en"/>
              <a:t>Sub Features:</a:t>
            </a:r>
            <a:endParaRPr b="1"/>
          </a:p>
          <a:p>
            <a:pPr indent="-317500" lvl="2" marL="1371600" rtl="0">
              <a:lnSpc>
                <a:spcPct val="115000"/>
              </a:lnSpc>
              <a:spcBef>
                <a:spcPts val="0"/>
              </a:spcBef>
              <a:spcAft>
                <a:spcPts val="0"/>
              </a:spcAft>
              <a:buClr>
                <a:srgbClr val="000000"/>
              </a:buClr>
              <a:buSzPts val="1400"/>
              <a:buFont typeface="Arial"/>
              <a:buAutoNum type="romanLcPeriod"/>
            </a:pPr>
            <a:r>
              <a:rPr lang="en" sz="1400"/>
              <a:t>Web app is easy to use and looks nice</a:t>
            </a:r>
            <a:endParaRPr sz="1400"/>
          </a:p>
          <a:p>
            <a:pPr indent="0" lvl="0" marL="457200" rtl="0">
              <a:lnSpc>
                <a:spcPct val="115000"/>
              </a:lnSpc>
              <a:spcBef>
                <a:spcPts val="0"/>
              </a:spcBef>
              <a:spcAft>
                <a:spcPts val="0"/>
              </a:spcAft>
              <a:buNone/>
            </a:pPr>
            <a:r>
              <a:rPr b="1" lang="en"/>
              <a:t>Feature: </a:t>
            </a:r>
            <a:r>
              <a:rPr lang="en"/>
              <a:t>Admins will be able to login to the admin portal using their username and password.</a:t>
            </a:r>
            <a:endParaRPr/>
          </a:p>
          <a:p>
            <a:pPr indent="457200" lvl="0" marL="457200" rtl="0">
              <a:lnSpc>
                <a:spcPct val="115000"/>
              </a:lnSpc>
              <a:spcBef>
                <a:spcPts val="0"/>
              </a:spcBef>
              <a:spcAft>
                <a:spcPts val="0"/>
              </a:spcAft>
              <a:buNone/>
            </a:pPr>
            <a:r>
              <a:rPr b="1" lang="en"/>
              <a:t>Sub Features:</a:t>
            </a:r>
            <a:endParaRPr b="1"/>
          </a:p>
          <a:p>
            <a:pPr indent="457200" lvl="0" marL="457200" rtl="0">
              <a:lnSpc>
                <a:spcPct val="115000"/>
              </a:lnSpc>
              <a:spcBef>
                <a:spcPts val="0"/>
              </a:spcBef>
              <a:spcAft>
                <a:spcPts val="0"/>
              </a:spcAft>
              <a:buNone/>
            </a:pPr>
            <a:r>
              <a:rPr lang="en"/>
              <a:t>i. Login screen with input from user for username and password</a:t>
            </a:r>
            <a:endParaRPr/>
          </a:p>
          <a:p>
            <a:pPr indent="457200" lvl="0" marL="0" rtl="0">
              <a:lnSpc>
                <a:spcPct val="115000"/>
              </a:lnSpc>
              <a:spcBef>
                <a:spcPts val="0"/>
              </a:spcBef>
              <a:spcAft>
                <a:spcPts val="0"/>
              </a:spcAft>
              <a:buNone/>
            </a:pPr>
            <a:r>
              <a:rPr b="1" lang="en"/>
              <a:t>Feature:</a:t>
            </a:r>
            <a:r>
              <a:rPr lang="en"/>
              <a:t> Data in the admin portal will be able to be displayed, added, modified, and deleted.</a:t>
            </a:r>
            <a:endParaRPr/>
          </a:p>
          <a:p>
            <a:pPr indent="0" lvl="0" marL="457200" rtl="0">
              <a:lnSpc>
                <a:spcPct val="115000"/>
              </a:lnSpc>
              <a:spcBef>
                <a:spcPts val="0"/>
              </a:spcBef>
              <a:spcAft>
                <a:spcPts val="0"/>
              </a:spcAft>
              <a:buNone/>
            </a:pPr>
            <a:r>
              <a:rPr lang="en"/>
              <a:t>	</a:t>
            </a:r>
            <a:r>
              <a:rPr b="1" lang="en"/>
              <a:t>Sub Features:</a:t>
            </a:r>
            <a:endParaRPr/>
          </a:p>
          <a:p>
            <a:pPr indent="457200" lvl="0" marL="457200" rtl="0">
              <a:lnSpc>
                <a:spcPct val="115000"/>
              </a:lnSpc>
              <a:spcBef>
                <a:spcPts val="0"/>
              </a:spcBef>
              <a:spcAft>
                <a:spcPts val="0"/>
              </a:spcAft>
              <a:buNone/>
            </a:pPr>
            <a:r>
              <a:rPr lang="en"/>
              <a:t>i. Display data and modification/delete buttons in admin portal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(Crissy)</a:t>
            </a:r>
            <a:endParaRPr/>
          </a:p>
          <a:p>
            <a:pPr indent="0" lvl="0" marL="0">
              <a:spcBef>
                <a:spcPts val="0"/>
              </a:spcBef>
              <a:spcAft>
                <a:spcPts val="0"/>
              </a:spcAft>
              <a:buNone/>
            </a:pPr>
            <a:r>
              <a:t/>
            </a:r>
            <a:endParaRPr/>
          </a:p>
          <a:p>
            <a:pPr indent="0" lvl="0" marL="0">
              <a:spcBef>
                <a:spcPts val="0"/>
              </a:spcBef>
              <a:spcAft>
                <a:spcPts val="0"/>
              </a:spcAft>
              <a:buNone/>
            </a:pPr>
            <a:r>
              <a:rPr lang="en"/>
              <a:t>I was tasked with developing the login and home pages. In creating these pages, I focused on creating a seamless easy-to-use experience for the user that met the necessities of each of the related subfeatures. The login screen provides the user with two input fields with Username and Password that will take sign-in credentials from the user. This page also allows the user to easily jump to the Client portal if they are a volunteer that has been misdirected. Once the user is signed in to the admin portal, their name and a sign-out button will appear at the top of every page. They will be directed to the home page, where the user picks their desired action to either edit room requirements or view submitted headcounts, and is then brought to that appropriate page.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(Rachel)</a:t>
            </a:r>
            <a:endParaRPr/>
          </a:p>
          <a:p>
            <a:pPr indent="0" lvl="0" marL="0" rtl="0">
              <a:spcBef>
                <a:spcPts val="0"/>
              </a:spcBef>
              <a:spcAft>
                <a:spcPts val="0"/>
              </a:spcAft>
              <a:buNone/>
            </a:pPr>
            <a:r>
              <a:rPr lang="en"/>
              <a:t>So I was in charge of creating the page for viewing rooms on the admin’s end. This page is beneficial for the admin to keep track of available rooms at the code camp, as well as modify rooms based on their needs. This image here represents our original sketch of this page. While we still incorporated the same functionality in the end, the actual layout is much different, because we needed to design with UI/UX in mind, but essentially (guide through the process). We have a list of the rooms here, the admin can click on a room, and a form pops up displaying the room data, and they can also edit the fields from this form, or delete the room from the database entirely. Or, if the room will only be temporarily unavailable, they can select to disable the room so that volunteers can’t apply headcounts to it. Clicking the delete button will bring up a confirmation window, and sending data will display an acknowledgement. We also have a button here to add a new room, which will bring up the same form, but with empty fields which they can fill in. In the actual website, this page turned out much differently, and has been split into 4 different pages which have the same functionality.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(Alex)</a:t>
            </a:r>
            <a:endParaRPr/>
          </a:p>
          <a:p>
            <a:pPr indent="0" lvl="0" marL="0">
              <a:spcBef>
                <a:spcPts val="0"/>
              </a:spcBef>
              <a:spcAft>
                <a:spcPts val="0"/>
              </a:spcAft>
              <a:buNone/>
            </a:pPr>
            <a:r>
              <a:t/>
            </a:r>
            <a:endParaRPr/>
          </a:p>
          <a:p>
            <a:pPr indent="0" lvl="0" marL="0" rtl="0">
              <a:spcBef>
                <a:spcPts val="0"/>
              </a:spcBef>
              <a:spcAft>
                <a:spcPts val="0"/>
              </a:spcAft>
              <a:buNone/>
            </a:pPr>
            <a:r>
              <a:rPr lang="en"/>
              <a:t>My job was to create the page that allows admins to have an easy way to view the data that was submitted into the database.  Some of the features that were laid include the ability for admins to be able to view the submitted data for each room by clicking the room in the list over here. Once they do that are provided with another box over here for that room that displays the information that was submitted for that room as well who it was submitted by. Additionally that are able to make editions to the information and save it to the database.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Ford - first part</a:t>
            </a:r>
            <a:endParaRPr/>
          </a:p>
          <a:p>
            <a:pPr indent="0" lvl="0" marL="0">
              <a:spcBef>
                <a:spcPts val="0"/>
              </a:spcBef>
              <a:spcAft>
                <a:spcPts val="0"/>
              </a:spcAft>
              <a:buNone/>
            </a:pPr>
            <a:r>
              <a:rPr lang="en"/>
              <a:t>Giles - second part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Giles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Ford Polia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Jacob: </a:t>
            </a:r>
            <a:r>
              <a:rPr lang="en"/>
              <a:t>(pt. 1, </a:t>
            </a:r>
            <a:r>
              <a:rPr lang="en"/>
              <a:t>functional)</a:t>
            </a:r>
            <a:br>
              <a:rPr lang="en"/>
            </a:br>
            <a:r>
              <a:rPr lang="en"/>
              <a:t>Tim: </a:t>
            </a:r>
            <a:r>
              <a:rPr lang="en"/>
              <a:t>(pt. 2, </a:t>
            </a:r>
            <a:r>
              <a:rPr lang="en"/>
              <a:t>non-functional)</a:t>
            </a:r>
            <a:endParaRPr/>
          </a:p>
          <a:p>
            <a:pPr indent="0" lvl="0" marL="0">
              <a:spcBef>
                <a:spcPts val="0"/>
              </a:spcBef>
              <a:spcAft>
                <a:spcPts val="0"/>
              </a:spcAft>
              <a:buNone/>
            </a:pPr>
            <a:r>
              <a:t/>
            </a:r>
            <a:endParaRPr/>
          </a:p>
          <a:p>
            <a:pPr indent="-298450" lvl="0" marL="457200" rtl="0">
              <a:spcBef>
                <a:spcPts val="0"/>
              </a:spcBef>
              <a:spcAft>
                <a:spcPts val="0"/>
              </a:spcAft>
              <a:buSzPts val="1100"/>
              <a:buAutoNum type="arabicPeriod"/>
            </a:pPr>
            <a:r>
              <a:rPr lang="en"/>
              <a:t>Data is accurate, editable(in case of mistakes), and </a:t>
            </a:r>
            <a:r>
              <a:rPr lang="en"/>
              <a:t>traceable</a:t>
            </a:r>
            <a:endParaRPr/>
          </a:p>
          <a:p>
            <a:pPr indent="-298450" lvl="0" marL="457200" rtl="0">
              <a:spcBef>
                <a:spcPts val="0"/>
              </a:spcBef>
              <a:spcAft>
                <a:spcPts val="0"/>
              </a:spcAft>
              <a:buSzPts val="1100"/>
              <a:buAutoNum type="arabicPeriod"/>
            </a:pPr>
            <a:r>
              <a:rPr lang="en"/>
              <a:t>Data must be enterable through multiples platforms and devices</a:t>
            </a:r>
            <a:endParaRPr/>
          </a:p>
          <a:p>
            <a:pPr indent="-298450" lvl="1" marL="914400" rtl="0">
              <a:spcBef>
                <a:spcPts val="0"/>
              </a:spcBef>
              <a:spcAft>
                <a:spcPts val="0"/>
              </a:spcAft>
              <a:buSzPts val="1100"/>
              <a:buAutoNum type="alphaLcPeriod"/>
            </a:pPr>
            <a:r>
              <a:rPr lang="en"/>
              <a:t>UI must be consistent and intuitive across said platforms</a:t>
            </a:r>
            <a:endParaRPr/>
          </a:p>
          <a:p>
            <a:pPr indent="-298450" lvl="0" marL="457200" rtl="0">
              <a:spcBef>
                <a:spcPts val="0"/>
              </a:spcBef>
              <a:spcAft>
                <a:spcPts val="0"/>
              </a:spcAft>
              <a:buSzPts val="1100"/>
              <a:buAutoNum type="arabicPeriod"/>
            </a:pPr>
            <a:r>
              <a:rPr lang="en"/>
              <a:t>The Client, and/or Supervisors must have access to the submitted data</a:t>
            </a:r>
            <a:endParaRPr/>
          </a:p>
          <a:p>
            <a:pPr indent="-298450" lvl="0" marL="457200" rtl="0">
              <a:spcBef>
                <a:spcPts val="0"/>
              </a:spcBef>
              <a:spcAft>
                <a:spcPts val="0"/>
              </a:spcAft>
              <a:buSzPts val="1100"/>
              <a:buAutoNum type="arabicPeriod"/>
            </a:pPr>
            <a:r>
              <a:rPr lang="en"/>
              <a:t>Mention story about demoing without accidental submission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Giles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(Kevin)</a:t>
            </a:r>
            <a:endParaRPr/>
          </a:p>
          <a:p>
            <a:pPr indent="0" lvl="0" marL="0" rtl="0">
              <a:spcBef>
                <a:spcPts val="0"/>
              </a:spcBef>
              <a:spcAft>
                <a:spcPts val="0"/>
              </a:spcAft>
              <a:buNone/>
            </a:pPr>
            <a:r>
              <a:rPr lang="en"/>
              <a:t>For database </a:t>
            </a:r>
            <a:r>
              <a:rPr lang="en"/>
              <a:t>implementation, we only recognized one distinguishable subfeature which was to create the database itself. The database would have to be capable of storing all pertinent information such as admin and client authentication parameters, room information and time slots, and of course the headcounts recorded at the beginning, middle, and end of each session.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(Emmett) </a:t>
            </a:r>
            <a:endParaRPr/>
          </a:p>
          <a:p>
            <a:pPr indent="-298450" lvl="0" marL="457200">
              <a:spcBef>
                <a:spcPts val="0"/>
              </a:spcBef>
              <a:spcAft>
                <a:spcPts val="0"/>
              </a:spcAft>
              <a:buSzPts val="1100"/>
              <a:buChar char="●"/>
            </a:pPr>
            <a:r>
              <a:rPr lang="en"/>
              <a:t>Each form can have one client, room, time slot </a:t>
            </a:r>
            <a:endParaRPr/>
          </a:p>
          <a:p>
            <a:pPr indent="-298450" lvl="0" marL="457200" rtl="0">
              <a:spcBef>
                <a:spcPts val="0"/>
              </a:spcBef>
              <a:spcAft>
                <a:spcPts val="0"/>
              </a:spcAft>
              <a:buSzPts val="1100"/>
              <a:buChar char="●"/>
            </a:pPr>
            <a:r>
              <a:rPr lang="en"/>
              <a:t>Each client, room, time slot can have multiple forms </a:t>
            </a:r>
            <a:endParaRPr/>
          </a:p>
          <a:p>
            <a:pPr indent="-298450" lvl="0" marL="457200" rtl="0">
              <a:spcBef>
                <a:spcPts val="0"/>
              </a:spcBef>
              <a:spcAft>
                <a:spcPts val="0"/>
              </a:spcAft>
              <a:buSzPts val="1100"/>
              <a:buChar char="●"/>
            </a:pPr>
            <a:r>
              <a:rPr lang="en"/>
              <a:t>Admin is isolated because it has no relations with the other entities </a:t>
            </a:r>
            <a:endParaRPr/>
          </a:p>
          <a:p>
            <a:pPr indent="-298450" lvl="1" marL="914400">
              <a:spcBef>
                <a:spcPts val="0"/>
              </a:spcBef>
              <a:spcAft>
                <a:spcPts val="0"/>
              </a:spcAft>
              <a:buSzPts val="1100"/>
              <a:buChar char="○"/>
            </a:pPr>
            <a:r>
              <a:rPr lang="en"/>
              <a:t>The other entities dont require information from the Admin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brady</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(Kevin)</a:t>
            </a:r>
            <a:endParaRPr/>
          </a:p>
          <a:p>
            <a:pPr indent="0" lvl="0" marL="0" rtl="0">
              <a:spcBef>
                <a:spcPts val="0"/>
              </a:spcBef>
              <a:spcAft>
                <a:spcPts val="0"/>
              </a:spcAft>
              <a:buNone/>
            </a:pPr>
            <a:r>
              <a:rPr lang="en"/>
              <a:t>SQL can’t create class comments so therefore just created definitions for the purpose of each table.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Giles</a:t>
            </a:r>
            <a:endParaRPr/>
          </a:p>
          <a:p>
            <a:pPr indent="0" lvl="0" marL="0">
              <a:spcBef>
                <a:spcPts val="0"/>
              </a:spcBef>
              <a:spcAft>
                <a:spcPts val="0"/>
              </a:spcAft>
              <a:buNone/>
            </a:pPr>
            <a:r>
              <a:t/>
            </a:r>
            <a:endParaRPr/>
          </a:p>
          <a:p>
            <a:pPr indent="0" lvl="0" marL="0">
              <a:spcBef>
                <a:spcPts val="0"/>
              </a:spcBef>
              <a:spcAft>
                <a:spcPts val="0"/>
              </a:spcAft>
              <a:buNone/>
            </a:pPr>
            <a:r>
              <a:rPr lang="en"/>
              <a:t>2.1 too many points of interaction in the code</a:t>
            </a:r>
            <a:endParaRPr/>
          </a:p>
          <a:p>
            <a:pPr indent="0" lvl="0" marL="0">
              <a:spcBef>
                <a:spcPts val="0"/>
              </a:spcBef>
              <a:spcAft>
                <a:spcPts val="0"/>
              </a:spcAft>
              <a:buNone/>
            </a:pPr>
            <a:r>
              <a:rPr lang="en"/>
              <a:t>2.2 Some members had virtually no web dev experience, some were versed in UI/front end, others were rusty but knew about back end</a:t>
            </a:r>
            <a:endParaRPr/>
          </a:p>
          <a:p>
            <a:pPr indent="0" lvl="0" marL="0">
              <a:spcBef>
                <a:spcPts val="0"/>
              </a:spcBef>
              <a:spcAft>
                <a:spcPts val="0"/>
              </a:spcAft>
              <a:buNone/>
            </a:pPr>
            <a:r>
              <a:rPr lang="en"/>
              <a:t>3. Helped reduce bloat and is easier for novices</a:t>
            </a:r>
            <a:endParaRPr/>
          </a:p>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Brady and Tim</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Crissy</a:t>
            </a:r>
            <a:endParaRPr/>
          </a:p>
          <a:p>
            <a:pPr indent="0" lvl="0" marL="0">
              <a:spcBef>
                <a:spcPts val="0"/>
              </a:spcBef>
              <a:spcAft>
                <a:spcPts val="0"/>
              </a:spcAft>
              <a:buNone/>
            </a:pPr>
            <a:r>
              <a:t/>
            </a:r>
            <a:endParaRPr/>
          </a:p>
          <a:p>
            <a:pPr indent="0" lvl="0" marL="0">
              <a:spcBef>
                <a:spcPts val="0"/>
              </a:spcBef>
              <a:spcAft>
                <a:spcPts val="0"/>
              </a:spcAft>
              <a:buNone/>
            </a:pPr>
            <a:r>
              <a:rPr lang="en"/>
              <a:t>Notes: “We split our team up into 3 groups. The Client group which focused on developing the UI for all volunteer-facing aspects of the application, the Admin group developed the UI for Supervisors, and the database group developed the database for headcounts, related-metadata, and user credentials. From here, we further divided the Client and Admin groups into frontend and backend focuses in order to split the work between UI-facing or Database-facing”</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make sure whoever </a:t>
            </a:r>
            <a:r>
              <a:rPr lang="en"/>
              <a:t>does not</a:t>
            </a:r>
            <a:r>
              <a:rPr lang="en"/>
              <a:t> speak in the intro speaks here</a:t>
            </a:r>
            <a:endParaRPr/>
          </a:p>
          <a:p>
            <a:pPr indent="0" lvl="0" marL="0">
              <a:spcBef>
                <a:spcPts val="0"/>
              </a:spcBef>
              <a:spcAft>
                <a:spcPts val="0"/>
              </a:spcAft>
              <a:buNone/>
            </a:pPr>
            <a:r>
              <a:t/>
            </a:r>
            <a:endParaRPr/>
          </a:p>
          <a:p>
            <a:pPr indent="0" lvl="0" marL="0">
              <a:spcBef>
                <a:spcPts val="0"/>
              </a:spcBef>
              <a:spcAft>
                <a:spcPts val="0"/>
              </a:spcAft>
              <a:buNone/>
            </a:pPr>
            <a:r>
              <a:rPr lang="en">
                <a:solidFill>
                  <a:srgbClr val="0000FF"/>
                </a:solidFill>
              </a:rPr>
              <a:t>Server - Tim</a:t>
            </a:r>
            <a:endParaRPr>
              <a:solidFill>
                <a:srgbClr val="0000FF"/>
              </a:solidFill>
            </a:endParaRPr>
          </a:p>
          <a:p>
            <a:pPr indent="0" lvl="0" marL="0">
              <a:spcBef>
                <a:spcPts val="0"/>
              </a:spcBef>
              <a:spcAft>
                <a:spcPts val="0"/>
              </a:spcAft>
              <a:buNone/>
            </a:pPr>
            <a:r>
              <a:rPr lang="en">
                <a:solidFill>
                  <a:srgbClr val="0000FF"/>
                </a:solidFill>
              </a:rPr>
              <a:t>Client Login - Zeily</a:t>
            </a:r>
            <a:endParaRPr>
              <a:solidFill>
                <a:srgbClr val="0000FF"/>
              </a:solidFill>
            </a:endParaRPr>
          </a:p>
          <a:p>
            <a:pPr indent="0" lvl="0" marL="0">
              <a:spcBef>
                <a:spcPts val="0"/>
              </a:spcBef>
              <a:spcAft>
                <a:spcPts val="0"/>
              </a:spcAft>
              <a:buNone/>
            </a:pPr>
            <a:r>
              <a:rPr lang="en">
                <a:solidFill>
                  <a:srgbClr val="0000FF"/>
                </a:solidFill>
              </a:rPr>
              <a:t>Client Form - Emmett </a:t>
            </a:r>
            <a:endParaRPr>
              <a:solidFill>
                <a:srgbClr val="0000FF"/>
              </a:solidFill>
            </a:endParaRPr>
          </a:p>
          <a:p>
            <a:pPr indent="0" lvl="0" marL="0">
              <a:spcBef>
                <a:spcPts val="0"/>
              </a:spcBef>
              <a:spcAft>
                <a:spcPts val="0"/>
              </a:spcAft>
              <a:buNone/>
            </a:pPr>
            <a:r>
              <a:rPr lang="en">
                <a:solidFill>
                  <a:srgbClr val="0000FF"/>
                </a:solidFill>
              </a:rPr>
              <a:t>Admin Login - Ford</a:t>
            </a:r>
            <a:endParaRPr>
              <a:solidFill>
                <a:srgbClr val="0000FF"/>
              </a:solidFill>
            </a:endParaRPr>
          </a:p>
          <a:p>
            <a:pPr indent="0" lvl="0" marL="0">
              <a:spcBef>
                <a:spcPts val="0"/>
              </a:spcBef>
              <a:spcAft>
                <a:spcPts val="0"/>
              </a:spcAft>
              <a:buNone/>
            </a:pPr>
            <a:r>
              <a:rPr lang="en">
                <a:solidFill>
                  <a:srgbClr val="0000FF"/>
                </a:solidFill>
              </a:rPr>
              <a:t>Admin Form Display - Alex, Tim</a:t>
            </a:r>
            <a:endParaRPr>
              <a:solidFill>
                <a:srgbClr val="0000FF"/>
              </a:solidFill>
            </a:endParaRPr>
          </a:p>
          <a:p>
            <a:pPr indent="0" lvl="0" marL="0">
              <a:spcBef>
                <a:spcPts val="0"/>
              </a:spcBef>
              <a:spcAft>
                <a:spcPts val="0"/>
              </a:spcAft>
              <a:buNone/>
            </a:pPr>
            <a:r>
              <a:rPr lang="en">
                <a:solidFill>
                  <a:srgbClr val="0000FF"/>
                </a:solidFill>
              </a:rPr>
              <a:t>Admin Users/Rooms/Timeslots - Giles</a:t>
            </a:r>
            <a:endParaRPr>
              <a:solidFill>
                <a:srgbClr val="0000FF"/>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latin typeface="Calibri"/>
                <a:ea typeface="Calibri"/>
                <a:cs typeface="Calibri"/>
                <a:sym typeface="Calibri"/>
              </a:rPr>
              <a:t>Thomas</a:t>
            </a:r>
            <a:endParaRPr sz="1200">
              <a:latin typeface="Calibri"/>
              <a:ea typeface="Calibri"/>
              <a:cs typeface="Calibri"/>
              <a:sym typeface="Calibri"/>
            </a:endParaRPr>
          </a:p>
          <a:p>
            <a:pPr indent="0" lvl="0" marL="0" rtl="0">
              <a:lnSpc>
                <a:spcPct val="115000"/>
              </a:lnSpc>
              <a:spcBef>
                <a:spcPts val="0"/>
              </a:spcBef>
              <a:spcAft>
                <a:spcPts val="0"/>
              </a:spcAft>
              <a:buNone/>
            </a:pPr>
            <a:r>
              <a:t/>
            </a:r>
            <a:endParaRPr sz="1200">
              <a:latin typeface="Calibri"/>
              <a:ea typeface="Calibri"/>
              <a:cs typeface="Calibri"/>
              <a:sym typeface="Calibri"/>
            </a:endParaRPr>
          </a:p>
          <a:p>
            <a:pPr indent="-304800" lvl="0" marL="457200" rtl="0">
              <a:lnSpc>
                <a:spcPct val="115000"/>
              </a:lnSpc>
              <a:spcBef>
                <a:spcPts val="0"/>
              </a:spcBef>
              <a:spcAft>
                <a:spcPts val="0"/>
              </a:spcAft>
              <a:buSzPts val="1200"/>
              <a:buFont typeface="Calibri"/>
              <a:buAutoNum type="arabicPeriod"/>
            </a:pPr>
            <a:r>
              <a:rPr lang="en" sz="1200">
                <a:latin typeface="Calibri"/>
                <a:ea typeface="Calibri"/>
                <a:cs typeface="Calibri"/>
                <a:sym typeface="Calibri"/>
              </a:rPr>
              <a:t>Login with id created for event</a:t>
            </a:r>
            <a:endParaRPr sz="1200">
              <a:latin typeface="Calibri"/>
              <a:ea typeface="Calibri"/>
              <a:cs typeface="Calibri"/>
              <a:sym typeface="Calibri"/>
            </a:endParaRPr>
          </a:p>
          <a:p>
            <a:pPr indent="-304800" lvl="0" marL="457200" rtl="0">
              <a:lnSpc>
                <a:spcPct val="115000"/>
              </a:lnSpc>
              <a:spcBef>
                <a:spcPts val="0"/>
              </a:spcBef>
              <a:spcAft>
                <a:spcPts val="0"/>
              </a:spcAft>
              <a:buSzPts val="1200"/>
              <a:buFont typeface="Calibri"/>
              <a:buAutoNum type="arabicPeriod"/>
            </a:pPr>
            <a:r>
              <a:rPr lang="en" sz="1200">
                <a:latin typeface="Calibri"/>
                <a:ea typeface="Calibri"/>
                <a:cs typeface="Calibri"/>
                <a:sym typeface="Calibri"/>
              </a:rPr>
              <a:t>Client can enter the </a:t>
            </a:r>
            <a:r>
              <a:rPr lang="en" sz="1200">
                <a:latin typeface="Calibri"/>
                <a:ea typeface="Calibri"/>
                <a:cs typeface="Calibri"/>
                <a:sym typeface="Calibri"/>
              </a:rPr>
              <a:t>roo</a:t>
            </a:r>
            <a:r>
              <a:rPr lang="en" sz="1200">
                <a:latin typeface="Calibri"/>
                <a:ea typeface="Calibri"/>
                <a:cs typeface="Calibri"/>
                <a:sym typeface="Calibri"/>
              </a:rPr>
              <a:t>m and timeslot they are in charge of, as well as entering the headcounts for the </a:t>
            </a:r>
            <a:r>
              <a:rPr lang="en" sz="1200">
                <a:latin typeface="Calibri"/>
                <a:ea typeface="Calibri"/>
                <a:cs typeface="Calibri"/>
                <a:sym typeface="Calibri"/>
              </a:rPr>
              <a:t>beginning</a:t>
            </a:r>
            <a:r>
              <a:rPr lang="en" sz="1200">
                <a:latin typeface="Calibri"/>
                <a:ea typeface="Calibri"/>
                <a:cs typeface="Calibri"/>
                <a:sym typeface="Calibri"/>
              </a:rPr>
              <a:t>, middle, and end of each presentation</a:t>
            </a:r>
            <a:endParaRPr sz="1200">
              <a:latin typeface="Calibri"/>
              <a:ea typeface="Calibri"/>
              <a:cs typeface="Calibri"/>
              <a:sym typeface="Calibri"/>
            </a:endParaRPr>
          </a:p>
          <a:p>
            <a:pPr indent="-304800" lvl="0" marL="457200" rtl="0">
              <a:lnSpc>
                <a:spcPct val="115000"/>
              </a:lnSpc>
              <a:spcBef>
                <a:spcPts val="0"/>
              </a:spcBef>
              <a:spcAft>
                <a:spcPts val="0"/>
              </a:spcAft>
              <a:buSzPts val="1200"/>
              <a:buFont typeface="Calibri"/>
              <a:buAutoNum type="arabicPeriod"/>
            </a:pPr>
            <a:r>
              <a:rPr lang="en" sz="1200">
                <a:latin typeface="Calibri"/>
                <a:ea typeface="Calibri"/>
                <a:cs typeface="Calibri"/>
                <a:sym typeface="Calibri"/>
              </a:rPr>
              <a:t>Clients needs to be able to submit and overwrite data, in case of late arrivals and miscounts</a:t>
            </a:r>
            <a:endParaRPr sz="1200">
              <a:latin typeface="Calibri"/>
              <a:ea typeface="Calibri"/>
              <a:cs typeface="Calibri"/>
              <a:sym typeface="Calibri"/>
            </a:endParaRPr>
          </a:p>
          <a:p>
            <a:pPr indent="0" lvl="0" marL="0" rtl="0">
              <a:lnSpc>
                <a:spcPct val="115000"/>
              </a:lnSpc>
              <a:spcBef>
                <a:spcPts val="0"/>
              </a:spcBef>
              <a:spcAft>
                <a:spcPts val="0"/>
              </a:spcAft>
              <a:buNone/>
            </a:pPr>
            <a:r>
              <a:t/>
            </a:r>
            <a:endParaRPr sz="1200">
              <a:latin typeface="Calibri"/>
              <a:ea typeface="Calibri"/>
              <a:cs typeface="Calibri"/>
              <a:sym typeface="Calibri"/>
            </a:endParaRPr>
          </a:p>
          <a:p>
            <a:pPr indent="-304800" lvl="2" marL="1371600" rtl="0">
              <a:lnSpc>
                <a:spcPct val="115000"/>
              </a:lnSpc>
              <a:spcBef>
                <a:spcPts val="0"/>
              </a:spcBef>
              <a:spcAft>
                <a:spcPts val="0"/>
              </a:spcAft>
              <a:buClr>
                <a:srgbClr val="000000"/>
              </a:buClr>
              <a:buSzPts val="1200"/>
              <a:buFont typeface="Calibri"/>
              <a:buChar char="■"/>
            </a:pPr>
            <a:r>
              <a:rPr lang="en" sz="1200">
                <a:latin typeface="Calibri"/>
                <a:ea typeface="Calibri"/>
                <a:cs typeface="Calibri"/>
                <a:sym typeface="Calibri"/>
              </a:rPr>
              <a:t>Data to submit</a:t>
            </a:r>
            <a:endParaRPr sz="1200">
              <a:latin typeface="Calibri"/>
              <a:ea typeface="Calibri"/>
              <a:cs typeface="Calibri"/>
              <a:sym typeface="Calibri"/>
            </a:endParaRPr>
          </a:p>
          <a:p>
            <a:pPr indent="-304800" lvl="3" marL="1828800" rtl="0">
              <a:lnSpc>
                <a:spcPct val="115000"/>
              </a:lnSpc>
              <a:spcBef>
                <a:spcPts val="0"/>
              </a:spcBef>
              <a:spcAft>
                <a:spcPts val="0"/>
              </a:spcAft>
              <a:buClr>
                <a:srgbClr val="000000"/>
              </a:buClr>
              <a:buSzPts val="1200"/>
              <a:buFont typeface="Calibri"/>
              <a:buChar char="●"/>
            </a:pPr>
            <a:r>
              <a:rPr lang="en" sz="1200">
                <a:latin typeface="Calibri"/>
                <a:ea typeface="Calibri"/>
                <a:cs typeface="Calibri"/>
                <a:sym typeface="Calibri"/>
              </a:rPr>
              <a:t>the headcount</a:t>
            </a:r>
            <a:endParaRPr sz="1200">
              <a:latin typeface="Calibri"/>
              <a:ea typeface="Calibri"/>
              <a:cs typeface="Calibri"/>
              <a:sym typeface="Calibri"/>
            </a:endParaRPr>
          </a:p>
          <a:p>
            <a:pPr indent="-304800" lvl="3" marL="1828800" rtl="0">
              <a:lnSpc>
                <a:spcPct val="115000"/>
              </a:lnSpc>
              <a:spcBef>
                <a:spcPts val="0"/>
              </a:spcBef>
              <a:spcAft>
                <a:spcPts val="0"/>
              </a:spcAft>
              <a:buClr>
                <a:srgbClr val="000000"/>
              </a:buClr>
              <a:buSzPts val="1200"/>
              <a:buFont typeface="Calibri"/>
              <a:buChar char="●"/>
            </a:pPr>
            <a:r>
              <a:rPr lang="en" sz="1200">
                <a:latin typeface="Calibri"/>
                <a:ea typeface="Calibri"/>
                <a:cs typeface="Calibri"/>
                <a:sym typeface="Calibri"/>
              </a:rPr>
              <a:t>headcount slot/type</a:t>
            </a:r>
            <a:endParaRPr sz="1200">
              <a:latin typeface="Calibri"/>
              <a:ea typeface="Calibri"/>
              <a:cs typeface="Calibri"/>
              <a:sym typeface="Calibri"/>
            </a:endParaRPr>
          </a:p>
          <a:p>
            <a:pPr indent="-304800" lvl="3" marL="1828800" rtl="0">
              <a:lnSpc>
                <a:spcPct val="115000"/>
              </a:lnSpc>
              <a:spcBef>
                <a:spcPts val="0"/>
              </a:spcBef>
              <a:spcAft>
                <a:spcPts val="0"/>
              </a:spcAft>
              <a:buClr>
                <a:srgbClr val="000000"/>
              </a:buClr>
              <a:buSzPts val="1200"/>
              <a:buFont typeface="Calibri"/>
              <a:buChar char="●"/>
            </a:pPr>
            <a:r>
              <a:rPr lang="en" sz="1200">
                <a:latin typeface="Calibri"/>
                <a:ea typeface="Calibri"/>
                <a:cs typeface="Calibri"/>
                <a:sym typeface="Calibri"/>
              </a:rPr>
              <a:t>userID</a:t>
            </a:r>
            <a:endParaRPr sz="1200">
              <a:latin typeface="Calibri"/>
              <a:ea typeface="Calibri"/>
              <a:cs typeface="Calibri"/>
              <a:sym typeface="Calibri"/>
            </a:endParaRPr>
          </a:p>
          <a:p>
            <a:pPr indent="-304800" lvl="3" marL="1828800" rtl="0">
              <a:lnSpc>
                <a:spcPct val="115000"/>
              </a:lnSpc>
              <a:spcBef>
                <a:spcPts val="0"/>
              </a:spcBef>
              <a:spcAft>
                <a:spcPts val="0"/>
              </a:spcAft>
              <a:buClr>
                <a:srgbClr val="000000"/>
              </a:buClr>
              <a:buSzPts val="1200"/>
              <a:buFont typeface="Calibri"/>
              <a:buChar char="●"/>
            </a:pPr>
            <a:r>
              <a:rPr lang="en" sz="1200">
                <a:latin typeface="Calibri"/>
                <a:ea typeface="Calibri"/>
                <a:cs typeface="Calibri"/>
                <a:sym typeface="Calibri"/>
              </a:rPr>
              <a:t>roomID(composed of roomName and or roomNum)</a:t>
            </a:r>
            <a:endParaRPr sz="1200">
              <a:latin typeface="Calibri"/>
              <a:ea typeface="Calibri"/>
              <a:cs typeface="Calibri"/>
              <a:sym typeface="Calibri"/>
            </a:endParaRPr>
          </a:p>
          <a:p>
            <a:pPr indent="-304800" lvl="3" marL="1828800" rtl="0">
              <a:lnSpc>
                <a:spcPct val="115000"/>
              </a:lnSpc>
              <a:spcBef>
                <a:spcPts val="0"/>
              </a:spcBef>
              <a:spcAft>
                <a:spcPts val="0"/>
              </a:spcAft>
              <a:buClr>
                <a:srgbClr val="000000"/>
              </a:buClr>
              <a:buSzPts val="1200"/>
              <a:buFont typeface="Calibri"/>
              <a:buChar char="●"/>
            </a:pPr>
            <a:r>
              <a:rPr lang="en" sz="1200">
                <a:latin typeface="Calibri"/>
                <a:ea typeface="Calibri"/>
                <a:cs typeface="Calibri"/>
                <a:sym typeface="Calibri"/>
              </a:rPr>
              <a:t>Timestamp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Rachel Palmer</a:t>
            </a:r>
            <a:endParaRPr/>
          </a:p>
          <a:p>
            <a:pPr indent="0" lvl="0" marL="0" rtl="0">
              <a:spcBef>
                <a:spcPts val="0"/>
              </a:spcBef>
              <a:spcAft>
                <a:spcPts val="0"/>
              </a:spcAft>
              <a:buNone/>
            </a:pPr>
            <a:r>
              <a:rPr lang="en"/>
              <a:t>“Our next functional feature actually focuses on the admin aspect of our website. Volunteers and admins have different needs, so it makes sense that they would have different portals. Since admins should be able to make edits to items in our database, this requires a little bit more security than volunteers would need. So admins are required to have a username and password as opposed to volunteers needing just a name. We actually spent a lot of time discussing how we wanted to handle the admin portal versus the volunteer portal. We didn’t want just anyone to be able to access either portal, but eventually decided that the security concerns on the volunteer portal were not as great as on the admin portal and a username/password combo would be more complicated than necessary for our volunteers. On the admin portal though, a password is more necessary because admins can add, delete, or edit, rooms, users, and timeslots, so we don’t want just anyone able to edit those items.”</a:t>
            </a:r>
            <a:br>
              <a:rPr lang="en"/>
            </a:br>
            <a:r>
              <a:rPr lang="en"/>
              <a:t>“Secondly, we have a feature which focuses on consistency. The main reason we decided to make just a website rather than a mobile app and website combo, is because this would be easier for anyone using the website to understand the layout. by having different versions on phones, tablets, and computers, this would just lead to confusion. The user will understand our product better with a consistent and intuitive layout.”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Person 8 : Z </a:t>
            </a:r>
            <a:endParaRPr/>
          </a:p>
          <a:p>
            <a:pPr indent="0" lvl="0" marL="0" rtl="0">
              <a:spcBef>
                <a:spcPts val="0"/>
              </a:spcBef>
              <a:spcAft>
                <a:spcPts val="0"/>
              </a:spcAft>
              <a:buNone/>
            </a:pPr>
            <a:r>
              <a:t/>
            </a:r>
            <a:endParaRPr>
              <a:solidFill>
                <a:srgbClr val="0000FF"/>
              </a:solidFill>
            </a:endParaRPr>
          </a:p>
          <a:p>
            <a:pPr indent="-298450" lvl="0" marL="457200" rtl="0">
              <a:lnSpc>
                <a:spcPct val="115000"/>
              </a:lnSpc>
              <a:spcBef>
                <a:spcPts val="0"/>
              </a:spcBef>
              <a:spcAft>
                <a:spcPts val="0"/>
              </a:spcAft>
              <a:buClr>
                <a:srgbClr val="0000FF"/>
              </a:buClr>
              <a:buSzPts val="1100"/>
              <a:buFont typeface="Calibri"/>
              <a:buAutoNum type="arabicPeriod"/>
            </a:pPr>
            <a:r>
              <a:rPr lang="en">
                <a:solidFill>
                  <a:srgbClr val="0000FF"/>
                </a:solidFill>
              </a:rPr>
              <a:t>In order to make sure the client's data is safe and secure we made sure that the admin user assigned Client ID to those will be submitting the information(this will happen before the event begins). .  (like Doc mentioned) This will prevent any ex-volunteers or clients to have access to the database and incorrectly submit old/wrong information.  </a:t>
            </a:r>
            <a:endParaRPr>
              <a:solidFill>
                <a:srgbClr val="0000FF"/>
              </a:solidFill>
            </a:endParaRPr>
          </a:p>
          <a:p>
            <a:pPr indent="0" lvl="0" marL="0" rtl="0">
              <a:lnSpc>
                <a:spcPct val="115000"/>
              </a:lnSpc>
              <a:spcBef>
                <a:spcPts val="0"/>
              </a:spcBef>
              <a:spcAft>
                <a:spcPts val="0"/>
              </a:spcAft>
              <a:buNone/>
            </a:pPr>
            <a:r>
              <a:t/>
            </a:r>
            <a:endParaRPr>
              <a:solidFill>
                <a:srgbClr val="0000FF"/>
              </a:solidFill>
            </a:endParaRPr>
          </a:p>
          <a:p>
            <a:pPr indent="-298450" lvl="0" marL="457200" rtl="0">
              <a:lnSpc>
                <a:spcPct val="115000"/>
              </a:lnSpc>
              <a:spcBef>
                <a:spcPts val="0"/>
              </a:spcBef>
              <a:spcAft>
                <a:spcPts val="0"/>
              </a:spcAft>
              <a:buClr>
                <a:srgbClr val="0000FF"/>
              </a:buClr>
              <a:buSzPts val="1100"/>
              <a:buFont typeface="Calibri"/>
              <a:buAutoNum type="arabicPeriod"/>
            </a:pPr>
            <a:r>
              <a:rPr lang="en">
                <a:solidFill>
                  <a:srgbClr val="0000FF"/>
                </a:solidFill>
              </a:rPr>
              <a:t>Once the User ID has been checked against the database it will display the user ID on the top right with lastname, first intial and number. </a:t>
            </a:r>
            <a:endParaRPr>
              <a:solidFill>
                <a:srgbClr val="0000FF"/>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Brady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p:txBody>
      </p:sp>
      <p:sp>
        <p:nvSpPr>
          <p:cNvPr id="51" name="Shape 5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Shape 41"/>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2978400" y="501800"/>
            <a:ext cx="3187200" cy="1655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Red Team</a:t>
            </a:r>
            <a:endParaRPr/>
          </a:p>
        </p:txBody>
      </p:sp>
      <p:sp>
        <p:nvSpPr>
          <p:cNvPr id="60" name="Shape 60"/>
          <p:cNvSpPr txBox="1"/>
          <p:nvPr>
            <p:ph idx="1" type="subTitle"/>
          </p:nvPr>
        </p:nvSpPr>
        <p:spPr>
          <a:xfrm>
            <a:off x="3096300" y="1581727"/>
            <a:ext cx="2951400" cy="26268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400" u="sng">
                <a:solidFill>
                  <a:srgbClr val="FFFFFF"/>
                </a:solidFill>
                <a:latin typeface="Calibri"/>
                <a:ea typeface="Calibri"/>
                <a:cs typeface="Calibri"/>
                <a:sym typeface="Calibri"/>
              </a:rPr>
              <a:t>Database:</a:t>
            </a:r>
            <a:endParaRPr sz="1400" u="sng">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rPr lang="en" sz="1400">
                <a:solidFill>
                  <a:srgbClr val="FFFFFF"/>
                </a:solidFill>
                <a:latin typeface="Calibri"/>
                <a:ea typeface="Calibri"/>
                <a:cs typeface="Calibri"/>
                <a:sym typeface="Calibri"/>
              </a:rPr>
              <a:t>Emmett Basaca, </a:t>
            </a:r>
            <a:r>
              <a:rPr lang="en" sz="1400">
                <a:latin typeface="Calibri"/>
                <a:ea typeface="Calibri"/>
                <a:cs typeface="Calibri"/>
                <a:sym typeface="Calibri"/>
              </a:rPr>
              <a:t>Brady Walsh, Kevin Cotter, </a:t>
            </a:r>
            <a:r>
              <a:rPr lang="en" sz="1400">
                <a:solidFill>
                  <a:srgbClr val="FFFFFF"/>
                </a:solidFill>
                <a:latin typeface="Calibri"/>
                <a:ea typeface="Calibri"/>
                <a:cs typeface="Calibri"/>
                <a:sym typeface="Calibri"/>
              </a:rPr>
              <a:t>Timothy Boss</a:t>
            </a:r>
            <a:endParaRPr sz="1400">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rPr lang="en" sz="1400" u="sng">
                <a:solidFill>
                  <a:srgbClr val="FFFFFF"/>
                </a:solidFill>
                <a:latin typeface="Calibri"/>
                <a:ea typeface="Calibri"/>
                <a:cs typeface="Calibri"/>
                <a:sym typeface="Calibri"/>
              </a:rPr>
              <a:t>Client UI:</a:t>
            </a:r>
            <a:endParaRPr sz="1400" u="sng">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rPr lang="en" sz="1400">
                <a:solidFill>
                  <a:srgbClr val="FFFFFF"/>
                </a:solidFill>
                <a:latin typeface="Calibri"/>
                <a:ea typeface="Calibri"/>
                <a:cs typeface="Calibri"/>
                <a:sym typeface="Calibri"/>
              </a:rPr>
              <a:t>Thomas Cox, Jacob Hayes,</a:t>
            </a:r>
            <a:endParaRPr sz="1400">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rPr lang="en" sz="1400">
                <a:latin typeface="Calibri"/>
                <a:ea typeface="Calibri"/>
                <a:cs typeface="Calibri"/>
                <a:sym typeface="Calibri"/>
              </a:rPr>
              <a:t>Zeily Perez, Ian Marshall</a:t>
            </a:r>
            <a:endParaRPr sz="1400">
              <a:latin typeface="Calibri"/>
              <a:ea typeface="Calibri"/>
              <a:cs typeface="Calibri"/>
              <a:sym typeface="Calibri"/>
            </a:endParaRPr>
          </a:p>
          <a:p>
            <a:pPr indent="0" lvl="0" marL="0" rtl="0" algn="ctr">
              <a:lnSpc>
                <a:spcPct val="115000"/>
              </a:lnSpc>
              <a:spcBef>
                <a:spcPts val="0"/>
              </a:spcBef>
              <a:spcAft>
                <a:spcPts val="0"/>
              </a:spcAft>
              <a:buNone/>
            </a:pPr>
            <a:r>
              <a:rPr lang="en" sz="1400" u="sng">
                <a:solidFill>
                  <a:srgbClr val="FFFFFF"/>
                </a:solidFill>
                <a:latin typeface="Calibri"/>
                <a:ea typeface="Calibri"/>
                <a:cs typeface="Calibri"/>
                <a:sym typeface="Calibri"/>
              </a:rPr>
              <a:t>Admin UI:</a:t>
            </a:r>
            <a:endParaRPr sz="1400" u="sng">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rPr lang="en" sz="1400">
                <a:solidFill>
                  <a:srgbClr val="FFFFFF"/>
                </a:solidFill>
                <a:latin typeface="Calibri"/>
                <a:ea typeface="Calibri"/>
                <a:cs typeface="Calibri"/>
                <a:sym typeface="Calibri"/>
              </a:rPr>
              <a:t>Crissy Leach, Rachel Palmer, </a:t>
            </a:r>
            <a:endParaRPr sz="1400">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rPr lang="en" sz="1400">
                <a:latin typeface="Calibri"/>
                <a:ea typeface="Calibri"/>
                <a:cs typeface="Calibri"/>
                <a:sym typeface="Calibri"/>
              </a:rPr>
              <a:t>Alex Bodian, Giles Holmes, </a:t>
            </a:r>
            <a:endParaRPr sz="1400">
              <a:latin typeface="Calibri"/>
              <a:ea typeface="Calibri"/>
              <a:cs typeface="Calibri"/>
              <a:sym typeface="Calibri"/>
            </a:endParaRPr>
          </a:p>
          <a:p>
            <a:pPr indent="0" lvl="0" marL="0" rtl="0" algn="ctr">
              <a:lnSpc>
                <a:spcPct val="115000"/>
              </a:lnSpc>
              <a:spcBef>
                <a:spcPts val="0"/>
              </a:spcBef>
              <a:spcAft>
                <a:spcPts val="0"/>
              </a:spcAft>
              <a:buNone/>
            </a:pPr>
            <a:r>
              <a:rPr lang="en" sz="1400">
                <a:solidFill>
                  <a:srgbClr val="FFFFFF"/>
                </a:solidFill>
                <a:latin typeface="Calibri"/>
                <a:ea typeface="Calibri"/>
                <a:cs typeface="Calibri"/>
                <a:sym typeface="Calibri"/>
              </a:rPr>
              <a:t>Ford Polia</a:t>
            </a:r>
            <a:endParaRPr sz="1400">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59"/>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Client Webapp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Designing a UI that does not suck</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2000"/>
              <a:t>Keep it simple </a:t>
            </a:r>
            <a:endParaRPr sz="2000"/>
          </a:p>
          <a:p>
            <a:pPr indent="-317500" lvl="0" marL="457200" rtl="0">
              <a:lnSpc>
                <a:spcPct val="1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A point that both David Platt, and Steven Krugg emphasize over and over</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Saved data should be easily accessible </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Data must be kept secure</a:t>
            </a:r>
            <a:endParaRPr sz="1400">
              <a:solidFill>
                <a:schemeClr val="accent2"/>
              </a:solidFill>
              <a:latin typeface="Calibri"/>
              <a:ea typeface="Calibri"/>
              <a:cs typeface="Calibri"/>
              <a:sym typeface="Calibri"/>
            </a:endParaRPr>
          </a:p>
          <a:p>
            <a:pPr indent="0" lvl="0" marL="0" rtl="0">
              <a:lnSpc>
                <a:spcPct val="100000"/>
              </a:lnSpc>
              <a:spcBef>
                <a:spcPts val="1000"/>
              </a:spcBef>
              <a:spcAft>
                <a:spcPts val="0"/>
              </a:spcAft>
              <a:buNone/>
            </a:pPr>
            <a:r>
              <a:rPr lang="en" sz="2000"/>
              <a:t>“Know thy user, for he is not thee”</a:t>
            </a:r>
            <a:endParaRPr sz="2000"/>
          </a:p>
          <a:p>
            <a:pPr indent="-317500" lvl="0" marL="457200" rtl="0">
              <a:lnSpc>
                <a:spcPct val="100000"/>
              </a:lnSpc>
              <a:spcBef>
                <a:spcPts val="0"/>
              </a:spcBef>
              <a:spcAft>
                <a:spcPts val="0"/>
              </a:spcAft>
              <a:buClr>
                <a:schemeClr val="accent2"/>
              </a:buClr>
              <a:buSzPts val="1400"/>
              <a:buChar char="❖"/>
            </a:pPr>
            <a:r>
              <a:rPr lang="en" sz="1400">
                <a:solidFill>
                  <a:schemeClr val="accent2"/>
                </a:solidFill>
                <a:latin typeface="Calibri"/>
                <a:ea typeface="Calibri"/>
                <a:cs typeface="Calibri"/>
                <a:sym typeface="Calibri"/>
              </a:rPr>
              <a:t>Create a webpage that allows for an authenticated user to submit data</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Char char="❖"/>
            </a:pPr>
            <a:r>
              <a:rPr lang="en" sz="1400">
                <a:solidFill>
                  <a:schemeClr val="accent2"/>
                </a:solidFill>
                <a:latin typeface="Calibri"/>
                <a:ea typeface="Calibri"/>
                <a:cs typeface="Calibri"/>
                <a:sym typeface="Calibri"/>
              </a:rPr>
              <a:t>Host a database to store all of the information for administrators to access</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1000"/>
              </a:spcAft>
              <a:buClr>
                <a:schemeClr val="accent2"/>
              </a:buClr>
              <a:buSzPts val="1400"/>
              <a:buFont typeface="Calibri"/>
              <a:buChar char="❖"/>
            </a:pPr>
            <a:r>
              <a:rPr lang="en" sz="1400">
                <a:solidFill>
                  <a:schemeClr val="accent2"/>
                </a:solidFill>
                <a:latin typeface="Calibri"/>
                <a:ea typeface="Calibri"/>
                <a:cs typeface="Calibri"/>
                <a:sym typeface="Calibri"/>
              </a:rPr>
              <a:t>Design simple and friendly UI for the user to submit data through</a:t>
            </a:r>
            <a:endParaRPr sz="1400">
              <a:solidFill>
                <a:schemeClr val="accent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Client UI Sub Features</a:t>
            </a:r>
            <a:endParaRPr/>
          </a:p>
        </p:txBody>
      </p:sp>
      <p:sp>
        <p:nvSpPr>
          <p:cNvPr id="124" name="Shape 124"/>
          <p:cNvSpPr txBox="1"/>
          <p:nvPr>
            <p:ph idx="1" type="body"/>
          </p:nvPr>
        </p:nvSpPr>
        <p:spPr>
          <a:xfrm>
            <a:off x="311700" y="1152475"/>
            <a:ext cx="8520600" cy="3744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Client will be able to login to the webapp using their User ID</a:t>
            </a:r>
            <a:endParaRPr/>
          </a:p>
          <a:p>
            <a:pPr indent="-317500" lvl="0" marL="457200" rtl="0">
              <a:lnSpc>
                <a:spcPct val="1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Login screen is immediately required upon loading the webapp</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Current User ID will be displayed on the page once logged in</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Logout/Switch user functionality</a:t>
            </a:r>
            <a:endParaRPr sz="1400">
              <a:solidFill>
                <a:schemeClr val="accent2"/>
              </a:solidFill>
              <a:latin typeface="Calibri"/>
              <a:ea typeface="Calibri"/>
              <a:cs typeface="Calibri"/>
              <a:sym typeface="Calibri"/>
            </a:endParaRPr>
          </a:p>
          <a:p>
            <a:pPr indent="0" lvl="0" marL="0" rtl="0">
              <a:lnSpc>
                <a:spcPct val="100000"/>
              </a:lnSpc>
              <a:spcBef>
                <a:spcPts val="1000"/>
              </a:spcBef>
              <a:spcAft>
                <a:spcPts val="0"/>
              </a:spcAft>
              <a:buNone/>
            </a:pPr>
            <a:r>
              <a:rPr lang="en"/>
              <a:t>Client will be able to enter the room, time slot, and the 3 headcounts of every talk</a:t>
            </a:r>
            <a:endParaRPr/>
          </a:p>
          <a:p>
            <a:pPr indent="-317500" lvl="0" marL="457200" rtl="0">
              <a:lnSpc>
                <a:spcPct val="150000"/>
              </a:lnSpc>
              <a:spcBef>
                <a:spcPts val="0"/>
              </a:spcBef>
              <a:spcAft>
                <a:spcPts val="0"/>
              </a:spcAft>
              <a:buSzPts val="1400"/>
              <a:buFont typeface="Calibri"/>
              <a:buChar char="❖"/>
            </a:pPr>
            <a:r>
              <a:rPr lang="en" sz="1400">
                <a:solidFill>
                  <a:srgbClr val="444444"/>
                </a:solidFill>
                <a:highlight>
                  <a:srgbClr val="FFFFFF"/>
                </a:highlight>
                <a:latin typeface="Calibri"/>
                <a:ea typeface="Calibri"/>
                <a:cs typeface="Calibri"/>
                <a:sym typeface="Calibri"/>
              </a:rPr>
              <a:t>A text box to enter an integer number, dropdowns for each section</a:t>
            </a:r>
            <a:endParaRPr sz="1400">
              <a:solidFill>
                <a:srgbClr val="444444"/>
              </a:solidFill>
              <a:highlight>
                <a:srgbClr val="FFFFFF"/>
              </a:highlight>
              <a:latin typeface="Calibri"/>
              <a:ea typeface="Calibri"/>
              <a:cs typeface="Calibri"/>
              <a:sym typeface="Calibri"/>
            </a:endParaRPr>
          </a:p>
          <a:p>
            <a:pPr indent="-317500" lvl="0" marL="457200" rtl="0">
              <a:lnSpc>
                <a:spcPct val="150000"/>
              </a:lnSpc>
              <a:spcBef>
                <a:spcPts val="0"/>
              </a:spcBef>
              <a:spcAft>
                <a:spcPts val="0"/>
              </a:spcAft>
              <a:buClr>
                <a:srgbClr val="444444"/>
              </a:buClr>
              <a:buSzPts val="1400"/>
              <a:buFont typeface="Calibri"/>
              <a:buChar char="❖"/>
            </a:pPr>
            <a:r>
              <a:rPr lang="en" sz="1400">
                <a:solidFill>
                  <a:srgbClr val="444444"/>
                </a:solidFill>
                <a:highlight>
                  <a:srgbClr val="FFFFFF"/>
                </a:highlight>
                <a:latin typeface="Calibri"/>
                <a:ea typeface="Calibri"/>
                <a:cs typeface="Calibri"/>
                <a:sym typeface="Calibri"/>
              </a:rPr>
              <a:t>Client will have the ability to submit information </a:t>
            </a:r>
            <a:endParaRPr sz="1400">
              <a:solidFill>
                <a:srgbClr val="444444"/>
              </a:solidFill>
              <a:highlight>
                <a:srgbClr val="FFFFFF"/>
              </a:highlight>
              <a:latin typeface="Calibri"/>
              <a:ea typeface="Calibri"/>
              <a:cs typeface="Calibri"/>
              <a:sym typeface="Calibri"/>
            </a:endParaRPr>
          </a:p>
          <a:p>
            <a:pPr indent="-317500" lvl="0" marL="457200" rtl="0">
              <a:lnSpc>
                <a:spcPct val="150000"/>
              </a:lnSpc>
              <a:spcBef>
                <a:spcPts val="0"/>
              </a:spcBef>
              <a:spcAft>
                <a:spcPts val="0"/>
              </a:spcAft>
              <a:buClr>
                <a:srgbClr val="444444"/>
              </a:buClr>
              <a:buSzPts val="1400"/>
              <a:buFont typeface="Calibri"/>
              <a:buChar char="❖"/>
            </a:pPr>
            <a:r>
              <a:rPr lang="en" sz="1400">
                <a:solidFill>
                  <a:srgbClr val="444444"/>
                </a:solidFill>
                <a:highlight>
                  <a:srgbClr val="FFFFFF"/>
                </a:highlight>
                <a:latin typeface="Calibri"/>
                <a:ea typeface="Calibri"/>
                <a:cs typeface="Calibri"/>
                <a:sym typeface="Calibri"/>
              </a:rPr>
              <a:t>Confirmation dialog </a:t>
            </a:r>
            <a:endParaRPr sz="1400">
              <a:solidFill>
                <a:srgbClr val="444444"/>
              </a:solidFill>
              <a:highlight>
                <a:srgbClr val="FFFFFF"/>
              </a:highlight>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Client UI Sub Features (Cont.)</a:t>
            </a:r>
            <a:endParaRPr/>
          </a:p>
        </p:txBody>
      </p:sp>
      <p:sp>
        <p:nvSpPr>
          <p:cNvPr id="130" name="Shape 130"/>
          <p:cNvSpPr txBox="1"/>
          <p:nvPr>
            <p:ph idx="1" type="body"/>
          </p:nvPr>
        </p:nvSpPr>
        <p:spPr>
          <a:xfrm>
            <a:off x="311700" y="1152475"/>
            <a:ext cx="8520600" cy="3744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rgbClr val="000000"/>
              </a:buClr>
              <a:buSzPts val="1100"/>
              <a:buFont typeface="Arial"/>
              <a:buNone/>
            </a:pPr>
            <a:r>
              <a:rPr lang="en"/>
              <a:t>Basic identity checks &amp; consistency, using a simple User ID</a:t>
            </a:r>
            <a:endParaRPr sz="1200">
              <a:solidFill>
                <a:srgbClr val="000000"/>
              </a:solidFill>
              <a:latin typeface="Calibri"/>
              <a:ea typeface="Calibri"/>
              <a:cs typeface="Calibri"/>
              <a:sym typeface="Calibri"/>
            </a:endParaRPr>
          </a:p>
          <a:p>
            <a:pPr indent="-317500" lvl="0" marL="457200" rtl="0">
              <a:lnSpc>
                <a:spcPct val="1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Actual User IDs will be entered by admin before the event begins</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Current User ID will be displayed on the page once logged in</a:t>
            </a:r>
            <a:endParaRPr sz="1400">
              <a:solidFill>
                <a:schemeClr val="accent2"/>
              </a:solidFill>
              <a:latin typeface="Calibri"/>
              <a:ea typeface="Calibri"/>
              <a:cs typeface="Calibri"/>
              <a:sym typeface="Calibri"/>
            </a:endParaRPr>
          </a:p>
          <a:p>
            <a:pPr indent="0" lvl="0" marL="0" rtl="0">
              <a:lnSpc>
                <a:spcPct val="100000"/>
              </a:lnSpc>
              <a:spcBef>
                <a:spcPts val="1000"/>
              </a:spcBef>
              <a:spcAft>
                <a:spcPts val="0"/>
              </a:spcAft>
              <a:buClr>
                <a:srgbClr val="000000"/>
              </a:buClr>
              <a:buSzPts val="1100"/>
              <a:buFont typeface="Arial"/>
              <a:buNone/>
            </a:pPr>
            <a:r>
              <a:rPr lang="en"/>
              <a:t>Return an acknowledgement that tells the client that their submission was received</a:t>
            </a:r>
            <a:endParaRPr/>
          </a:p>
          <a:p>
            <a:pPr indent="-317500" lvl="0" marL="457200" rtl="0">
              <a:lnSpc>
                <a:spcPct val="1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Ba</a:t>
            </a:r>
            <a:r>
              <a:rPr lang="en" sz="1400">
                <a:solidFill>
                  <a:srgbClr val="000000"/>
                </a:solidFill>
                <a:latin typeface="Calibri"/>
                <a:ea typeface="Calibri"/>
                <a:cs typeface="Calibri"/>
                <a:sym typeface="Calibri"/>
              </a:rPr>
              <a:t>nners acknowledging that the data was sent</a:t>
            </a:r>
            <a:endParaRPr sz="1400">
              <a:solidFill>
                <a:srgbClr val="000000"/>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rgbClr val="000000"/>
                </a:solidFill>
                <a:latin typeface="Calibri"/>
                <a:ea typeface="Calibri"/>
                <a:cs typeface="Calibri"/>
                <a:sym typeface="Calibri"/>
              </a:rPr>
              <a:t>Po</a:t>
            </a:r>
            <a:r>
              <a:rPr lang="en" sz="1400">
                <a:solidFill>
                  <a:schemeClr val="accent2"/>
                </a:solidFill>
                <a:latin typeface="Calibri"/>
                <a:ea typeface="Calibri"/>
                <a:cs typeface="Calibri"/>
                <a:sym typeface="Calibri"/>
              </a:rPr>
              <a:t>pup windows acknowledging that the data was sent</a:t>
            </a:r>
            <a:endParaRPr sz="1400">
              <a:solidFill>
                <a:schemeClr val="accent2"/>
              </a:solidFill>
              <a:latin typeface="Calibri"/>
              <a:ea typeface="Calibri"/>
              <a:cs typeface="Calibri"/>
              <a:sym typeface="Calibri"/>
            </a:endParaRPr>
          </a:p>
          <a:p>
            <a:pPr indent="0" lvl="0" marL="0" rtl="0">
              <a:lnSpc>
                <a:spcPct val="100000"/>
              </a:lnSpc>
              <a:spcBef>
                <a:spcPts val="1000"/>
              </a:spcBef>
              <a:spcAft>
                <a:spcPts val="10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Client Back End Sub Features</a:t>
            </a:r>
            <a:endParaRPr/>
          </a:p>
        </p:txBody>
      </p:sp>
      <p:sp>
        <p:nvSpPr>
          <p:cNvPr id="136" name="Shape 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Client </a:t>
            </a:r>
            <a:r>
              <a:rPr lang="en"/>
              <a:t>will have the ability to submit &amp; overwrite a room’s data</a:t>
            </a:r>
            <a:endParaRPr>
              <a:solidFill>
                <a:srgbClr val="000000"/>
              </a:solidFill>
            </a:endParaRPr>
          </a:p>
          <a:p>
            <a:pPr indent="-317500" lvl="0" marL="457200" rtl="0">
              <a:lnSpc>
                <a:spcPct val="1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Will check database data in the given room/time slot/headcount slot</a:t>
            </a:r>
            <a:endParaRPr sz="1400">
              <a:solidFill>
                <a:schemeClr val="accent2"/>
              </a:solidFill>
              <a:latin typeface="Calibri"/>
              <a:ea typeface="Calibri"/>
              <a:cs typeface="Calibri"/>
              <a:sym typeface="Calibri"/>
            </a:endParaRPr>
          </a:p>
          <a:p>
            <a:pPr indent="0" lvl="0" marL="0" rtl="0">
              <a:lnSpc>
                <a:spcPct val="100000"/>
              </a:lnSpc>
              <a:spcBef>
                <a:spcPts val="1000"/>
              </a:spcBef>
              <a:spcAft>
                <a:spcPts val="0"/>
              </a:spcAft>
              <a:buNone/>
            </a:pPr>
            <a:r>
              <a:rPr lang="en"/>
              <a:t>Security</a:t>
            </a:r>
            <a:endParaRPr/>
          </a:p>
          <a:p>
            <a:pPr indent="-317500" lvl="0" marL="457200" rtl="0">
              <a:lnSpc>
                <a:spcPct val="1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Each User ID is constituted of the volunteer’s last name/initial, first name/initial, and a number</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User ID will be checked against database</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Client’s User ID will be submitted when their data is submitted</a:t>
            </a:r>
            <a:endParaRPr sz="1400">
              <a:solidFill>
                <a:schemeClr val="accent2"/>
              </a:solidFill>
              <a:latin typeface="Calibri"/>
              <a:ea typeface="Calibri"/>
              <a:cs typeface="Calibri"/>
              <a:sym typeface="Calibri"/>
            </a:endParaRPr>
          </a:p>
          <a:p>
            <a:pPr indent="0" lvl="0" marL="0" rtl="0">
              <a:lnSpc>
                <a:spcPct val="100000"/>
              </a:lnSpc>
              <a:spcBef>
                <a:spcPts val="1000"/>
              </a:spcBef>
              <a:spcAft>
                <a:spcPts val="10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Shape 141"/>
          <p:cNvPicPr preferRelativeResize="0"/>
          <p:nvPr/>
        </p:nvPicPr>
        <p:blipFill>
          <a:blip r:embed="rId3">
            <a:alphaModFix/>
          </a:blip>
          <a:stretch>
            <a:fillRect/>
          </a:stretch>
        </p:blipFill>
        <p:spPr>
          <a:xfrm>
            <a:off x="3018000" y="778825"/>
            <a:ext cx="5855447" cy="4163701"/>
          </a:xfrm>
          <a:prstGeom prst="rect">
            <a:avLst/>
          </a:prstGeom>
          <a:noFill/>
          <a:ln>
            <a:noFill/>
          </a:ln>
        </p:spPr>
      </p:pic>
      <p:sp>
        <p:nvSpPr>
          <p:cNvPr id="142" name="Shape 14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Client UI Sketches</a:t>
            </a:r>
            <a:endParaRPr/>
          </a:p>
        </p:txBody>
      </p:sp>
      <p:sp>
        <p:nvSpPr>
          <p:cNvPr id="143" name="Shape 143"/>
          <p:cNvSpPr txBox="1"/>
          <p:nvPr>
            <p:ph idx="1" type="body"/>
          </p:nvPr>
        </p:nvSpPr>
        <p:spPr>
          <a:xfrm>
            <a:off x="311700" y="1152475"/>
            <a:ext cx="27063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Clockwise</a:t>
            </a:r>
            <a:r>
              <a:rPr lang="en"/>
              <a:t> from Top Left:</a:t>
            </a:r>
            <a:endParaRPr/>
          </a:p>
          <a:p>
            <a:pPr indent="-317500" lvl="0" marL="457200" rtl="0">
              <a:lnSpc>
                <a:spcPct val="1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Login popup</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Example inputs</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Acknowledgment</a:t>
            </a:r>
            <a:endParaRPr sz="1400">
              <a:solidFill>
                <a:schemeClr val="accent2"/>
              </a:solidFill>
              <a:latin typeface="Calibri"/>
              <a:ea typeface="Calibri"/>
              <a:cs typeface="Calibri"/>
              <a:sym typeface="Calibri"/>
            </a:endParaRPr>
          </a:p>
          <a:p>
            <a:pPr indent="-317500" lvl="0" marL="457200">
              <a:lnSpc>
                <a:spcPct val="100000"/>
              </a:lnSpc>
              <a:spcBef>
                <a:spcPts val="1000"/>
              </a:spcBef>
              <a:spcAft>
                <a:spcPts val="1000"/>
              </a:spcAft>
              <a:buClr>
                <a:schemeClr val="accent2"/>
              </a:buClr>
              <a:buSzPts val="1400"/>
              <a:buFont typeface="Calibri"/>
              <a:buChar char="❖"/>
            </a:pPr>
            <a:r>
              <a:rPr lang="en" sz="1400">
                <a:solidFill>
                  <a:schemeClr val="accent2"/>
                </a:solidFill>
                <a:latin typeface="Calibri"/>
                <a:ea typeface="Calibri"/>
                <a:cs typeface="Calibri"/>
                <a:sym typeface="Calibri"/>
              </a:rPr>
              <a:t>Overwrite warning</a:t>
            </a:r>
            <a:endParaRPr sz="1400">
              <a:solidFill>
                <a:schemeClr val="accent2"/>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Client Back End Class Diagram</a:t>
            </a:r>
            <a:endParaRPr/>
          </a:p>
        </p:txBody>
      </p:sp>
      <p:sp>
        <p:nvSpPr>
          <p:cNvPr id="149" name="Shape 149"/>
          <p:cNvSpPr txBox="1"/>
          <p:nvPr>
            <p:ph idx="1" type="body"/>
          </p:nvPr>
        </p:nvSpPr>
        <p:spPr>
          <a:xfrm>
            <a:off x="311700" y="1152475"/>
            <a:ext cx="30804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HeadCountApp</a:t>
            </a:r>
            <a:endParaRPr/>
          </a:p>
          <a:p>
            <a:pPr indent="-317500" lvl="0" marL="457200" rtl="0">
              <a:lnSpc>
                <a:spcPct val="1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Interface between UI &amp; back end</a:t>
            </a:r>
            <a:endParaRPr sz="1400">
              <a:solidFill>
                <a:schemeClr val="accent2"/>
              </a:solidFill>
              <a:latin typeface="Calibri"/>
              <a:ea typeface="Calibri"/>
              <a:cs typeface="Calibri"/>
              <a:sym typeface="Calibri"/>
            </a:endParaRPr>
          </a:p>
          <a:p>
            <a:pPr indent="0" lvl="0" marL="0" rtl="0">
              <a:lnSpc>
                <a:spcPct val="100000"/>
              </a:lnSpc>
              <a:spcBef>
                <a:spcPts val="1000"/>
              </a:spcBef>
              <a:spcAft>
                <a:spcPts val="0"/>
              </a:spcAft>
              <a:buNone/>
            </a:pPr>
            <a:r>
              <a:rPr lang="en"/>
              <a:t>DatabaseIO</a:t>
            </a:r>
            <a:endParaRPr/>
          </a:p>
          <a:p>
            <a:pPr indent="-317500" lvl="0" marL="457200" rtl="0">
              <a:lnSpc>
                <a:spcPct val="1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Handles database interactions</a:t>
            </a:r>
            <a:endParaRPr sz="1400">
              <a:solidFill>
                <a:schemeClr val="accent2"/>
              </a:solidFill>
              <a:latin typeface="Calibri"/>
              <a:ea typeface="Calibri"/>
              <a:cs typeface="Calibri"/>
              <a:sym typeface="Calibri"/>
            </a:endParaRPr>
          </a:p>
          <a:p>
            <a:pPr indent="0" lvl="0" marL="0" rtl="0">
              <a:lnSpc>
                <a:spcPct val="100000"/>
              </a:lnSpc>
              <a:spcBef>
                <a:spcPts val="1600"/>
              </a:spcBef>
              <a:spcAft>
                <a:spcPts val="0"/>
              </a:spcAft>
              <a:buNone/>
            </a:pPr>
            <a:r>
              <a:rPr lang="en"/>
              <a:t>FormData</a:t>
            </a:r>
            <a:endParaRPr/>
          </a:p>
          <a:p>
            <a:pPr indent="-317500" lvl="0" marL="457200" rtl="0">
              <a:lnSpc>
                <a:spcPct val="1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Encapsulates form fields</a:t>
            </a:r>
            <a:endParaRPr sz="1400">
              <a:solidFill>
                <a:schemeClr val="accent2"/>
              </a:solidFill>
              <a:latin typeface="Calibri"/>
              <a:ea typeface="Calibri"/>
              <a:cs typeface="Calibri"/>
              <a:sym typeface="Calibri"/>
            </a:endParaRPr>
          </a:p>
        </p:txBody>
      </p:sp>
      <p:pic>
        <p:nvPicPr>
          <p:cNvPr id="150" name="Shape 150"/>
          <p:cNvPicPr preferRelativeResize="0"/>
          <p:nvPr/>
        </p:nvPicPr>
        <p:blipFill>
          <a:blip r:embed="rId3">
            <a:alphaModFix/>
          </a:blip>
          <a:stretch>
            <a:fillRect/>
          </a:stretch>
        </p:blipFill>
        <p:spPr>
          <a:xfrm>
            <a:off x="3392100" y="1017450"/>
            <a:ext cx="5440202" cy="36999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Client UI (First Pass)</a:t>
            </a:r>
            <a:endParaRPr/>
          </a:p>
          <a:p>
            <a:pPr indent="0" lvl="0" marL="0">
              <a:spcBef>
                <a:spcPts val="0"/>
              </a:spcBef>
              <a:spcAft>
                <a:spcPts val="0"/>
              </a:spcAft>
              <a:buNone/>
            </a:pPr>
            <a:r>
              <a:rPr lang="en"/>
              <a:t>) </a:t>
            </a:r>
            <a:endParaRPr/>
          </a:p>
        </p:txBody>
      </p:sp>
      <p:pic>
        <p:nvPicPr>
          <p:cNvPr id="156" name="Shape 156"/>
          <p:cNvPicPr preferRelativeResize="0"/>
          <p:nvPr/>
        </p:nvPicPr>
        <p:blipFill>
          <a:blip r:embed="rId3">
            <a:alphaModFix/>
          </a:blip>
          <a:stretch>
            <a:fillRect/>
          </a:stretch>
        </p:blipFill>
        <p:spPr>
          <a:xfrm>
            <a:off x="274675" y="1017450"/>
            <a:ext cx="4743077" cy="2445126"/>
          </a:xfrm>
          <a:prstGeom prst="rect">
            <a:avLst/>
          </a:prstGeom>
          <a:noFill/>
          <a:ln>
            <a:noFill/>
          </a:ln>
        </p:spPr>
      </p:pic>
      <p:pic>
        <p:nvPicPr>
          <p:cNvPr id="157" name="Shape 157"/>
          <p:cNvPicPr preferRelativeResize="0"/>
          <p:nvPr/>
        </p:nvPicPr>
        <p:blipFill>
          <a:blip r:embed="rId4">
            <a:alphaModFix/>
          </a:blip>
          <a:stretch>
            <a:fillRect/>
          </a:stretch>
        </p:blipFill>
        <p:spPr>
          <a:xfrm>
            <a:off x="4089225" y="2557275"/>
            <a:ext cx="4743077" cy="2445125"/>
          </a:xfrm>
          <a:prstGeom prst="rect">
            <a:avLst/>
          </a:prstGeom>
          <a:noFill/>
          <a:ln>
            <a:noFill/>
          </a:ln>
        </p:spPr>
      </p:pic>
      <p:sp>
        <p:nvSpPr>
          <p:cNvPr id="158" name="Shape 158"/>
          <p:cNvSpPr txBox="1"/>
          <p:nvPr/>
        </p:nvSpPr>
        <p:spPr>
          <a:xfrm>
            <a:off x="6252025" y="1402575"/>
            <a:ext cx="1305900" cy="3996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800">
                <a:solidFill>
                  <a:schemeClr val="dk2"/>
                </a:solidFill>
                <a:latin typeface="Lato"/>
                <a:ea typeface="Lato"/>
                <a:cs typeface="Lato"/>
                <a:sym typeface="Lato"/>
              </a:rPr>
              <a:t>Login form</a:t>
            </a:r>
            <a:endParaRPr sz="1800">
              <a:solidFill>
                <a:schemeClr val="dk2"/>
              </a:solidFill>
              <a:latin typeface="Lato"/>
              <a:ea typeface="Lato"/>
              <a:cs typeface="Lato"/>
              <a:sym typeface="Lato"/>
            </a:endParaRPr>
          </a:p>
        </p:txBody>
      </p:sp>
      <p:cxnSp>
        <p:nvCxnSpPr>
          <p:cNvPr id="159" name="Shape 159"/>
          <p:cNvCxnSpPr/>
          <p:nvPr/>
        </p:nvCxnSpPr>
        <p:spPr>
          <a:xfrm flipH="1">
            <a:off x="4088913" y="1640350"/>
            <a:ext cx="2117100" cy="450300"/>
          </a:xfrm>
          <a:prstGeom prst="straightConnector1">
            <a:avLst/>
          </a:prstGeom>
          <a:noFill/>
          <a:ln cap="flat" cmpd="sng" w="28575">
            <a:solidFill>
              <a:schemeClr val="dk2"/>
            </a:solidFill>
            <a:prstDash val="solid"/>
            <a:round/>
            <a:headEnd len="med" w="med" type="none"/>
            <a:tailEnd len="med" w="med" type="stealth"/>
          </a:ln>
        </p:spPr>
      </p:cxnSp>
      <p:sp>
        <p:nvSpPr>
          <p:cNvPr id="160" name="Shape 160"/>
          <p:cNvSpPr txBox="1"/>
          <p:nvPr/>
        </p:nvSpPr>
        <p:spPr>
          <a:xfrm>
            <a:off x="68025" y="4134875"/>
            <a:ext cx="2006400" cy="6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Lato"/>
                <a:ea typeface="Lato"/>
                <a:cs typeface="Lato"/>
                <a:sym typeface="Lato"/>
              </a:rPr>
              <a:t>Form with acknowledgment</a:t>
            </a:r>
            <a:endParaRPr sz="1800">
              <a:solidFill>
                <a:schemeClr val="dk2"/>
              </a:solidFill>
              <a:latin typeface="Lato"/>
              <a:ea typeface="Lato"/>
              <a:cs typeface="Lato"/>
              <a:sym typeface="Lato"/>
            </a:endParaRPr>
          </a:p>
          <a:p>
            <a:pPr indent="0" lvl="0" marL="0" rtl="0" algn="ctr">
              <a:spcBef>
                <a:spcPts val="0"/>
              </a:spcBef>
              <a:spcAft>
                <a:spcPts val="0"/>
              </a:spcAft>
              <a:buNone/>
            </a:pPr>
            <a:r>
              <a:rPr lang="en" sz="1800">
                <a:solidFill>
                  <a:schemeClr val="dk2"/>
                </a:solidFill>
                <a:latin typeface="Lato"/>
                <a:ea typeface="Lato"/>
                <a:cs typeface="Lato"/>
                <a:sym typeface="Lato"/>
              </a:rPr>
              <a:t>a</a:t>
            </a:r>
            <a:r>
              <a:rPr lang="en" sz="1800">
                <a:solidFill>
                  <a:schemeClr val="dk2"/>
                </a:solidFill>
                <a:latin typeface="Lato"/>
                <a:ea typeface="Lato"/>
                <a:cs typeface="Lato"/>
                <a:sym typeface="Lato"/>
              </a:rPr>
              <a:t>fter submission</a:t>
            </a:r>
            <a:endParaRPr sz="1800">
              <a:solidFill>
                <a:schemeClr val="dk2"/>
              </a:solidFill>
              <a:latin typeface="Lato"/>
              <a:ea typeface="Lato"/>
              <a:cs typeface="Lato"/>
              <a:sym typeface="Lato"/>
            </a:endParaRPr>
          </a:p>
        </p:txBody>
      </p:sp>
      <p:cxnSp>
        <p:nvCxnSpPr>
          <p:cNvPr id="161" name="Shape 161"/>
          <p:cNvCxnSpPr>
            <a:stCxn id="160" idx="3"/>
            <a:endCxn id="157" idx="1"/>
          </p:cNvCxnSpPr>
          <p:nvPr/>
        </p:nvCxnSpPr>
        <p:spPr>
          <a:xfrm flipH="1" rot="10800000">
            <a:off x="2074425" y="3779825"/>
            <a:ext cx="2014800" cy="668100"/>
          </a:xfrm>
          <a:prstGeom prst="straightConnector1">
            <a:avLst/>
          </a:prstGeom>
          <a:noFill/>
          <a:ln cap="flat" cmpd="sng" w="28575">
            <a:solidFill>
              <a:schemeClr val="dk2"/>
            </a:solidFill>
            <a:prstDash val="solid"/>
            <a:round/>
            <a:headEnd len="med" w="med" type="none"/>
            <a:tailEnd len="med" w="med" type="stealth"/>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Client Commented Stubs</a:t>
            </a:r>
            <a:endParaRPr/>
          </a:p>
        </p:txBody>
      </p:sp>
      <p:pic>
        <p:nvPicPr>
          <p:cNvPr id="167" name="Shape 167"/>
          <p:cNvPicPr preferRelativeResize="0"/>
          <p:nvPr/>
        </p:nvPicPr>
        <p:blipFill>
          <a:blip r:embed="rId3">
            <a:alphaModFix/>
          </a:blip>
          <a:stretch>
            <a:fillRect/>
          </a:stretch>
        </p:blipFill>
        <p:spPr>
          <a:xfrm>
            <a:off x="2290599" y="1017450"/>
            <a:ext cx="4562801" cy="3997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Client</a:t>
            </a:r>
            <a:r>
              <a:rPr lang="en"/>
              <a:t> Commented Stubs (Cont.)</a:t>
            </a:r>
            <a:endParaRPr/>
          </a:p>
        </p:txBody>
      </p:sp>
      <p:pic>
        <p:nvPicPr>
          <p:cNvPr id="173" name="Shape 173"/>
          <p:cNvPicPr preferRelativeResize="0"/>
          <p:nvPr/>
        </p:nvPicPr>
        <p:blipFill>
          <a:blip r:embed="rId3">
            <a:alphaModFix/>
          </a:blip>
          <a:stretch>
            <a:fillRect/>
          </a:stretch>
        </p:blipFill>
        <p:spPr>
          <a:xfrm>
            <a:off x="109312" y="1017450"/>
            <a:ext cx="8925376" cy="3988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a:t>Client request</a:t>
            </a:r>
            <a:endParaRPr/>
          </a:p>
          <a:p>
            <a:pPr indent="-317500" lvl="0" marL="457200" rtl="0">
              <a:lnSpc>
                <a:spcPct val="1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Need a way to accurately log how many individuals are present during a presentation</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Must have an intu</a:t>
            </a:r>
            <a:r>
              <a:rPr lang="en" sz="1400">
                <a:solidFill>
                  <a:schemeClr val="accent2"/>
                </a:solidFill>
                <a:latin typeface="Calibri"/>
                <a:ea typeface="Calibri"/>
                <a:cs typeface="Calibri"/>
                <a:sym typeface="Calibri"/>
              </a:rPr>
              <a:t>itive, approachable UI</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Saved data should be easily </a:t>
            </a:r>
            <a:r>
              <a:rPr lang="en" sz="1400">
                <a:solidFill>
                  <a:schemeClr val="accent2"/>
                </a:solidFill>
                <a:latin typeface="Calibri"/>
                <a:ea typeface="Calibri"/>
                <a:cs typeface="Calibri"/>
                <a:sym typeface="Calibri"/>
              </a:rPr>
              <a:t>accessible</a:t>
            </a:r>
            <a:r>
              <a:rPr lang="en" sz="1400">
                <a:solidFill>
                  <a:schemeClr val="accent2"/>
                </a:solidFill>
                <a:latin typeface="Calibri"/>
                <a:ea typeface="Calibri"/>
                <a:cs typeface="Calibri"/>
                <a:sym typeface="Calibri"/>
              </a:rPr>
              <a:t> </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Data must be kept secure</a:t>
            </a:r>
            <a:endParaRPr sz="1100">
              <a:latin typeface="Calibri"/>
              <a:ea typeface="Calibri"/>
              <a:cs typeface="Calibri"/>
              <a:sym typeface="Calibri"/>
            </a:endParaRPr>
          </a:p>
          <a:p>
            <a:pPr indent="0" lvl="0" marL="0">
              <a:lnSpc>
                <a:spcPct val="100000"/>
              </a:lnSpc>
              <a:spcBef>
                <a:spcPts val="1000"/>
              </a:spcBef>
              <a:spcAft>
                <a:spcPts val="0"/>
              </a:spcAft>
              <a:buNone/>
            </a:pPr>
            <a:r>
              <a:rPr lang="en"/>
              <a:t>Our approach</a:t>
            </a:r>
            <a:endParaRPr/>
          </a:p>
          <a:p>
            <a:pPr indent="-317500" lvl="0" marL="457200" rtl="0">
              <a:lnSpc>
                <a:spcPct val="100000"/>
              </a:lnSpc>
              <a:spcBef>
                <a:spcPts val="0"/>
              </a:spcBef>
              <a:spcAft>
                <a:spcPts val="0"/>
              </a:spcAft>
              <a:buClr>
                <a:schemeClr val="accent2"/>
              </a:buClr>
              <a:buSzPts val="1400"/>
              <a:buChar char="❖"/>
            </a:pPr>
            <a:r>
              <a:rPr lang="en" sz="1400">
                <a:solidFill>
                  <a:schemeClr val="accent2"/>
                </a:solidFill>
                <a:latin typeface="Calibri"/>
                <a:ea typeface="Calibri"/>
                <a:cs typeface="Calibri"/>
                <a:sym typeface="Calibri"/>
              </a:rPr>
              <a:t>Create a website that allows for an authenticated user to submit data</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Char char="❖"/>
            </a:pPr>
            <a:r>
              <a:rPr lang="en" sz="1400">
                <a:solidFill>
                  <a:schemeClr val="accent2"/>
                </a:solidFill>
                <a:latin typeface="Calibri"/>
                <a:ea typeface="Calibri"/>
                <a:cs typeface="Calibri"/>
                <a:sym typeface="Calibri"/>
              </a:rPr>
              <a:t>Host a database to store all of the information for </a:t>
            </a:r>
            <a:r>
              <a:rPr lang="en" sz="1400">
                <a:solidFill>
                  <a:schemeClr val="accent2"/>
                </a:solidFill>
                <a:latin typeface="Calibri"/>
                <a:ea typeface="Calibri"/>
                <a:cs typeface="Calibri"/>
                <a:sym typeface="Calibri"/>
              </a:rPr>
              <a:t>administrators</a:t>
            </a:r>
            <a:r>
              <a:rPr lang="en" sz="1400">
                <a:solidFill>
                  <a:schemeClr val="accent2"/>
                </a:solidFill>
                <a:latin typeface="Calibri"/>
                <a:ea typeface="Calibri"/>
                <a:cs typeface="Calibri"/>
                <a:sym typeface="Calibri"/>
              </a:rPr>
              <a:t> to access</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Design simple and friendly UI for the user to submit data through</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1000"/>
              </a:spcAft>
              <a:buClr>
                <a:schemeClr val="accent2"/>
              </a:buClr>
              <a:buSzPts val="1400"/>
              <a:buFont typeface="Calibri"/>
              <a:buChar char="❖"/>
            </a:pPr>
            <a:r>
              <a:rPr lang="en" sz="1400">
                <a:solidFill>
                  <a:schemeClr val="accent2"/>
                </a:solidFill>
                <a:latin typeface="Calibri"/>
                <a:ea typeface="Calibri"/>
                <a:cs typeface="Calibri"/>
                <a:sym typeface="Calibri"/>
              </a:rPr>
              <a:t>Make sure it does not suck and our user does not have to think</a:t>
            </a:r>
            <a:endParaRPr sz="1400">
              <a:solidFill>
                <a:schemeClr val="accent2"/>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Client Commented Stubs</a:t>
            </a:r>
            <a:r>
              <a:rPr lang="en"/>
              <a:t> (Cont.)</a:t>
            </a:r>
            <a:endParaRPr/>
          </a:p>
        </p:txBody>
      </p:sp>
      <p:pic>
        <p:nvPicPr>
          <p:cNvPr id="179" name="Shape 179"/>
          <p:cNvPicPr preferRelativeResize="0"/>
          <p:nvPr/>
        </p:nvPicPr>
        <p:blipFill>
          <a:blip r:embed="rId3">
            <a:alphaModFix/>
          </a:blip>
          <a:stretch>
            <a:fillRect/>
          </a:stretch>
        </p:blipFill>
        <p:spPr>
          <a:xfrm>
            <a:off x="54287" y="1017450"/>
            <a:ext cx="9035426" cy="3594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Admin Portal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Admin</a:t>
            </a:r>
            <a:r>
              <a:rPr lang="en"/>
              <a:t> UI Sub Features</a:t>
            </a:r>
            <a:endParaRPr/>
          </a:p>
        </p:txBody>
      </p:sp>
      <p:sp>
        <p:nvSpPr>
          <p:cNvPr id="190" name="Shape 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Sub Features</a:t>
            </a:r>
            <a:endParaRPr sz="2000"/>
          </a:p>
          <a:p>
            <a:pPr indent="-317500" lvl="0" marL="457200" rtl="0">
              <a:lnSpc>
                <a:spcPct val="1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Login screen with input from user for username and password</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Main page displays options to enter/edit room information and view headcounts retrieved from volunteers. </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Page that will display information on rooms and allow the admin to edit room capacity, room name, and enable/disable room. They can also add a room to the list.</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Display data and modification/delete buttons in admin portal</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Page to view and edit headcounts for each room</a:t>
            </a:r>
            <a:endParaRPr b="1" sz="1400">
              <a:solidFill>
                <a:schemeClr val="accent2"/>
              </a:solidFill>
              <a:latin typeface="Calibri"/>
              <a:ea typeface="Calibri"/>
              <a:cs typeface="Calibri"/>
              <a:sym typeface="Calibri"/>
            </a:endParaRPr>
          </a:p>
          <a:p>
            <a:pPr indent="-317500" lvl="0" marL="457200" rtl="0">
              <a:lnSpc>
                <a:spcPct val="100000"/>
              </a:lnSpc>
              <a:spcBef>
                <a:spcPts val="1000"/>
              </a:spcBef>
              <a:spcAft>
                <a:spcPts val="1000"/>
              </a:spcAft>
              <a:buClr>
                <a:schemeClr val="accent2"/>
              </a:buClr>
              <a:buSzPts val="1400"/>
              <a:buFont typeface="Calibri"/>
              <a:buChar char="❖"/>
            </a:pPr>
            <a:r>
              <a:rPr lang="en" sz="1400">
                <a:solidFill>
                  <a:schemeClr val="accent2"/>
                </a:solidFill>
                <a:latin typeface="Calibri"/>
                <a:ea typeface="Calibri"/>
                <a:cs typeface="Calibri"/>
                <a:sym typeface="Calibri"/>
              </a:rPr>
              <a:t>Web app is easy to use and looks nice</a:t>
            </a:r>
            <a:endParaRPr sz="1200">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idx="1" type="body"/>
          </p:nvPr>
        </p:nvSpPr>
        <p:spPr>
          <a:xfrm>
            <a:off x="311700" y="1152475"/>
            <a:ext cx="35739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800"/>
              <a:t>Login Page &amp; Home Page</a:t>
            </a:r>
            <a:endParaRPr sz="1200">
              <a:solidFill>
                <a:schemeClr val="accent2"/>
              </a:solidFill>
              <a:latin typeface="Calibri"/>
              <a:ea typeface="Calibri"/>
              <a:cs typeface="Calibri"/>
              <a:sym typeface="Calibri"/>
            </a:endParaRPr>
          </a:p>
          <a:p>
            <a:pPr indent="0" lvl="0" marL="0" rtl="0">
              <a:lnSpc>
                <a:spcPct val="150000"/>
              </a:lnSpc>
              <a:spcBef>
                <a:spcPts val="0"/>
              </a:spcBef>
              <a:spcAft>
                <a:spcPts val="0"/>
              </a:spcAft>
              <a:buNone/>
            </a:pPr>
            <a:r>
              <a:rPr b="1" lang="en" sz="1200"/>
              <a:t>Sub Features:</a:t>
            </a:r>
            <a:endParaRPr b="1" sz="1200"/>
          </a:p>
          <a:p>
            <a:pPr indent="0" lvl="0" marL="0" rtl="0">
              <a:lnSpc>
                <a:spcPct val="150000"/>
              </a:lnSpc>
              <a:spcBef>
                <a:spcPts val="0"/>
              </a:spcBef>
              <a:spcAft>
                <a:spcPts val="0"/>
              </a:spcAft>
              <a:buNone/>
            </a:pPr>
            <a:r>
              <a:rPr b="1" lang="en" sz="1200"/>
              <a:t>Login Page</a:t>
            </a:r>
            <a:endParaRPr b="1" sz="1200"/>
          </a:p>
          <a:p>
            <a:pPr indent="-304800" lvl="0" marL="457200" rtl="0">
              <a:lnSpc>
                <a:spcPct val="150000"/>
              </a:lnSpc>
              <a:spcBef>
                <a:spcPts val="0"/>
              </a:spcBef>
              <a:spcAft>
                <a:spcPts val="0"/>
              </a:spcAft>
              <a:buClr>
                <a:schemeClr val="accent2"/>
              </a:buClr>
              <a:buSzPts val="1200"/>
              <a:buFont typeface="Calibri"/>
              <a:buChar char="❖"/>
            </a:pPr>
            <a:r>
              <a:rPr lang="en" sz="1200">
                <a:solidFill>
                  <a:schemeClr val="accent2"/>
                </a:solidFill>
                <a:latin typeface="Calibri"/>
                <a:ea typeface="Calibri"/>
                <a:cs typeface="Calibri"/>
                <a:sym typeface="Calibri"/>
              </a:rPr>
              <a:t>Login screen</a:t>
            </a:r>
            <a:endParaRPr sz="1200">
              <a:solidFill>
                <a:schemeClr val="accent2"/>
              </a:solidFill>
              <a:latin typeface="Calibri"/>
              <a:ea typeface="Calibri"/>
              <a:cs typeface="Calibri"/>
              <a:sym typeface="Calibri"/>
            </a:endParaRPr>
          </a:p>
          <a:p>
            <a:pPr indent="-304800" lvl="0" marL="457200" rtl="0">
              <a:lnSpc>
                <a:spcPct val="150000"/>
              </a:lnSpc>
              <a:spcBef>
                <a:spcPts val="0"/>
              </a:spcBef>
              <a:spcAft>
                <a:spcPts val="0"/>
              </a:spcAft>
              <a:buClr>
                <a:schemeClr val="accent2"/>
              </a:buClr>
              <a:buSzPts val="1200"/>
              <a:buFont typeface="Calibri"/>
              <a:buChar char="❖"/>
            </a:pPr>
            <a:r>
              <a:rPr lang="en" sz="1200">
                <a:solidFill>
                  <a:schemeClr val="accent2"/>
                </a:solidFill>
                <a:latin typeface="Calibri"/>
                <a:ea typeface="Calibri"/>
                <a:cs typeface="Calibri"/>
                <a:sym typeface="Calibri"/>
              </a:rPr>
              <a:t>Input from user for username and password</a:t>
            </a:r>
            <a:endParaRPr sz="1200">
              <a:solidFill>
                <a:schemeClr val="accent2"/>
              </a:solidFill>
              <a:latin typeface="Calibri"/>
              <a:ea typeface="Calibri"/>
              <a:cs typeface="Calibri"/>
              <a:sym typeface="Calibri"/>
            </a:endParaRPr>
          </a:p>
          <a:p>
            <a:pPr indent="0" lvl="0" marL="0" rtl="0">
              <a:lnSpc>
                <a:spcPct val="150000"/>
              </a:lnSpc>
              <a:spcBef>
                <a:spcPts val="0"/>
              </a:spcBef>
              <a:spcAft>
                <a:spcPts val="0"/>
              </a:spcAft>
              <a:buNone/>
            </a:pPr>
            <a:r>
              <a:rPr b="1" lang="en" sz="1200"/>
              <a:t>Home Page</a:t>
            </a:r>
            <a:endParaRPr sz="1200">
              <a:solidFill>
                <a:schemeClr val="accent2"/>
              </a:solidFill>
              <a:latin typeface="Calibri"/>
              <a:ea typeface="Calibri"/>
              <a:cs typeface="Calibri"/>
              <a:sym typeface="Calibri"/>
            </a:endParaRPr>
          </a:p>
          <a:p>
            <a:pPr indent="-304800" lvl="0" marL="457200" rtl="0">
              <a:lnSpc>
                <a:spcPct val="150000"/>
              </a:lnSpc>
              <a:spcBef>
                <a:spcPts val="0"/>
              </a:spcBef>
              <a:spcAft>
                <a:spcPts val="0"/>
              </a:spcAft>
              <a:buClr>
                <a:schemeClr val="accent2"/>
              </a:buClr>
              <a:buSzPts val="1200"/>
              <a:buFont typeface="Calibri"/>
              <a:buChar char="❖"/>
            </a:pPr>
            <a:r>
              <a:rPr lang="en" sz="1200">
                <a:solidFill>
                  <a:schemeClr val="accent2"/>
                </a:solidFill>
                <a:latin typeface="Calibri"/>
                <a:ea typeface="Calibri"/>
                <a:cs typeface="Calibri"/>
                <a:sym typeface="Calibri"/>
              </a:rPr>
              <a:t>Main page displays options to edit room information and view headcounts retrieved from volunteers</a:t>
            </a:r>
            <a:endParaRPr b="1" sz="1200"/>
          </a:p>
          <a:p>
            <a:pPr indent="0" lvl="0" marL="0">
              <a:spcBef>
                <a:spcPts val="0"/>
              </a:spcBef>
              <a:spcAft>
                <a:spcPts val="1600"/>
              </a:spcAft>
              <a:buNone/>
            </a:pPr>
            <a:r>
              <a:t/>
            </a:r>
            <a:endParaRPr sz="1200">
              <a:latin typeface="Calibri"/>
              <a:ea typeface="Calibri"/>
              <a:cs typeface="Calibri"/>
              <a:sym typeface="Calibri"/>
            </a:endParaRPr>
          </a:p>
        </p:txBody>
      </p:sp>
      <p:sp>
        <p:nvSpPr>
          <p:cNvPr id="196" name="Shape 19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Admin UI Sketches</a:t>
            </a:r>
            <a:endParaRPr/>
          </a:p>
        </p:txBody>
      </p:sp>
      <p:pic>
        <p:nvPicPr>
          <p:cNvPr id="197" name="Shape 197"/>
          <p:cNvPicPr preferRelativeResize="0"/>
          <p:nvPr/>
        </p:nvPicPr>
        <p:blipFill rotWithShape="1">
          <a:blip r:embed="rId3">
            <a:alphaModFix/>
          </a:blip>
          <a:srcRect b="29532" l="0" r="0" t="0"/>
          <a:stretch/>
        </p:blipFill>
        <p:spPr>
          <a:xfrm>
            <a:off x="4201750" y="32900"/>
            <a:ext cx="4761774" cy="2634649"/>
          </a:xfrm>
          <a:prstGeom prst="rect">
            <a:avLst/>
          </a:prstGeom>
          <a:noFill/>
          <a:ln>
            <a:noFill/>
          </a:ln>
        </p:spPr>
      </p:pic>
      <p:pic>
        <p:nvPicPr>
          <p:cNvPr id="198" name="Shape 198"/>
          <p:cNvPicPr preferRelativeResize="0"/>
          <p:nvPr/>
        </p:nvPicPr>
        <p:blipFill rotWithShape="1">
          <a:blip r:embed="rId4">
            <a:alphaModFix/>
          </a:blip>
          <a:srcRect b="37217" l="0" r="0" t="0"/>
          <a:stretch/>
        </p:blipFill>
        <p:spPr>
          <a:xfrm>
            <a:off x="4223975" y="2558625"/>
            <a:ext cx="4717324" cy="23257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Admin UI Sketches</a:t>
            </a:r>
            <a:endParaRPr/>
          </a:p>
        </p:txBody>
      </p:sp>
      <p:pic>
        <p:nvPicPr>
          <p:cNvPr id="204" name="Shape 204"/>
          <p:cNvPicPr preferRelativeResize="0"/>
          <p:nvPr/>
        </p:nvPicPr>
        <p:blipFill rotWithShape="1">
          <a:blip r:embed="rId3">
            <a:alphaModFix/>
          </a:blip>
          <a:srcRect b="17398" l="675" r="0" t="1188"/>
          <a:stretch/>
        </p:blipFill>
        <p:spPr>
          <a:xfrm>
            <a:off x="3080125" y="1152475"/>
            <a:ext cx="5993399" cy="3865294"/>
          </a:xfrm>
          <a:prstGeom prst="rect">
            <a:avLst/>
          </a:prstGeom>
          <a:noFill/>
          <a:ln>
            <a:noFill/>
          </a:ln>
        </p:spPr>
      </p:pic>
      <p:sp>
        <p:nvSpPr>
          <p:cNvPr id="205" name="Shape 205"/>
          <p:cNvSpPr txBox="1"/>
          <p:nvPr>
            <p:ph idx="1" type="body"/>
          </p:nvPr>
        </p:nvSpPr>
        <p:spPr>
          <a:xfrm>
            <a:off x="311700" y="1152475"/>
            <a:ext cx="28389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Edit Rooms</a:t>
            </a:r>
            <a:endParaRPr sz="1200">
              <a:solidFill>
                <a:schemeClr val="accent2"/>
              </a:solidFill>
              <a:latin typeface="Calibri"/>
              <a:ea typeface="Calibri"/>
              <a:cs typeface="Calibri"/>
              <a:sym typeface="Calibri"/>
            </a:endParaRPr>
          </a:p>
          <a:p>
            <a:pPr indent="0" lvl="0" marL="0" rtl="0">
              <a:spcBef>
                <a:spcPts val="0"/>
              </a:spcBef>
              <a:spcAft>
                <a:spcPts val="0"/>
              </a:spcAft>
              <a:buNone/>
            </a:pPr>
            <a:r>
              <a:rPr b="1" lang="en" sz="1200"/>
              <a:t>Sub Features:</a:t>
            </a:r>
            <a:endParaRPr b="1" sz="1200"/>
          </a:p>
          <a:p>
            <a:pPr indent="-304800" lvl="0" marL="457200" rtl="0">
              <a:spcBef>
                <a:spcPts val="0"/>
              </a:spcBef>
              <a:spcAft>
                <a:spcPts val="0"/>
              </a:spcAft>
              <a:buClr>
                <a:schemeClr val="accent2"/>
              </a:buClr>
              <a:buSzPts val="1200"/>
              <a:buFont typeface="Calibri"/>
              <a:buChar char="❖"/>
            </a:pPr>
            <a:r>
              <a:rPr lang="en" sz="1200">
                <a:solidFill>
                  <a:schemeClr val="accent2"/>
                </a:solidFill>
                <a:latin typeface="Calibri"/>
                <a:ea typeface="Calibri"/>
                <a:cs typeface="Calibri"/>
                <a:sym typeface="Calibri"/>
              </a:rPr>
              <a:t>Page that will display information on rooms and allow the admin to edit room capacity, room name, and enable/disable room</a:t>
            </a:r>
            <a:endParaRPr sz="1200">
              <a:solidFill>
                <a:schemeClr val="accent2"/>
              </a:solidFill>
              <a:latin typeface="Calibri"/>
              <a:ea typeface="Calibri"/>
              <a:cs typeface="Calibri"/>
              <a:sym typeface="Calibri"/>
            </a:endParaRPr>
          </a:p>
          <a:p>
            <a:pPr indent="-304800" lvl="0" marL="457200" rtl="0">
              <a:spcBef>
                <a:spcPts val="0"/>
              </a:spcBef>
              <a:spcAft>
                <a:spcPts val="0"/>
              </a:spcAft>
              <a:buClr>
                <a:schemeClr val="accent2"/>
              </a:buClr>
              <a:buSzPts val="1200"/>
              <a:buFont typeface="Calibri"/>
              <a:buChar char="❖"/>
            </a:pPr>
            <a:r>
              <a:rPr lang="en" sz="1200">
                <a:solidFill>
                  <a:schemeClr val="accent2"/>
                </a:solidFill>
                <a:latin typeface="Calibri"/>
                <a:ea typeface="Calibri"/>
                <a:cs typeface="Calibri"/>
                <a:sym typeface="Calibri"/>
              </a:rPr>
              <a:t>They can also add a room to the list</a:t>
            </a:r>
            <a:endParaRPr sz="1200"/>
          </a:p>
          <a:p>
            <a:pPr indent="-304800" lvl="0" marL="457200" rtl="0">
              <a:spcBef>
                <a:spcPts val="0"/>
              </a:spcBef>
              <a:spcAft>
                <a:spcPts val="0"/>
              </a:spcAft>
              <a:buClr>
                <a:schemeClr val="accent2"/>
              </a:buClr>
              <a:buSzPts val="1200"/>
              <a:buFont typeface="Calibri"/>
              <a:buChar char="❖"/>
            </a:pPr>
            <a:r>
              <a:rPr lang="en" sz="1200">
                <a:solidFill>
                  <a:schemeClr val="accent2"/>
                </a:solidFill>
                <a:latin typeface="Calibri"/>
                <a:ea typeface="Calibri"/>
                <a:cs typeface="Calibri"/>
                <a:sym typeface="Calibri"/>
              </a:rPr>
              <a:t>Display data and modification/delete buttons in admin portal</a:t>
            </a:r>
            <a:endParaRPr sz="1200">
              <a:solidFill>
                <a:schemeClr val="accent2"/>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Admin UI Sketches</a:t>
            </a:r>
            <a:endParaRPr/>
          </a:p>
        </p:txBody>
      </p:sp>
      <p:pic>
        <p:nvPicPr>
          <p:cNvPr id="211" name="Shape 211"/>
          <p:cNvPicPr preferRelativeResize="0"/>
          <p:nvPr/>
        </p:nvPicPr>
        <p:blipFill rotWithShape="1">
          <a:blip r:embed="rId3">
            <a:alphaModFix/>
          </a:blip>
          <a:srcRect b="39087" l="0" r="0" t="0"/>
          <a:stretch/>
        </p:blipFill>
        <p:spPr>
          <a:xfrm>
            <a:off x="2979300" y="1145950"/>
            <a:ext cx="5946900" cy="2851600"/>
          </a:xfrm>
          <a:prstGeom prst="rect">
            <a:avLst/>
          </a:prstGeom>
          <a:noFill/>
          <a:ln>
            <a:noFill/>
          </a:ln>
        </p:spPr>
      </p:pic>
      <p:sp>
        <p:nvSpPr>
          <p:cNvPr id="212" name="Shape 212"/>
          <p:cNvSpPr txBox="1"/>
          <p:nvPr>
            <p:ph idx="1" type="body"/>
          </p:nvPr>
        </p:nvSpPr>
        <p:spPr>
          <a:xfrm>
            <a:off x="387900" y="1152475"/>
            <a:ext cx="25914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View Data</a:t>
            </a:r>
            <a:endParaRPr sz="1200">
              <a:solidFill>
                <a:schemeClr val="accent2"/>
              </a:solidFill>
              <a:latin typeface="Calibri"/>
              <a:ea typeface="Calibri"/>
              <a:cs typeface="Calibri"/>
              <a:sym typeface="Calibri"/>
            </a:endParaRPr>
          </a:p>
          <a:p>
            <a:pPr indent="0" lvl="0" marL="0" rtl="0">
              <a:spcBef>
                <a:spcPts val="0"/>
              </a:spcBef>
              <a:spcAft>
                <a:spcPts val="0"/>
              </a:spcAft>
              <a:buNone/>
            </a:pPr>
            <a:r>
              <a:rPr b="1" lang="en" sz="1200"/>
              <a:t>Sub Features:</a:t>
            </a:r>
            <a:endParaRPr b="1" sz="1200"/>
          </a:p>
          <a:p>
            <a:pPr indent="-304800" lvl="0" marL="457200" rtl="0">
              <a:spcBef>
                <a:spcPts val="0"/>
              </a:spcBef>
              <a:spcAft>
                <a:spcPts val="0"/>
              </a:spcAft>
              <a:buClr>
                <a:schemeClr val="accent2"/>
              </a:buClr>
              <a:buSzPts val="1200"/>
              <a:buFont typeface="Calibri"/>
              <a:buChar char="❖"/>
            </a:pPr>
            <a:r>
              <a:rPr lang="en" sz="1200">
                <a:solidFill>
                  <a:schemeClr val="accent2"/>
                </a:solidFill>
                <a:latin typeface="Calibri"/>
                <a:ea typeface="Calibri"/>
                <a:cs typeface="Calibri"/>
                <a:sym typeface="Calibri"/>
              </a:rPr>
              <a:t>Page to view and edit headcounts for each room</a:t>
            </a:r>
            <a:endParaRPr sz="1200"/>
          </a:p>
          <a:p>
            <a:pPr indent="-304800" lvl="0" marL="457200" rtl="0">
              <a:spcBef>
                <a:spcPts val="0"/>
              </a:spcBef>
              <a:spcAft>
                <a:spcPts val="0"/>
              </a:spcAft>
              <a:buClr>
                <a:schemeClr val="accent2"/>
              </a:buClr>
              <a:buSzPts val="1200"/>
              <a:buFont typeface="Calibri"/>
              <a:buChar char="❖"/>
            </a:pPr>
            <a:r>
              <a:rPr lang="en" sz="1200">
                <a:solidFill>
                  <a:schemeClr val="accent2"/>
                </a:solidFill>
                <a:latin typeface="Calibri"/>
                <a:ea typeface="Calibri"/>
                <a:cs typeface="Calibri"/>
                <a:sym typeface="Calibri"/>
              </a:rPr>
              <a:t>Display data and modification/delete buttons in admin portal</a:t>
            </a:r>
            <a:endParaRPr sz="1200">
              <a:solidFill>
                <a:schemeClr val="accent2"/>
              </a:solidFill>
              <a:latin typeface="Calibri"/>
              <a:ea typeface="Calibri"/>
              <a:cs typeface="Calibri"/>
              <a:sym typeface="Calibri"/>
            </a:endParaRPr>
          </a:p>
        </p:txBody>
      </p:sp>
      <p:pic>
        <p:nvPicPr>
          <p:cNvPr id="213" name="Shape 213"/>
          <p:cNvPicPr preferRelativeResize="0"/>
          <p:nvPr/>
        </p:nvPicPr>
        <p:blipFill rotWithShape="1">
          <a:blip r:embed="rId4">
            <a:alphaModFix/>
          </a:blip>
          <a:srcRect b="0" l="0" r="0" t="0"/>
          <a:stretch/>
        </p:blipFill>
        <p:spPr>
          <a:xfrm flipH="1" rot="10800000">
            <a:off x="3741075" y="5283650"/>
            <a:ext cx="1824602" cy="197344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Admin Back End Sub Features</a:t>
            </a:r>
            <a:endParaRPr/>
          </a:p>
        </p:txBody>
      </p:sp>
      <p:sp>
        <p:nvSpPr>
          <p:cNvPr id="219" name="Shape 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Admins will be able to login to the admin portal using their username and password</a:t>
            </a:r>
            <a:endParaRPr b="1" sz="1200">
              <a:latin typeface="Calibri"/>
              <a:ea typeface="Calibri"/>
              <a:cs typeface="Calibri"/>
              <a:sym typeface="Calibri"/>
            </a:endParaRPr>
          </a:p>
          <a:p>
            <a:pPr indent="-317500" lvl="0" marL="457200" rtl="0">
              <a:lnSpc>
                <a:spcPct val="1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Retrieve </a:t>
            </a:r>
            <a:r>
              <a:rPr lang="en" sz="1400">
                <a:solidFill>
                  <a:schemeClr val="accent2"/>
                </a:solidFill>
                <a:latin typeface="Calibri"/>
                <a:ea typeface="Calibri"/>
                <a:cs typeface="Calibri"/>
                <a:sym typeface="Calibri"/>
              </a:rPr>
              <a:t>login</a:t>
            </a:r>
            <a:r>
              <a:rPr lang="en" sz="1400">
                <a:solidFill>
                  <a:schemeClr val="accent2"/>
                </a:solidFill>
                <a:latin typeface="Calibri"/>
                <a:ea typeface="Calibri"/>
                <a:cs typeface="Calibri"/>
                <a:sym typeface="Calibri"/>
              </a:rPr>
              <a:t> data and assign variables for use in the SQL Statement</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Handle possible responses from the server (bad credentials, success, etc)</a:t>
            </a:r>
            <a:endParaRPr sz="1200">
              <a:solidFill>
                <a:schemeClr val="accent2"/>
              </a:solidFill>
              <a:latin typeface="Calibri"/>
              <a:ea typeface="Calibri"/>
              <a:cs typeface="Calibri"/>
              <a:sym typeface="Calibri"/>
            </a:endParaRPr>
          </a:p>
          <a:p>
            <a:pPr indent="0" lvl="0" marL="0" rtl="0">
              <a:lnSpc>
                <a:spcPct val="100000"/>
              </a:lnSpc>
              <a:spcBef>
                <a:spcPts val="1000"/>
              </a:spcBef>
              <a:spcAft>
                <a:spcPts val="0"/>
              </a:spcAft>
              <a:buNone/>
            </a:pPr>
            <a:r>
              <a:rPr lang="en"/>
              <a:t>Data in the admin portal will be able to be displayed, added, modified, and deleted</a:t>
            </a:r>
            <a:endParaRPr/>
          </a:p>
          <a:p>
            <a:pPr indent="-317500" lvl="0" marL="457200" rtl="0">
              <a:lnSpc>
                <a:spcPct val="1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Retrieve/Edit Room information</a:t>
            </a:r>
            <a:endParaRPr>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Retrieve headcounts from database</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1000"/>
              </a:spcAft>
              <a:buClr>
                <a:schemeClr val="accent2"/>
              </a:buClr>
              <a:buSzPts val="1400"/>
              <a:buFont typeface="Calibri"/>
              <a:buChar char="❖"/>
            </a:pPr>
            <a:r>
              <a:rPr lang="en" sz="1400">
                <a:solidFill>
                  <a:schemeClr val="accent2"/>
                </a:solidFill>
                <a:latin typeface="Calibri"/>
                <a:ea typeface="Calibri"/>
                <a:cs typeface="Calibri"/>
                <a:sym typeface="Calibri"/>
              </a:rPr>
              <a:t>Retrieve/Set list of volunteers</a:t>
            </a:r>
            <a:endParaRPr>
              <a:solidFill>
                <a:schemeClr val="accent2"/>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Admin Class Diagrams</a:t>
            </a:r>
            <a:endParaRPr/>
          </a:p>
        </p:txBody>
      </p:sp>
      <p:graphicFrame>
        <p:nvGraphicFramePr>
          <p:cNvPr id="225" name="Shape 225"/>
          <p:cNvGraphicFramePr/>
          <p:nvPr/>
        </p:nvGraphicFramePr>
        <p:xfrm>
          <a:off x="4004838" y="3227900"/>
          <a:ext cx="3000000" cy="3000000"/>
        </p:xfrm>
        <a:graphic>
          <a:graphicData uri="http://schemas.openxmlformats.org/drawingml/2006/table">
            <a:tbl>
              <a:tblPr>
                <a:noFill/>
                <a:tableStyleId>{D9832A80-8F34-4027-A95C-CC49C3C119D3}</a:tableStyleId>
              </a:tblPr>
              <a:tblGrid>
                <a:gridCol w="2255925"/>
              </a:tblGrid>
              <a:tr h="170150">
                <a:tc>
                  <a:txBody>
                    <a:bodyPr>
                      <a:noAutofit/>
                    </a:bodyPr>
                    <a:lstStyle/>
                    <a:p>
                      <a:pPr indent="0" lvl="0" marL="0" rtl="0">
                        <a:spcBef>
                          <a:spcPts val="0"/>
                        </a:spcBef>
                        <a:spcAft>
                          <a:spcPts val="0"/>
                        </a:spcAft>
                        <a:buNone/>
                      </a:pPr>
                      <a:r>
                        <a:rPr lang="en" sz="1000"/>
                        <a:t>RoomData</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0150">
                <a:tc>
                  <a:txBody>
                    <a:bodyPr>
                      <a:noAutofit/>
                    </a:bodyPr>
                    <a:lstStyle/>
                    <a:p>
                      <a:pPr indent="0" lvl="0" marL="0" rtl="0">
                        <a:spcBef>
                          <a:spcPts val="0"/>
                        </a:spcBef>
                        <a:spcAft>
                          <a:spcPts val="0"/>
                        </a:spcAft>
                        <a:buNone/>
                      </a:pPr>
                      <a:r>
                        <a:rPr lang="en" sz="1000"/>
                        <a:t>- roomID: String</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r>
              <a:tr h="170150">
                <a:tc>
                  <a:txBody>
                    <a:bodyPr>
                      <a:noAutofit/>
                    </a:bodyPr>
                    <a:lstStyle/>
                    <a:p>
                      <a:pPr indent="0" lvl="0" marL="0" rtl="0">
                        <a:spcBef>
                          <a:spcPts val="0"/>
                        </a:spcBef>
                        <a:spcAft>
                          <a:spcPts val="0"/>
                        </a:spcAft>
                        <a:buNone/>
                      </a:pPr>
                      <a:r>
                        <a:rPr lang="en" sz="1000"/>
                        <a:t>- roomName: String</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170150">
                <a:tc>
                  <a:txBody>
                    <a:bodyPr>
                      <a:noAutofit/>
                    </a:bodyPr>
                    <a:lstStyle/>
                    <a:p>
                      <a:pPr indent="0" lvl="0" marL="0" rtl="0">
                        <a:spcBef>
                          <a:spcPts val="0"/>
                        </a:spcBef>
                        <a:spcAft>
                          <a:spcPts val="0"/>
                        </a:spcAft>
                        <a:buNone/>
                      </a:pPr>
                      <a:r>
                        <a:rPr lang="en" sz="1000"/>
                        <a:t>- capacity: Integer</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r>
              <a:tr h="170150">
                <a:tc>
                  <a:txBody>
                    <a:bodyPr>
                      <a:noAutofit/>
                    </a:bodyPr>
                    <a:lstStyle/>
                    <a:p>
                      <a:pPr indent="0" lvl="0" marL="0" rtl="0">
                        <a:spcBef>
                          <a:spcPts val="0"/>
                        </a:spcBef>
                        <a:spcAft>
                          <a:spcPts val="0"/>
                        </a:spcAft>
                        <a:buNone/>
                      </a:pPr>
                      <a:r>
                        <a:rPr lang="en" sz="1000"/>
                        <a:t>+ getRoomID(): String</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r>
              <a:tr h="170150">
                <a:tc>
                  <a:txBody>
                    <a:bodyPr>
                      <a:noAutofit/>
                    </a:bodyPr>
                    <a:lstStyle/>
                    <a:p>
                      <a:pPr indent="0" lvl="0" marL="0" rtl="0">
                        <a:spcBef>
                          <a:spcPts val="0"/>
                        </a:spcBef>
                        <a:spcAft>
                          <a:spcPts val="0"/>
                        </a:spcAft>
                        <a:buNone/>
                      </a:pPr>
                      <a:r>
                        <a:rPr lang="en" sz="1000"/>
                        <a:t>+ getRoomName(): String</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170150">
                <a:tc>
                  <a:txBody>
                    <a:bodyPr>
                      <a:noAutofit/>
                    </a:bodyPr>
                    <a:lstStyle/>
                    <a:p>
                      <a:pPr indent="0" lvl="0" marL="0" rtl="0">
                        <a:spcBef>
                          <a:spcPts val="0"/>
                        </a:spcBef>
                        <a:spcAft>
                          <a:spcPts val="0"/>
                        </a:spcAft>
                        <a:buNone/>
                      </a:pPr>
                      <a:r>
                        <a:rPr lang="en" sz="1000"/>
                        <a:t>+ getCapacity(): Integer</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170150">
                <a:tc>
                  <a:txBody>
                    <a:bodyPr>
                      <a:noAutofit/>
                    </a:bodyPr>
                    <a:lstStyle/>
                    <a:p>
                      <a:pPr indent="0" lvl="0" marL="0" rtl="0">
                        <a:spcBef>
                          <a:spcPts val="0"/>
                        </a:spcBef>
                        <a:spcAft>
                          <a:spcPts val="0"/>
                        </a:spcAft>
                        <a:buNone/>
                      </a:pPr>
                      <a:r>
                        <a:rPr lang="en" sz="1000"/>
                        <a:t>+ setRoomName(name: String): Void</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239875">
                <a:tc>
                  <a:txBody>
                    <a:bodyPr>
                      <a:noAutofit/>
                    </a:bodyPr>
                    <a:lstStyle/>
                    <a:p>
                      <a:pPr indent="0" lvl="0" marL="0" rtl="0">
                        <a:spcBef>
                          <a:spcPts val="0"/>
                        </a:spcBef>
                        <a:spcAft>
                          <a:spcPts val="0"/>
                        </a:spcAft>
                        <a:buNone/>
                      </a:pPr>
                      <a:r>
                        <a:rPr lang="en" sz="1000"/>
                        <a:t>+ setCapacity(capacity: Integer): Void</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r>
            </a:tbl>
          </a:graphicData>
        </a:graphic>
      </p:graphicFrame>
      <p:graphicFrame>
        <p:nvGraphicFramePr>
          <p:cNvPr id="226" name="Shape 226"/>
          <p:cNvGraphicFramePr/>
          <p:nvPr/>
        </p:nvGraphicFramePr>
        <p:xfrm>
          <a:off x="311700" y="1063750"/>
          <a:ext cx="3000000" cy="3000000"/>
        </p:xfrm>
        <a:graphic>
          <a:graphicData uri="http://schemas.openxmlformats.org/drawingml/2006/table">
            <a:tbl>
              <a:tblPr>
                <a:noFill/>
                <a:tableStyleId>{D9832A80-8F34-4027-A95C-CC49C3C119D3}</a:tableStyleId>
              </a:tblPr>
              <a:tblGrid>
                <a:gridCol w="3362325"/>
              </a:tblGrid>
              <a:tr h="200025">
                <a:tc>
                  <a:txBody>
                    <a:bodyPr>
                      <a:noAutofit/>
                    </a:bodyPr>
                    <a:lstStyle/>
                    <a:p>
                      <a:pPr indent="0" lvl="0" marL="0" rtl="0">
                        <a:spcBef>
                          <a:spcPts val="0"/>
                        </a:spcBef>
                        <a:spcAft>
                          <a:spcPts val="0"/>
                        </a:spcAft>
                        <a:buNone/>
                      </a:pPr>
                      <a:r>
                        <a:rPr lang="en" sz="1000"/>
                        <a:t>DatabaseIO</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0500">
                <a:tc>
                  <a:txBody>
                    <a:bodyPr>
                      <a:noAutofit/>
                    </a:bodyPr>
                    <a:lstStyle/>
                    <a:p>
                      <a:pPr indent="0" lvl="0" marL="0" rtl="0">
                        <a:spcBef>
                          <a:spcPts val="0"/>
                        </a:spcBef>
                        <a:spcAft>
                          <a:spcPts val="0"/>
                        </a:spcAft>
                        <a:buNone/>
                      </a:pPr>
                      <a:r>
                        <a:rPr lang="en" sz="1000"/>
                        <a:t>- db: Connection</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r>
              <a:tr h="190500">
                <a:tc>
                  <a:txBody>
                    <a:bodyPr>
                      <a:noAutofit/>
                    </a:bodyPr>
                    <a:lstStyle/>
                    <a:p>
                      <a:pPr indent="0" lvl="0" marL="0" rtl="0">
                        <a:spcBef>
                          <a:spcPts val="0"/>
                        </a:spcBef>
                        <a:spcAft>
                          <a:spcPts val="0"/>
                        </a:spcAft>
                        <a:buNone/>
                      </a:pPr>
                      <a:r>
                        <a:rPr lang="en" sz="1000"/>
                        <a:t>- username: String</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200025">
                <a:tc>
                  <a:txBody>
                    <a:bodyPr>
                      <a:noAutofit/>
                    </a:bodyPr>
                    <a:lstStyle/>
                    <a:p>
                      <a:pPr indent="0" lvl="0" marL="0" rtl="0">
                        <a:spcBef>
                          <a:spcPts val="0"/>
                        </a:spcBef>
                        <a:spcAft>
                          <a:spcPts val="0"/>
                        </a:spcAft>
                        <a:buNone/>
                      </a:pPr>
                      <a:r>
                        <a:rPr lang="en" sz="1000"/>
                        <a:t>- password: String</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r>
              <a:tr h="190500">
                <a:tc>
                  <a:txBody>
                    <a:bodyPr>
                      <a:noAutofit/>
                    </a:bodyPr>
                    <a:lstStyle/>
                    <a:p>
                      <a:pPr indent="0" lvl="0" marL="0" rtl="0">
                        <a:spcBef>
                          <a:spcPts val="0"/>
                        </a:spcBef>
                        <a:spcAft>
                          <a:spcPts val="0"/>
                        </a:spcAft>
                        <a:buNone/>
                      </a:pPr>
                      <a:r>
                        <a:rPr lang="en" sz="1000"/>
                        <a:t>+ openConnection(): Boolean</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r>
              <a:tr h="190500">
                <a:tc>
                  <a:txBody>
                    <a:bodyPr>
                      <a:noAutofit/>
                    </a:bodyPr>
                    <a:lstStyle/>
                    <a:p>
                      <a:pPr indent="0" lvl="0" marL="0" rtl="0">
                        <a:spcBef>
                          <a:spcPts val="0"/>
                        </a:spcBef>
                        <a:spcAft>
                          <a:spcPts val="0"/>
                        </a:spcAft>
                        <a:buNone/>
                      </a:pPr>
                      <a:r>
                        <a:rPr lang="en" sz="1000"/>
                        <a:t>+ closeConnection(): Void</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190500">
                <a:tc>
                  <a:txBody>
                    <a:bodyPr>
                      <a:noAutofit/>
                    </a:bodyPr>
                    <a:lstStyle/>
                    <a:p>
                      <a:pPr indent="0" lvl="0" marL="0" rtl="0">
                        <a:spcBef>
                          <a:spcPts val="0"/>
                        </a:spcBef>
                        <a:spcAft>
                          <a:spcPts val="0"/>
                        </a:spcAft>
                        <a:buNone/>
                      </a:pPr>
                      <a:r>
                        <a:rPr lang="en" sz="1000"/>
                        <a:t>- query(queryString: String, queryVars: Object[]): ResultSet</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190500">
                <a:tc>
                  <a:txBody>
                    <a:bodyPr>
                      <a:noAutofit/>
                    </a:bodyPr>
                    <a:lstStyle/>
                    <a:p>
                      <a:pPr indent="0" lvl="0" marL="0" rtl="0">
                        <a:spcBef>
                          <a:spcPts val="0"/>
                        </a:spcBef>
                        <a:spcAft>
                          <a:spcPts val="0"/>
                        </a:spcAft>
                        <a:buNone/>
                      </a:pPr>
                      <a:r>
                        <a:rPr lang="en" sz="1000"/>
                        <a:t>+ requestRoomData(): RoomData[]</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190500">
                <a:tc>
                  <a:txBody>
                    <a:bodyPr>
                      <a:noAutofit/>
                    </a:bodyPr>
                    <a:lstStyle/>
                    <a:p>
                      <a:pPr indent="0" lvl="0" marL="0" rtl="0">
                        <a:spcBef>
                          <a:spcPts val="0"/>
                        </a:spcBef>
                        <a:spcAft>
                          <a:spcPts val="0"/>
                        </a:spcAft>
                        <a:buNone/>
                      </a:pPr>
                      <a:r>
                        <a:rPr lang="en" sz="1000"/>
                        <a:t>+ requestUserList(): String[]</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190500">
                <a:tc>
                  <a:txBody>
                    <a:bodyPr>
                      <a:noAutofit/>
                    </a:bodyPr>
                    <a:lstStyle/>
                    <a:p>
                      <a:pPr indent="0" lvl="0" marL="0" rtl="0">
                        <a:spcBef>
                          <a:spcPts val="0"/>
                        </a:spcBef>
                        <a:spcAft>
                          <a:spcPts val="0"/>
                        </a:spcAft>
                        <a:buNone/>
                      </a:pPr>
                      <a:r>
                        <a:rPr lang="en" sz="1000"/>
                        <a:t>+ submitRoomData(RoomData[]): Boolean</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190500">
                <a:tc>
                  <a:txBody>
                    <a:bodyPr>
                      <a:noAutofit/>
                    </a:bodyPr>
                    <a:lstStyle/>
                    <a:p>
                      <a:pPr indent="0" lvl="0" marL="0" rtl="0">
                        <a:spcBef>
                          <a:spcPts val="0"/>
                        </a:spcBef>
                        <a:spcAft>
                          <a:spcPts val="0"/>
                        </a:spcAft>
                        <a:buNone/>
                      </a:pPr>
                      <a:r>
                        <a:rPr lang="en" sz="1000"/>
                        <a:t>+ submitUserList(String[]): Boolean</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190500">
                <a:tc>
                  <a:txBody>
                    <a:bodyPr>
                      <a:noAutofit/>
                    </a:bodyPr>
                    <a:lstStyle/>
                    <a:p>
                      <a:pPr indent="0" lvl="0" marL="0" rtl="0">
                        <a:spcBef>
                          <a:spcPts val="0"/>
                        </a:spcBef>
                        <a:spcAft>
                          <a:spcPts val="0"/>
                        </a:spcAft>
                        <a:buNone/>
                      </a:pPr>
                      <a:r>
                        <a:rPr lang="en" sz="1000"/>
                        <a:t>+ requestHeadCountData(): HeadCountData[]</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190500">
                <a:tc>
                  <a:txBody>
                    <a:bodyPr>
                      <a:noAutofit/>
                    </a:bodyPr>
                    <a:lstStyle/>
                    <a:p>
                      <a:pPr indent="0" lvl="0" marL="0" rtl="0">
                        <a:spcBef>
                          <a:spcPts val="0"/>
                        </a:spcBef>
                        <a:spcAft>
                          <a:spcPts val="0"/>
                        </a:spcAft>
                        <a:buNone/>
                      </a:pPr>
                      <a:r>
                        <a:rPr lang="en" sz="1000"/>
                        <a:t>+ checkCredentials(): Boolean</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200025">
                <a:tc>
                  <a:txBody>
                    <a:bodyPr>
                      <a:noAutofit/>
                    </a:bodyPr>
                    <a:lstStyle/>
                    <a:p>
                      <a:pPr indent="0" lvl="0" marL="0" rtl="0">
                        <a:spcBef>
                          <a:spcPts val="0"/>
                        </a:spcBef>
                        <a:spcAft>
                          <a:spcPts val="0"/>
                        </a:spcAft>
                        <a:buNone/>
                      </a:pPr>
                      <a:r>
                        <a:rPr lang="en" sz="1000"/>
                        <a:t>+ redirect(validation: Boolean): Void</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r>
            </a:tbl>
          </a:graphicData>
        </a:graphic>
      </p:graphicFrame>
      <p:graphicFrame>
        <p:nvGraphicFramePr>
          <p:cNvPr id="227" name="Shape 227"/>
          <p:cNvGraphicFramePr/>
          <p:nvPr/>
        </p:nvGraphicFramePr>
        <p:xfrm>
          <a:off x="4089800" y="1084450"/>
          <a:ext cx="3000000" cy="3000000"/>
        </p:xfrm>
        <a:graphic>
          <a:graphicData uri="http://schemas.openxmlformats.org/drawingml/2006/table">
            <a:tbl>
              <a:tblPr>
                <a:noFill/>
                <a:tableStyleId>{D9832A80-8F34-4027-A95C-CC49C3C119D3}</a:tableStyleId>
              </a:tblPr>
              <a:tblGrid>
                <a:gridCol w="2085975"/>
              </a:tblGrid>
              <a:tr h="168200">
                <a:tc>
                  <a:txBody>
                    <a:bodyPr>
                      <a:noAutofit/>
                    </a:bodyPr>
                    <a:lstStyle/>
                    <a:p>
                      <a:pPr indent="0" lvl="0" marL="0" rtl="0">
                        <a:spcBef>
                          <a:spcPts val="0"/>
                        </a:spcBef>
                        <a:spcAft>
                          <a:spcPts val="0"/>
                        </a:spcAft>
                        <a:buNone/>
                      </a:pPr>
                      <a:r>
                        <a:rPr lang="en" sz="1000"/>
                        <a:t>HeadCountAdminApp</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85000">
                <a:tc>
                  <a:txBody>
                    <a:bodyPr>
                      <a:noAutofit/>
                    </a:bodyPr>
                    <a:lstStyle/>
                    <a:p>
                      <a:pPr indent="0" lvl="0" marL="0" rtl="0">
                        <a:lnSpc>
                          <a:spcPct val="115000"/>
                        </a:lnSpc>
                        <a:spcBef>
                          <a:spcPts val="0"/>
                        </a:spcBef>
                        <a:spcAft>
                          <a:spcPts val="0"/>
                        </a:spcAft>
                        <a:buNone/>
                      </a:pPr>
                      <a:r>
                        <a:rPr lang="en" sz="1000"/>
                        <a:t>- db: DatabaseIO</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r>
              <a:tr h="185000">
                <a:tc>
                  <a:txBody>
                    <a:bodyPr>
                      <a:noAutofit/>
                    </a:bodyPr>
                    <a:lstStyle/>
                    <a:p>
                      <a:pPr indent="0" lvl="0" marL="0" rtl="0">
                        <a:lnSpc>
                          <a:spcPct val="115000"/>
                        </a:lnSpc>
                        <a:spcBef>
                          <a:spcPts val="0"/>
                        </a:spcBef>
                        <a:spcAft>
                          <a:spcPts val="0"/>
                        </a:spcAft>
                        <a:buNone/>
                      </a:pPr>
                      <a:r>
                        <a:rPr lang="en" sz="1000"/>
                        <a:t>- roomData: RoomData[]</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185000">
                <a:tc>
                  <a:txBody>
                    <a:bodyPr>
                      <a:noAutofit/>
                    </a:bodyPr>
                    <a:lstStyle/>
                    <a:p>
                      <a:pPr indent="0" lvl="0" marL="0" rtl="0">
                        <a:lnSpc>
                          <a:spcPct val="115000"/>
                        </a:lnSpc>
                        <a:spcBef>
                          <a:spcPts val="0"/>
                        </a:spcBef>
                        <a:spcAft>
                          <a:spcPts val="0"/>
                        </a:spcAft>
                        <a:buNone/>
                      </a:pPr>
                      <a:r>
                        <a:rPr lang="en" sz="1000"/>
                        <a:t>- headCountData: HeadCountData[]</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185000">
                <a:tc>
                  <a:txBody>
                    <a:bodyPr>
                      <a:noAutofit/>
                    </a:bodyPr>
                    <a:lstStyle/>
                    <a:p>
                      <a:pPr indent="0" lvl="0" marL="0" rtl="0">
                        <a:lnSpc>
                          <a:spcPct val="115000"/>
                        </a:lnSpc>
                        <a:spcBef>
                          <a:spcPts val="0"/>
                        </a:spcBef>
                        <a:spcAft>
                          <a:spcPts val="0"/>
                        </a:spcAft>
                        <a:buNone/>
                      </a:pPr>
                      <a:r>
                        <a:rPr lang="en" sz="1000"/>
                        <a:t>- userList: String[]</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r>
              <a:tr h="185000">
                <a:tc>
                  <a:txBody>
                    <a:bodyPr>
                      <a:noAutofit/>
                    </a:bodyPr>
                    <a:lstStyle/>
                    <a:p>
                      <a:pPr indent="0" lvl="0" marL="0" rtl="0">
                        <a:lnSpc>
                          <a:spcPct val="115000"/>
                        </a:lnSpc>
                        <a:spcBef>
                          <a:spcPts val="0"/>
                        </a:spcBef>
                        <a:spcAft>
                          <a:spcPts val="0"/>
                        </a:spcAft>
                        <a:buNone/>
                      </a:pPr>
                      <a:r>
                        <a:rPr lang="en" sz="1000"/>
                        <a:t>+ setRoomData(): Void</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r>
              <a:tr h="185000">
                <a:tc>
                  <a:txBody>
                    <a:bodyPr>
                      <a:noAutofit/>
                    </a:bodyPr>
                    <a:lstStyle/>
                    <a:p>
                      <a:pPr indent="0" lvl="0" marL="0" rtl="0">
                        <a:lnSpc>
                          <a:spcPct val="115000"/>
                        </a:lnSpc>
                        <a:spcBef>
                          <a:spcPts val="0"/>
                        </a:spcBef>
                        <a:spcAft>
                          <a:spcPts val="0"/>
                        </a:spcAft>
                        <a:buNone/>
                      </a:pPr>
                      <a:r>
                        <a:rPr lang="en" sz="1000"/>
                        <a:t>+ setUserList(): Void</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185000">
                <a:tc>
                  <a:txBody>
                    <a:bodyPr>
                      <a:noAutofit/>
                    </a:bodyPr>
                    <a:lstStyle/>
                    <a:p>
                      <a:pPr indent="0" lvl="0" marL="0" rtl="0">
                        <a:lnSpc>
                          <a:spcPct val="115000"/>
                        </a:lnSpc>
                        <a:spcBef>
                          <a:spcPts val="0"/>
                        </a:spcBef>
                        <a:spcAft>
                          <a:spcPts val="0"/>
                        </a:spcAft>
                        <a:buNone/>
                      </a:pPr>
                      <a:r>
                        <a:rPr lang="en" sz="1000"/>
                        <a:t>+ getRoomData(): Void</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185000">
                <a:tc>
                  <a:txBody>
                    <a:bodyPr>
                      <a:noAutofit/>
                    </a:bodyPr>
                    <a:lstStyle/>
                    <a:p>
                      <a:pPr indent="0" lvl="0" marL="0" rtl="0">
                        <a:lnSpc>
                          <a:spcPct val="115000"/>
                        </a:lnSpc>
                        <a:spcBef>
                          <a:spcPts val="0"/>
                        </a:spcBef>
                        <a:spcAft>
                          <a:spcPts val="0"/>
                        </a:spcAft>
                        <a:buNone/>
                      </a:pPr>
                      <a:r>
                        <a:rPr lang="en" sz="1000"/>
                        <a:t>+ getUserList(): Void</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185000">
                <a:tc>
                  <a:txBody>
                    <a:bodyPr>
                      <a:noAutofit/>
                    </a:bodyPr>
                    <a:lstStyle/>
                    <a:p>
                      <a:pPr indent="0" lvl="0" marL="0" rtl="0">
                        <a:lnSpc>
                          <a:spcPct val="115000"/>
                        </a:lnSpc>
                        <a:spcBef>
                          <a:spcPts val="0"/>
                        </a:spcBef>
                        <a:spcAft>
                          <a:spcPts val="0"/>
                        </a:spcAft>
                        <a:buNone/>
                      </a:pPr>
                      <a:r>
                        <a:rPr lang="en" sz="1000"/>
                        <a:t>+ getHeadCountData(): Void</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r>
            </a:tbl>
          </a:graphicData>
        </a:graphic>
      </p:graphicFrame>
      <p:graphicFrame>
        <p:nvGraphicFramePr>
          <p:cNvPr id="228" name="Shape 228"/>
          <p:cNvGraphicFramePr/>
          <p:nvPr/>
        </p:nvGraphicFramePr>
        <p:xfrm>
          <a:off x="6591575" y="1063750"/>
          <a:ext cx="3000000" cy="3000000"/>
        </p:xfrm>
        <a:graphic>
          <a:graphicData uri="http://schemas.openxmlformats.org/drawingml/2006/table">
            <a:tbl>
              <a:tblPr>
                <a:noFill/>
                <a:tableStyleId>{D9832A80-8F34-4027-A95C-CC49C3C119D3}</a:tableStyleId>
              </a:tblPr>
              <a:tblGrid>
                <a:gridCol w="2085975"/>
              </a:tblGrid>
              <a:tr h="61000">
                <a:tc>
                  <a:txBody>
                    <a:bodyPr>
                      <a:noAutofit/>
                    </a:bodyPr>
                    <a:lstStyle/>
                    <a:p>
                      <a:pPr indent="0" lvl="0" marL="0" rtl="0">
                        <a:spcBef>
                          <a:spcPts val="0"/>
                        </a:spcBef>
                        <a:spcAft>
                          <a:spcPts val="0"/>
                        </a:spcAft>
                        <a:buNone/>
                      </a:pPr>
                      <a:r>
                        <a:rPr lang="en" sz="1000"/>
                        <a:t>HeadCountData</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000">
                <a:tc>
                  <a:txBody>
                    <a:bodyPr>
                      <a:noAutofit/>
                    </a:bodyPr>
                    <a:lstStyle/>
                    <a:p>
                      <a:pPr indent="0" lvl="0" marL="0" rtl="0">
                        <a:spcBef>
                          <a:spcPts val="0"/>
                        </a:spcBef>
                        <a:spcAft>
                          <a:spcPts val="0"/>
                        </a:spcAft>
                        <a:buNone/>
                      </a:pPr>
                      <a:r>
                        <a:rPr lang="en" sz="1000"/>
                        <a:t>- roomID: String</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r>
              <a:tr h="61000">
                <a:tc>
                  <a:txBody>
                    <a:bodyPr>
                      <a:noAutofit/>
                    </a:bodyPr>
                    <a:lstStyle/>
                    <a:p>
                      <a:pPr indent="0" lvl="0" marL="0" rtl="0">
                        <a:spcBef>
                          <a:spcPts val="0"/>
                        </a:spcBef>
                        <a:spcAft>
                          <a:spcPts val="0"/>
                        </a:spcAft>
                        <a:buNone/>
                      </a:pPr>
                      <a:r>
                        <a:rPr lang="en" sz="1000"/>
                        <a:t>- timeSlot: String</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104575">
                <a:tc>
                  <a:txBody>
                    <a:bodyPr>
                      <a:noAutofit/>
                    </a:bodyPr>
                    <a:lstStyle/>
                    <a:p>
                      <a:pPr indent="0" lvl="0" marL="0" rtl="0">
                        <a:spcBef>
                          <a:spcPts val="0"/>
                        </a:spcBef>
                        <a:spcAft>
                          <a:spcPts val="0"/>
                        </a:spcAft>
                        <a:buNone/>
                      </a:pPr>
                      <a:r>
                        <a:rPr lang="en" sz="1000"/>
                        <a:t>- headCount: Integer</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104575">
                <a:tc>
                  <a:txBody>
                    <a:bodyPr>
                      <a:noAutofit/>
                    </a:bodyPr>
                    <a:lstStyle/>
                    <a:p>
                      <a:pPr indent="0" lvl="0" marL="0" rtl="0">
                        <a:spcBef>
                          <a:spcPts val="0"/>
                        </a:spcBef>
                        <a:spcAft>
                          <a:spcPts val="0"/>
                        </a:spcAft>
                        <a:buNone/>
                      </a:pPr>
                      <a:r>
                        <a:rPr lang="en" sz="1000"/>
                        <a:t>- headCountSlot: String</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61000">
                <a:tc>
                  <a:txBody>
                    <a:bodyPr>
                      <a:noAutofit/>
                    </a:bodyPr>
                    <a:lstStyle/>
                    <a:p>
                      <a:pPr indent="0" lvl="0" marL="0" rtl="0">
                        <a:spcBef>
                          <a:spcPts val="0"/>
                        </a:spcBef>
                        <a:spcAft>
                          <a:spcPts val="0"/>
                        </a:spcAft>
                        <a:buNone/>
                      </a:pPr>
                      <a:r>
                        <a:rPr lang="en" sz="1000"/>
                        <a:t>- userID: String</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107475">
                <a:tc>
                  <a:txBody>
                    <a:bodyPr>
                      <a:noAutofit/>
                    </a:bodyPr>
                    <a:lstStyle/>
                    <a:p>
                      <a:pPr indent="0" lvl="0" marL="0" rtl="0">
                        <a:spcBef>
                          <a:spcPts val="0"/>
                        </a:spcBef>
                        <a:spcAft>
                          <a:spcPts val="0"/>
                        </a:spcAft>
                        <a:buNone/>
                      </a:pPr>
                      <a:r>
                        <a:rPr lang="en" sz="1000"/>
                        <a:t>- timestamp: DateTime</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r>
              <a:tr h="104575">
                <a:tc>
                  <a:txBody>
                    <a:bodyPr>
                      <a:noAutofit/>
                    </a:bodyPr>
                    <a:lstStyle/>
                    <a:p>
                      <a:pPr indent="0" lvl="0" marL="0" rtl="0">
                        <a:spcBef>
                          <a:spcPts val="0"/>
                        </a:spcBef>
                        <a:spcAft>
                          <a:spcPts val="0"/>
                        </a:spcAft>
                        <a:buNone/>
                      </a:pPr>
                      <a:r>
                        <a:rPr lang="en" sz="1000"/>
                        <a:t>+ getRoomID(): String</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r>
              <a:tr h="104575">
                <a:tc>
                  <a:txBody>
                    <a:bodyPr>
                      <a:noAutofit/>
                    </a:bodyPr>
                    <a:lstStyle/>
                    <a:p>
                      <a:pPr indent="0" lvl="0" marL="0" rtl="0">
                        <a:spcBef>
                          <a:spcPts val="0"/>
                        </a:spcBef>
                        <a:spcAft>
                          <a:spcPts val="0"/>
                        </a:spcAft>
                        <a:buNone/>
                      </a:pPr>
                      <a:r>
                        <a:rPr lang="en" sz="1000"/>
                        <a:t>+ getTimeSlot(): String</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104575">
                <a:tc>
                  <a:txBody>
                    <a:bodyPr>
                      <a:noAutofit/>
                    </a:bodyPr>
                    <a:lstStyle/>
                    <a:p>
                      <a:pPr indent="0" lvl="0" marL="0" rtl="0">
                        <a:spcBef>
                          <a:spcPts val="0"/>
                        </a:spcBef>
                        <a:spcAft>
                          <a:spcPts val="0"/>
                        </a:spcAft>
                        <a:buNone/>
                      </a:pPr>
                      <a:r>
                        <a:rPr lang="en" sz="1000"/>
                        <a:t>+ getHeadCount(): Integer</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151050">
                <a:tc>
                  <a:txBody>
                    <a:bodyPr>
                      <a:noAutofit/>
                    </a:bodyPr>
                    <a:lstStyle/>
                    <a:p>
                      <a:pPr indent="0" lvl="0" marL="0" rtl="0">
                        <a:spcBef>
                          <a:spcPts val="0"/>
                        </a:spcBef>
                        <a:spcAft>
                          <a:spcPts val="0"/>
                        </a:spcAft>
                        <a:buNone/>
                      </a:pPr>
                      <a:r>
                        <a:rPr lang="en" sz="1000"/>
                        <a:t>+ getHeadCountSlot(): String</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104575">
                <a:tc>
                  <a:txBody>
                    <a:bodyPr>
                      <a:noAutofit/>
                    </a:bodyPr>
                    <a:lstStyle/>
                    <a:p>
                      <a:pPr indent="0" lvl="0" marL="0" rtl="0">
                        <a:spcBef>
                          <a:spcPts val="0"/>
                        </a:spcBef>
                        <a:spcAft>
                          <a:spcPts val="0"/>
                        </a:spcAft>
                        <a:buNone/>
                      </a:pPr>
                      <a:r>
                        <a:rPr lang="en" sz="1000"/>
                        <a:t>+ getUserID(): String</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107475">
                <a:tc>
                  <a:txBody>
                    <a:bodyPr>
                      <a:noAutofit/>
                    </a:bodyPr>
                    <a:lstStyle/>
                    <a:p>
                      <a:pPr indent="0" lvl="0" marL="0" rtl="0">
                        <a:spcBef>
                          <a:spcPts val="0"/>
                        </a:spcBef>
                        <a:spcAft>
                          <a:spcPts val="0"/>
                        </a:spcAft>
                        <a:buNone/>
                      </a:pPr>
                      <a:r>
                        <a:rPr lang="en" sz="1000"/>
                        <a:t>+ getTimestamp(): DateTime</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Admin Commented Stubs </a:t>
            </a:r>
            <a:endParaRPr/>
          </a:p>
        </p:txBody>
      </p:sp>
      <p:pic>
        <p:nvPicPr>
          <p:cNvPr id="234" name="Shape 234"/>
          <p:cNvPicPr preferRelativeResize="0"/>
          <p:nvPr/>
        </p:nvPicPr>
        <p:blipFill>
          <a:blip r:embed="rId3">
            <a:alphaModFix/>
          </a:blip>
          <a:stretch>
            <a:fillRect/>
          </a:stretch>
        </p:blipFill>
        <p:spPr>
          <a:xfrm>
            <a:off x="4245175" y="1017450"/>
            <a:ext cx="3580300" cy="3868875"/>
          </a:xfrm>
          <a:prstGeom prst="rect">
            <a:avLst/>
          </a:prstGeom>
          <a:noFill/>
          <a:ln>
            <a:noFill/>
          </a:ln>
        </p:spPr>
      </p:pic>
      <p:pic>
        <p:nvPicPr>
          <p:cNvPr id="235" name="Shape 235"/>
          <p:cNvPicPr preferRelativeResize="0"/>
          <p:nvPr/>
        </p:nvPicPr>
        <p:blipFill>
          <a:blip r:embed="rId4">
            <a:alphaModFix/>
          </a:blip>
          <a:stretch>
            <a:fillRect/>
          </a:stretch>
        </p:blipFill>
        <p:spPr>
          <a:xfrm>
            <a:off x="438950" y="1017450"/>
            <a:ext cx="2716085" cy="3821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Admin Commented Stubs (cont.)</a:t>
            </a:r>
            <a:endParaRPr/>
          </a:p>
        </p:txBody>
      </p:sp>
      <p:pic>
        <p:nvPicPr>
          <p:cNvPr id="241" name="Shape 241"/>
          <p:cNvPicPr preferRelativeResize="0"/>
          <p:nvPr/>
        </p:nvPicPr>
        <p:blipFill>
          <a:blip r:embed="rId3">
            <a:alphaModFix/>
          </a:blip>
          <a:stretch>
            <a:fillRect/>
          </a:stretch>
        </p:blipFill>
        <p:spPr>
          <a:xfrm>
            <a:off x="311700" y="988700"/>
            <a:ext cx="3064050" cy="3743949"/>
          </a:xfrm>
          <a:prstGeom prst="rect">
            <a:avLst/>
          </a:prstGeom>
          <a:noFill/>
          <a:ln>
            <a:noFill/>
          </a:ln>
        </p:spPr>
      </p:pic>
      <p:pic>
        <p:nvPicPr>
          <p:cNvPr id="242" name="Shape 242"/>
          <p:cNvPicPr preferRelativeResize="0"/>
          <p:nvPr/>
        </p:nvPicPr>
        <p:blipFill>
          <a:blip r:embed="rId4">
            <a:alphaModFix/>
          </a:blip>
          <a:stretch>
            <a:fillRect/>
          </a:stretch>
        </p:blipFill>
        <p:spPr>
          <a:xfrm>
            <a:off x="4258023" y="1017450"/>
            <a:ext cx="3986277" cy="383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Requirements</a:t>
            </a:r>
            <a:endParaRPr/>
          </a:p>
        </p:txBody>
      </p:sp>
      <p:sp>
        <p:nvSpPr>
          <p:cNvPr id="72" name="Shape 72"/>
          <p:cNvSpPr txBox="1"/>
          <p:nvPr>
            <p:ph idx="1" type="body"/>
          </p:nvPr>
        </p:nvSpPr>
        <p:spPr>
          <a:xfrm>
            <a:off x="311700" y="1152475"/>
            <a:ext cx="8520600" cy="3795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Functional</a:t>
            </a:r>
            <a:endParaRPr/>
          </a:p>
          <a:p>
            <a:pPr indent="-317500" lvl="0" marL="457200" rtl="0">
              <a:lnSpc>
                <a:spcPct val="1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Accurate data, is editable, and able to check who entered the data</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Uncomplicated multiple data entry points, consistent among platforms, and intuitive UI</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Client can view data</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Security</a:t>
            </a:r>
            <a:endParaRPr sz="1200">
              <a:solidFill>
                <a:srgbClr val="212121"/>
              </a:solidFill>
              <a:latin typeface="Calibri"/>
              <a:ea typeface="Calibri"/>
              <a:cs typeface="Calibri"/>
              <a:sym typeface="Calibri"/>
            </a:endParaRPr>
          </a:p>
          <a:p>
            <a:pPr indent="0" lvl="0" marL="0" rtl="0">
              <a:lnSpc>
                <a:spcPct val="100000"/>
              </a:lnSpc>
              <a:spcBef>
                <a:spcPts val="1000"/>
              </a:spcBef>
              <a:spcAft>
                <a:spcPts val="0"/>
              </a:spcAft>
              <a:buNone/>
            </a:pPr>
            <a:r>
              <a:rPr lang="en"/>
              <a:t>Non-functional</a:t>
            </a:r>
            <a:endParaRPr/>
          </a:p>
          <a:p>
            <a:pPr indent="-317500" lvl="0" marL="457200" rtl="0">
              <a:lnSpc>
                <a:spcPct val="1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Data can be validated</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Database</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Manage data</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1000"/>
              </a:spcAft>
              <a:buClr>
                <a:schemeClr val="accent2"/>
              </a:buClr>
              <a:buSzPts val="1400"/>
              <a:buFont typeface="Calibri"/>
              <a:buChar char="❖"/>
            </a:pPr>
            <a:r>
              <a:rPr lang="en" sz="1400">
                <a:solidFill>
                  <a:schemeClr val="accent2"/>
                </a:solidFill>
                <a:latin typeface="Calibri"/>
                <a:ea typeface="Calibri"/>
                <a:cs typeface="Calibri"/>
                <a:sym typeface="Calibri"/>
              </a:rPr>
              <a:t>Acknowledgment (tell the user that we received the data)</a:t>
            </a:r>
            <a:endParaRPr sz="1400">
              <a:solidFill>
                <a:schemeClr val="accent2"/>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Admin Commented Stubs (cont.)</a:t>
            </a:r>
            <a:endParaRPr/>
          </a:p>
        </p:txBody>
      </p:sp>
      <p:pic>
        <p:nvPicPr>
          <p:cNvPr id="248" name="Shape 248"/>
          <p:cNvPicPr preferRelativeResize="0"/>
          <p:nvPr/>
        </p:nvPicPr>
        <p:blipFill>
          <a:blip r:embed="rId3">
            <a:alphaModFix/>
          </a:blip>
          <a:stretch>
            <a:fillRect/>
          </a:stretch>
        </p:blipFill>
        <p:spPr>
          <a:xfrm>
            <a:off x="311700" y="986150"/>
            <a:ext cx="2825825" cy="3821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Database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Database Sub Features</a:t>
            </a:r>
            <a:r>
              <a:rPr lang="en"/>
              <a:t> </a:t>
            </a:r>
            <a:endParaRPr/>
          </a:p>
        </p:txBody>
      </p:sp>
      <p:sp>
        <p:nvSpPr>
          <p:cNvPr id="259" name="Shape 259"/>
          <p:cNvSpPr txBox="1"/>
          <p:nvPr>
            <p:ph idx="1" type="body"/>
          </p:nvPr>
        </p:nvSpPr>
        <p:spPr>
          <a:xfrm>
            <a:off x="726700" y="1377900"/>
            <a:ext cx="7607700" cy="3153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Create Database</a:t>
            </a:r>
            <a:endParaRPr/>
          </a:p>
          <a:p>
            <a:pPr indent="-317500" lvl="0" marL="457200" rtl="0">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Implement a robust database to contain all data</a:t>
            </a:r>
            <a:endParaRPr sz="1400">
              <a:solidFill>
                <a:schemeClr val="accent2"/>
              </a:solidFill>
              <a:latin typeface="Calibri"/>
              <a:ea typeface="Calibri"/>
              <a:cs typeface="Calibri"/>
              <a:sym typeface="Calibri"/>
            </a:endParaRPr>
          </a:p>
          <a:p>
            <a:pPr indent="-317500" lvl="1" marL="914400" rtl="0">
              <a:spcBef>
                <a:spcPts val="0"/>
              </a:spcBef>
              <a:spcAft>
                <a:spcPts val="0"/>
              </a:spcAft>
              <a:buClr>
                <a:schemeClr val="accent2"/>
              </a:buClr>
              <a:buSzPts val="1400"/>
              <a:buFont typeface="Calibri"/>
              <a:buChar char="➢"/>
            </a:pPr>
            <a:r>
              <a:rPr lang="en">
                <a:solidFill>
                  <a:schemeClr val="accent2"/>
                </a:solidFill>
                <a:latin typeface="Calibri"/>
                <a:ea typeface="Calibri"/>
                <a:cs typeface="Calibri"/>
                <a:sym typeface="Calibri"/>
              </a:rPr>
              <a:t>Room</a:t>
            </a:r>
            <a:endParaRPr>
              <a:solidFill>
                <a:schemeClr val="accent2"/>
              </a:solidFill>
              <a:latin typeface="Calibri"/>
              <a:ea typeface="Calibri"/>
              <a:cs typeface="Calibri"/>
              <a:sym typeface="Calibri"/>
            </a:endParaRPr>
          </a:p>
          <a:p>
            <a:pPr indent="-317500" lvl="1" marL="914400" rtl="0">
              <a:spcBef>
                <a:spcPts val="0"/>
              </a:spcBef>
              <a:spcAft>
                <a:spcPts val="0"/>
              </a:spcAft>
              <a:buClr>
                <a:schemeClr val="accent2"/>
              </a:buClr>
              <a:buSzPts val="1400"/>
              <a:buFont typeface="Calibri"/>
              <a:buChar char="➢"/>
            </a:pPr>
            <a:r>
              <a:rPr lang="en">
                <a:solidFill>
                  <a:schemeClr val="accent2"/>
                </a:solidFill>
                <a:latin typeface="Calibri"/>
                <a:ea typeface="Calibri"/>
                <a:cs typeface="Calibri"/>
                <a:sym typeface="Calibri"/>
              </a:rPr>
              <a:t>Timeslot</a:t>
            </a:r>
            <a:endParaRPr>
              <a:solidFill>
                <a:schemeClr val="accent2"/>
              </a:solidFill>
              <a:latin typeface="Calibri"/>
              <a:ea typeface="Calibri"/>
              <a:cs typeface="Calibri"/>
              <a:sym typeface="Calibri"/>
            </a:endParaRPr>
          </a:p>
          <a:p>
            <a:pPr indent="-317500" lvl="1" marL="914400" rtl="0">
              <a:spcBef>
                <a:spcPts val="0"/>
              </a:spcBef>
              <a:spcAft>
                <a:spcPts val="0"/>
              </a:spcAft>
              <a:buClr>
                <a:schemeClr val="accent2"/>
              </a:buClr>
              <a:buSzPts val="1400"/>
              <a:buFont typeface="Calibri"/>
              <a:buChar char="➢"/>
            </a:pPr>
            <a:r>
              <a:rPr lang="en">
                <a:solidFill>
                  <a:schemeClr val="accent2"/>
                </a:solidFill>
                <a:latin typeface="Calibri"/>
                <a:ea typeface="Calibri"/>
                <a:cs typeface="Calibri"/>
                <a:sym typeface="Calibri"/>
              </a:rPr>
              <a:t>User ID</a:t>
            </a:r>
            <a:endParaRPr>
              <a:solidFill>
                <a:schemeClr val="accent2"/>
              </a:solidFill>
              <a:latin typeface="Calibri"/>
              <a:ea typeface="Calibri"/>
              <a:cs typeface="Calibri"/>
              <a:sym typeface="Calibri"/>
            </a:endParaRPr>
          </a:p>
          <a:p>
            <a:pPr indent="-317500" lvl="1" marL="914400" rtl="0">
              <a:spcBef>
                <a:spcPts val="0"/>
              </a:spcBef>
              <a:spcAft>
                <a:spcPts val="0"/>
              </a:spcAft>
              <a:buClr>
                <a:schemeClr val="accent2"/>
              </a:buClr>
              <a:buSzPts val="1400"/>
              <a:buFont typeface="Calibri"/>
              <a:buChar char="➢"/>
            </a:pPr>
            <a:r>
              <a:rPr lang="en">
                <a:solidFill>
                  <a:schemeClr val="accent2"/>
                </a:solidFill>
                <a:latin typeface="Calibri"/>
                <a:ea typeface="Calibri"/>
                <a:cs typeface="Calibri"/>
                <a:sym typeface="Calibri"/>
              </a:rPr>
              <a:t>Admin Username and Passwords</a:t>
            </a:r>
            <a:endParaRPr>
              <a:solidFill>
                <a:schemeClr val="accent2"/>
              </a:solidFill>
              <a:latin typeface="Calibri"/>
              <a:ea typeface="Calibri"/>
              <a:cs typeface="Calibri"/>
              <a:sym typeface="Calibri"/>
            </a:endParaRPr>
          </a:p>
          <a:p>
            <a:pPr indent="-317500" lvl="1" marL="914400" rtl="0">
              <a:spcBef>
                <a:spcPts val="0"/>
              </a:spcBef>
              <a:spcAft>
                <a:spcPts val="0"/>
              </a:spcAft>
              <a:buClr>
                <a:schemeClr val="accent2"/>
              </a:buClr>
              <a:buSzPts val="1400"/>
              <a:buFont typeface="Calibri"/>
              <a:buChar char="➢"/>
            </a:pPr>
            <a:r>
              <a:rPr lang="en">
                <a:solidFill>
                  <a:schemeClr val="accent2"/>
                </a:solidFill>
                <a:latin typeface="Calibri"/>
                <a:ea typeface="Calibri"/>
                <a:cs typeface="Calibri"/>
                <a:sym typeface="Calibri"/>
              </a:rPr>
              <a:t>Headcounts for start, middle, and end</a:t>
            </a:r>
            <a:endParaRPr>
              <a:solidFill>
                <a:schemeClr val="accent2"/>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Database</a:t>
            </a:r>
            <a:endParaRPr/>
          </a:p>
        </p:txBody>
      </p:sp>
      <p:pic>
        <p:nvPicPr>
          <p:cNvPr id="265" name="Shape 265"/>
          <p:cNvPicPr preferRelativeResize="0"/>
          <p:nvPr/>
        </p:nvPicPr>
        <p:blipFill>
          <a:blip r:embed="rId3">
            <a:alphaModFix/>
          </a:blip>
          <a:stretch>
            <a:fillRect/>
          </a:stretch>
        </p:blipFill>
        <p:spPr>
          <a:xfrm>
            <a:off x="152400" y="814250"/>
            <a:ext cx="8839199" cy="351500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Database </a:t>
            </a:r>
            <a:endParaRPr/>
          </a:p>
        </p:txBody>
      </p:sp>
      <p:pic>
        <p:nvPicPr>
          <p:cNvPr id="271" name="Shape 271"/>
          <p:cNvPicPr preferRelativeResize="0"/>
          <p:nvPr/>
        </p:nvPicPr>
        <p:blipFill>
          <a:blip r:embed="rId3">
            <a:alphaModFix/>
          </a:blip>
          <a:stretch>
            <a:fillRect/>
          </a:stretch>
        </p:blipFill>
        <p:spPr>
          <a:xfrm>
            <a:off x="2983000" y="463225"/>
            <a:ext cx="3177995" cy="45997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Database Table Commented Stubs</a:t>
            </a:r>
            <a:endParaRPr/>
          </a:p>
        </p:txBody>
      </p:sp>
      <p:sp>
        <p:nvSpPr>
          <p:cNvPr id="277" name="Shape 277"/>
          <p:cNvSpPr txBox="1"/>
          <p:nvPr>
            <p:ph idx="1" type="body"/>
          </p:nvPr>
        </p:nvSpPr>
        <p:spPr>
          <a:xfrm>
            <a:off x="768150" y="1017450"/>
            <a:ext cx="7607700" cy="3930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1400"/>
              <a:t>Forms</a:t>
            </a:r>
            <a:endParaRPr b="1" sz="1400"/>
          </a:p>
          <a:p>
            <a:pPr indent="457200" lvl="0" marL="0" rtl="0">
              <a:lnSpc>
                <a:spcPct val="100000"/>
              </a:lnSpc>
              <a:spcBef>
                <a:spcPts val="0"/>
              </a:spcBef>
              <a:spcAft>
                <a:spcPts val="0"/>
              </a:spcAft>
              <a:buNone/>
            </a:pPr>
            <a:r>
              <a:rPr lang="en" sz="1400">
                <a:solidFill>
                  <a:schemeClr val="accent2"/>
                </a:solidFill>
                <a:latin typeface="Calibri"/>
                <a:ea typeface="Calibri"/>
                <a:cs typeface="Calibri"/>
                <a:sym typeface="Calibri"/>
              </a:rPr>
              <a:t>/* The purpose of the Forms table is to store all data entered in the form by the client */</a:t>
            </a:r>
            <a:endParaRPr sz="1400">
              <a:solidFill>
                <a:schemeClr val="accent2"/>
              </a:solidFill>
              <a:latin typeface="Calibri"/>
              <a:ea typeface="Calibri"/>
              <a:cs typeface="Calibri"/>
              <a:sym typeface="Calibri"/>
            </a:endParaRPr>
          </a:p>
          <a:p>
            <a:pPr indent="0" lvl="0" marL="0" rtl="0">
              <a:lnSpc>
                <a:spcPct val="100000"/>
              </a:lnSpc>
              <a:spcBef>
                <a:spcPts val="1000"/>
              </a:spcBef>
              <a:spcAft>
                <a:spcPts val="0"/>
              </a:spcAft>
              <a:buNone/>
            </a:pPr>
            <a:r>
              <a:rPr b="1" lang="en" sz="1400"/>
              <a:t>Rooms</a:t>
            </a:r>
            <a:endParaRPr b="1" sz="1400"/>
          </a:p>
          <a:p>
            <a:pPr indent="0" lvl="0" marL="457200" rtl="0">
              <a:lnSpc>
                <a:spcPct val="100000"/>
              </a:lnSpc>
              <a:spcBef>
                <a:spcPts val="0"/>
              </a:spcBef>
              <a:spcAft>
                <a:spcPts val="0"/>
              </a:spcAft>
              <a:buNone/>
            </a:pPr>
            <a:r>
              <a:rPr lang="en" sz="1400">
                <a:solidFill>
                  <a:schemeClr val="accent2"/>
                </a:solidFill>
                <a:latin typeface="Calibri"/>
                <a:ea typeface="Calibri"/>
                <a:cs typeface="Calibri"/>
                <a:sym typeface="Calibri"/>
              </a:rPr>
              <a:t>/* The purpose of the Rooms table is to store RoomID, Room, and Capacity. RoomID is used by the Forms table for RoomID specification */</a:t>
            </a:r>
            <a:endParaRPr b="1" sz="1400">
              <a:solidFill>
                <a:schemeClr val="accent2"/>
              </a:solidFill>
              <a:latin typeface="Calibri"/>
              <a:ea typeface="Calibri"/>
              <a:cs typeface="Calibri"/>
              <a:sym typeface="Calibri"/>
            </a:endParaRPr>
          </a:p>
          <a:p>
            <a:pPr indent="0" lvl="0" marL="0" rtl="0">
              <a:lnSpc>
                <a:spcPct val="100000"/>
              </a:lnSpc>
              <a:spcBef>
                <a:spcPts val="1000"/>
              </a:spcBef>
              <a:spcAft>
                <a:spcPts val="0"/>
              </a:spcAft>
              <a:buNone/>
            </a:pPr>
            <a:r>
              <a:rPr b="1" lang="en" sz="1400"/>
              <a:t>Timeslots</a:t>
            </a:r>
            <a:endParaRPr b="1" sz="1400"/>
          </a:p>
          <a:p>
            <a:pPr indent="0" lvl="0" marL="457200" rtl="0">
              <a:lnSpc>
                <a:spcPct val="100000"/>
              </a:lnSpc>
              <a:spcBef>
                <a:spcPts val="0"/>
              </a:spcBef>
              <a:spcAft>
                <a:spcPts val="0"/>
              </a:spcAft>
              <a:buNone/>
            </a:pPr>
            <a:r>
              <a:rPr lang="en" sz="1400">
                <a:solidFill>
                  <a:schemeClr val="accent2"/>
                </a:solidFill>
                <a:latin typeface="Calibri"/>
                <a:ea typeface="Calibri"/>
                <a:cs typeface="Calibri"/>
                <a:sym typeface="Calibri"/>
              </a:rPr>
              <a:t>/* The purpose of the Timeslots table is to store TimeslotID and Timeslot. TimeslotID is used by the Forms table for TimeslotID specification */</a:t>
            </a:r>
            <a:endParaRPr sz="1400">
              <a:solidFill>
                <a:schemeClr val="accent2"/>
              </a:solidFill>
              <a:latin typeface="Calibri"/>
              <a:ea typeface="Calibri"/>
              <a:cs typeface="Calibri"/>
              <a:sym typeface="Calibri"/>
            </a:endParaRPr>
          </a:p>
          <a:p>
            <a:pPr indent="0" lvl="0" marL="0" rtl="0">
              <a:lnSpc>
                <a:spcPct val="100000"/>
              </a:lnSpc>
              <a:spcBef>
                <a:spcPts val="1000"/>
              </a:spcBef>
              <a:spcAft>
                <a:spcPts val="0"/>
              </a:spcAft>
              <a:buNone/>
            </a:pPr>
            <a:r>
              <a:rPr b="1" lang="en" sz="1400"/>
              <a:t>Clients</a:t>
            </a:r>
            <a:endParaRPr b="1" sz="1400"/>
          </a:p>
          <a:p>
            <a:pPr indent="0" lvl="0" marL="457200" rtl="0">
              <a:lnSpc>
                <a:spcPct val="100000"/>
              </a:lnSpc>
              <a:spcBef>
                <a:spcPts val="0"/>
              </a:spcBef>
              <a:spcAft>
                <a:spcPts val="0"/>
              </a:spcAft>
              <a:buNone/>
            </a:pPr>
            <a:r>
              <a:rPr lang="en" sz="1400">
                <a:solidFill>
                  <a:schemeClr val="accent2"/>
                </a:solidFill>
                <a:latin typeface="Calibri"/>
                <a:ea typeface="Calibri"/>
                <a:cs typeface="Calibri"/>
                <a:sym typeface="Calibri"/>
              </a:rPr>
              <a:t>/* The purpose of the Clients table is to store UserID for front end client authentication. userID is used by the Forms table for UserID specification */</a:t>
            </a:r>
            <a:endParaRPr sz="1400">
              <a:solidFill>
                <a:schemeClr val="accent2"/>
              </a:solidFill>
              <a:latin typeface="Calibri"/>
              <a:ea typeface="Calibri"/>
              <a:cs typeface="Calibri"/>
              <a:sym typeface="Calibri"/>
            </a:endParaRPr>
          </a:p>
          <a:p>
            <a:pPr indent="0" lvl="0" marL="0" rtl="0">
              <a:lnSpc>
                <a:spcPct val="100000"/>
              </a:lnSpc>
              <a:spcBef>
                <a:spcPts val="1000"/>
              </a:spcBef>
              <a:spcAft>
                <a:spcPts val="0"/>
              </a:spcAft>
              <a:buNone/>
            </a:pPr>
            <a:r>
              <a:rPr b="1" lang="en" sz="1400"/>
              <a:t>Admins</a:t>
            </a:r>
            <a:endParaRPr b="1" sz="1400"/>
          </a:p>
          <a:p>
            <a:pPr indent="0" lvl="0" marL="457200" rtl="0">
              <a:lnSpc>
                <a:spcPct val="100000"/>
              </a:lnSpc>
              <a:spcBef>
                <a:spcPts val="0"/>
              </a:spcBef>
              <a:spcAft>
                <a:spcPts val="1000"/>
              </a:spcAft>
              <a:buNone/>
            </a:pPr>
            <a:r>
              <a:rPr lang="en" sz="1400">
                <a:solidFill>
                  <a:schemeClr val="accent2"/>
                </a:solidFill>
                <a:latin typeface="Calibri"/>
                <a:ea typeface="Calibri"/>
                <a:cs typeface="Calibri"/>
                <a:sym typeface="Calibri"/>
              </a:rPr>
              <a:t>/* The purpose of the Admins table is to store Username and Password for front end admin authentication. */</a:t>
            </a:r>
            <a:endParaRPr sz="1400">
              <a:solidFill>
                <a:schemeClr val="accent2"/>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Why We Changed Our Approach</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Client &amp; Admin Progression</a:t>
            </a:r>
            <a:endParaRPr/>
          </a:p>
          <a:p>
            <a:pPr indent="0" lvl="0" marL="0">
              <a:spcBef>
                <a:spcPts val="0"/>
              </a:spcBef>
              <a:spcAft>
                <a:spcPts val="0"/>
              </a:spcAft>
              <a:buNone/>
            </a:pPr>
            <a:r>
              <a:t/>
            </a:r>
            <a:endParaRPr/>
          </a:p>
        </p:txBody>
      </p:sp>
      <p:sp>
        <p:nvSpPr>
          <p:cNvPr id="288" name="Shape 2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2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Difficulties tracking what each group was doing</a:t>
            </a:r>
            <a:endParaRPr>
              <a:solidFill>
                <a:schemeClr val="accent2"/>
              </a:solidFill>
              <a:latin typeface="Calibri"/>
              <a:ea typeface="Calibri"/>
              <a:cs typeface="Calibri"/>
              <a:sym typeface="Calibri"/>
            </a:endParaRPr>
          </a:p>
          <a:p>
            <a:pPr indent="-317500" lvl="0" marL="457200" rtl="0">
              <a:lnSpc>
                <a:spcPct val="2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Initially overly complex</a:t>
            </a:r>
            <a:endParaRPr sz="1400">
              <a:solidFill>
                <a:schemeClr val="accent2"/>
              </a:solidFill>
              <a:latin typeface="Calibri"/>
              <a:ea typeface="Calibri"/>
              <a:cs typeface="Calibri"/>
              <a:sym typeface="Calibri"/>
            </a:endParaRPr>
          </a:p>
          <a:p>
            <a:pPr indent="-317500" lvl="1" marL="914400" rtl="0">
              <a:lnSpc>
                <a:spcPct val="2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Difficulties debugging</a:t>
            </a:r>
            <a:endParaRPr sz="1400">
              <a:solidFill>
                <a:schemeClr val="accent2"/>
              </a:solidFill>
              <a:latin typeface="Calibri"/>
              <a:ea typeface="Calibri"/>
              <a:cs typeface="Calibri"/>
              <a:sym typeface="Calibri"/>
            </a:endParaRPr>
          </a:p>
          <a:p>
            <a:pPr indent="-317500" lvl="1" marL="914400" rtl="0">
              <a:lnSpc>
                <a:spcPct val="200000"/>
              </a:lnSpc>
              <a:spcBef>
                <a:spcPts val="1000"/>
              </a:spcBef>
              <a:spcAft>
                <a:spcPts val="0"/>
              </a:spcAft>
              <a:buClr>
                <a:schemeClr val="accent2"/>
              </a:buClr>
              <a:buSzPts val="1400"/>
              <a:buFont typeface="Calibri"/>
              <a:buChar char="➢"/>
            </a:pPr>
            <a:r>
              <a:rPr lang="en">
                <a:solidFill>
                  <a:schemeClr val="accent2"/>
                </a:solidFill>
                <a:latin typeface="Calibri"/>
                <a:ea typeface="Calibri"/>
                <a:cs typeface="Calibri"/>
                <a:sym typeface="Calibri"/>
              </a:rPr>
              <a:t>Experience levels varied greatly between members</a:t>
            </a:r>
            <a:endParaRPr>
              <a:solidFill>
                <a:schemeClr val="accent2"/>
              </a:solidFill>
              <a:latin typeface="Calibri"/>
              <a:ea typeface="Calibri"/>
              <a:cs typeface="Calibri"/>
              <a:sym typeface="Calibri"/>
            </a:endParaRPr>
          </a:p>
          <a:p>
            <a:pPr indent="-317500" lvl="1" marL="914400" rtl="0">
              <a:lnSpc>
                <a:spcPct val="200000"/>
              </a:lnSpc>
              <a:spcBef>
                <a:spcPts val="1000"/>
              </a:spcBef>
              <a:spcAft>
                <a:spcPts val="0"/>
              </a:spcAft>
              <a:buClr>
                <a:schemeClr val="accent2"/>
              </a:buClr>
              <a:buSzPts val="1400"/>
              <a:buFont typeface="Calibri"/>
              <a:buChar char="➢"/>
            </a:pPr>
            <a:r>
              <a:rPr lang="en">
                <a:solidFill>
                  <a:schemeClr val="accent2"/>
                </a:solidFill>
                <a:latin typeface="Calibri"/>
                <a:ea typeface="Calibri"/>
                <a:cs typeface="Calibri"/>
                <a:sym typeface="Calibri"/>
              </a:rPr>
              <a:t>Simple Problem</a:t>
            </a:r>
            <a:endParaRPr>
              <a:solidFill>
                <a:schemeClr val="accent2"/>
              </a:solidFill>
              <a:latin typeface="Calibri"/>
              <a:ea typeface="Calibri"/>
              <a:cs typeface="Calibri"/>
              <a:sym typeface="Calibri"/>
            </a:endParaRPr>
          </a:p>
          <a:p>
            <a:pPr indent="-317500" lvl="0" marL="457200" rtl="0">
              <a:lnSpc>
                <a:spcPct val="200000"/>
              </a:lnSpc>
              <a:spcBef>
                <a:spcPts val="1000"/>
              </a:spcBef>
              <a:spcAft>
                <a:spcPts val="1000"/>
              </a:spcAft>
              <a:buClr>
                <a:schemeClr val="accent2"/>
              </a:buClr>
              <a:buSzPts val="1400"/>
              <a:buFont typeface="Calibri"/>
              <a:buChar char="❖"/>
            </a:pPr>
            <a:r>
              <a:rPr lang="en" sz="1400">
                <a:solidFill>
                  <a:schemeClr val="accent2"/>
                </a:solidFill>
                <a:latin typeface="Calibri"/>
                <a:ea typeface="Calibri"/>
                <a:cs typeface="Calibri"/>
                <a:sym typeface="Calibri"/>
              </a:rPr>
              <a:t>S</a:t>
            </a:r>
            <a:r>
              <a:rPr lang="en" sz="1400">
                <a:solidFill>
                  <a:schemeClr val="accent2"/>
                </a:solidFill>
                <a:latin typeface="Calibri"/>
                <a:ea typeface="Calibri"/>
                <a:cs typeface="Calibri"/>
                <a:sym typeface="Calibri"/>
              </a:rPr>
              <a:t>witched to procedural php embedded in the web pages</a:t>
            </a:r>
            <a:endParaRPr sz="1400">
              <a:solidFill>
                <a:schemeClr val="accent2"/>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Database Progression</a:t>
            </a:r>
            <a:endParaRPr/>
          </a:p>
        </p:txBody>
      </p:sp>
      <p:sp>
        <p:nvSpPr>
          <p:cNvPr id="294" name="Shape 2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2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Added Primary Keys</a:t>
            </a:r>
            <a:endParaRPr sz="1400">
              <a:solidFill>
                <a:schemeClr val="accent2"/>
              </a:solidFill>
              <a:latin typeface="Calibri"/>
              <a:ea typeface="Calibri"/>
              <a:cs typeface="Calibri"/>
              <a:sym typeface="Calibri"/>
            </a:endParaRPr>
          </a:p>
          <a:p>
            <a:pPr indent="-317500" lvl="0" marL="457200" rtl="0">
              <a:lnSpc>
                <a:spcPct val="2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Added Auto-Increment</a:t>
            </a:r>
            <a:endParaRPr sz="1400">
              <a:solidFill>
                <a:schemeClr val="accent2"/>
              </a:solidFill>
              <a:latin typeface="Calibri"/>
              <a:ea typeface="Calibri"/>
              <a:cs typeface="Calibri"/>
              <a:sym typeface="Calibri"/>
            </a:endParaRPr>
          </a:p>
          <a:p>
            <a:pPr indent="-317500" lvl="0" marL="457200" rtl="0">
              <a:lnSpc>
                <a:spcPct val="200000"/>
              </a:lnSpc>
              <a:spcBef>
                <a:spcPts val="1000"/>
              </a:spcBef>
              <a:spcAft>
                <a:spcPts val="1000"/>
              </a:spcAft>
              <a:buClr>
                <a:schemeClr val="accent2"/>
              </a:buClr>
              <a:buSzPts val="1400"/>
              <a:buFont typeface="Calibri"/>
              <a:buChar char="❖"/>
            </a:pPr>
            <a:r>
              <a:rPr lang="en" sz="1400">
                <a:solidFill>
                  <a:schemeClr val="accent2"/>
                </a:solidFill>
                <a:latin typeface="Calibri"/>
                <a:ea typeface="Calibri"/>
                <a:cs typeface="Calibri"/>
                <a:sym typeface="Calibri"/>
              </a:rPr>
              <a:t>Changed the collation of varchars (Allows for Case Sensitivity)</a:t>
            </a:r>
            <a:endParaRPr sz="1400">
              <a:solidFill>
                <a:schemeClr val="accent2"/>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Procedural PHP vs. OO PHP</a:t>
            </a:r>
            <a:endParaRPr/>
          </a:p>
        </p:txBody>
      </p:sp>
      <p:sp>
        <p:nvSpPr>
          <p:cNvPr id="300" name="Shape 3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Motivation</a:t>
            </a:r>
            <a:endParaRPr/>
          </a:p>
          <a:p>
            <a:pPr indent="-317500" lvl="0" marL="457200" rtl="0">
              <a:lnSpc>
                <a:spcPct val="2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Small scale applications vs large scale applications</a:t>
            </a:r>
            <a:endParaRPr sz="1400">
              <a:solidFill>
                <a:schemeClr val="accent2"/>
              </a:solidFill>
              <a:latin typeface="Calibri"/>
              <a:ea typeface="Calibri"/>
              <a:cs typeface="Calibri"/>
              <a:sym typeface="Calibri"/>
            </a:endParaRPr>
          </a:p>
          <a:p>
            <a:pPr indent="0" lvl="0" marL="0" rtl="0">
              <a:lnSpc>
                <a:spcPct val="100000"/>
              </a:lnSpc>
              <a:spcBef>
                <a:spcPts val="1000"/>
              </a:spcBef>
              <a:spcAft>
                <a:spcPts val="0"/>
              </a:spcAft>
              <a:buNone/>
            </a:pPr>
            <a:r>
              <a:rPr lang="en"/>
              <a:t>Project Impact</a:t>
            </a:r>
            <a:endParaRPr/>
          </a:p>
          <a:p>
            <a:pPr indent="-317500" lvl="0" marL="457200" rtl="0">
              <a:lnSpc>
                <a:spcPct val="2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Embedded PHP in web pages</a:t>
            </a:r>
            <a:endParaRPr sz="1400">
              <a:solidFill>
                <a:schemeClr val="accent2"/>
              </a:solidFill>
              <a:latin typeface="Calibri"/>
              <a:ea typeface="Calibri"/>
              <a:cs typeface="Calibri"/>
              <a:sym typeface="Calibri"/>
            </a:endParaRPr>
          </a:p>
          <a:p>
            <a:pPr indent="-317500" lvl="0" marL="457200" rtl="0">
              <a:lnSpc>
                <a:spcPct val="2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Replaced methods and classes with functions and inlined code</a:t>
            </a:r>
            <a:endParaRPr sz="1400">
              <a:solidFill>
                <a:schemeClr val="accent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Team Structure</a:t>
            </a:r>
            <a:endParaRPr/>
          </a:p>
        </p:txBody>
      </p:sp>
      <p:sp>
        <p:nvSpPr>
          <p:cNvPr id="78" name="Shape 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Groups</a:t>
            </a:r>
            <a:endParaRPr/>
          </a:p>
          <a:p>
            <a:pPr indent="-317500" lvl="0" marL="457200" rtl="0">
              <a:lnSpc>
                <a:spcPct val="1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Client</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Admin</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Database</a:t>
            </a:r>
            <a:endParaRPr sz="1400">
              <a:solidFill>
                <a:schemeClr val="accent2"/>
              </a:solidFill>
              <a:latin typeface="Calibri"/>
              <a:ea typeface="Calibri"/>
              <a:cs typeface="Calibri"/>
              <a:sym typeface="Calibri"/>
            </a:endParaRPr>
          </a:p>
          <a:p>
            <a:pPr indent="0" lvl="0" marL="0" rtl="0">
              <a:lnSpc>
                <a:spcPct val="100000"/>
              </a:lnSpc>
              <a:spcBef>
                <a:spcPts val="1000"/>
              </a:spcBef>
              <a:spcAft>
                <a:spcPts val="0"/>
              </a:spcAft>
              <a:buNone/>
            </a:pPr>
            <a:r>
              <a:rPr lang="en"/>
              <a:t>Front End &amp; Back End Partitioning</a:t>
            </a:r>
            <a:endParaRPr/>
          </a:p>
          <a:p>
            <a:pPr indent="-317500" lvl="0" marL="457200" rtl="0">
              <a:lnSpc>
                <a:spcPct val="100000"/>
              </a:lnSpc>
              <a:spcBef>
                <a:spcPts val="0"/>
              </a:spcBef>
              <a:spcAft>
                <a:spcPts val="0"/>
              </a:spcAft>
              <a:buClr>
                <a:schemeClr val="accent2"/>
              </a:buClr>
              <a:buSzPts val="1400"/>
              <a:buFont typeface="Calibri"/>
              <a:buChar char="❖"/>
            </a:pPr>
            <a:r>
              <a:rPr lang="en" sz="1400">
                <a:solidFill>
                  <a:schemeClr val="accent2"/>
                </a:solidFill>
                <a:latin typeface="Calibri"/>
                <a:ea typeface="Calibri"/>
                <a:cs typeface="Calibri"/>
                <a:sym typeface="Calibri"/>
              </a:rPr>
              <a:t>Further divides the Client &amp; Admin groups</a:t>
            </a:r>
            <a:endParaRPr sz="1400">
              <a:solidFill>
                <a:schemeClr val="accent2"/>
              </a:solidFill>
              <a:latin typeface="Calibri"/>
              <a:ea typeface="Calibri"/>
              <a:cs typeface="Calibri"/>
              <a:sym typeface="Calibri"/>
            </a:endParaRPr>
          </a:p>
          <a:p>
            <a:pPr indent="-317500" lvl="0" marL="457200" rtl="0">
              <a:lnSpc>
                <a:spcPct val="100000"/>
              </a:lnSpc>
              <a:spcBef>
                <a:spcPts val="1000"/>
              </a:spcBef>
              <a:spcAft>
                <a:spcPts val="1000"/>
              </a:spcAft>
              <a:buClr>
                <a:schemeClr val="accent2"/>
              </a:buClr>
              <a:buSzPts val="1400"/>
              <a:buFont typeface="Calibri"/>
              <a:buChar char="❖"/>
            </a:pPr>
            <a:r>
              <a:rPr lang="en" sz="1400">
                <a:solidFill>
                  <a:schemeClr val="accent2"/>
                </a:solidFill>
                <a:latin typeface="Calibri"/>
                <a:ea typeface="Calibri"/>
                <a:cs typeface="Calibri"/>
                <a:sym typeface="Calibri"/>
              </a:rPr>
              <a:t>Splits the</a:t>
            </a:r>
            <a:r>
              <a:rPr lang="en" sz="1400">
                <a:solidFill>
                  <a:schemeClr val="accent2"/>
                </a:solidFill>
                <a:latin typeface="Calibri"/>
                <a:ea typeface="Calibri"/>
                <a:cs typeface="Calibri"/>
                <a:sym typeface="Calibri"/>
              </a:rPr>
              <a:t> workload into UI-facing and database-facing</a:t>
            </a:r>
            <a:endParaRPr sz="1400">
              <a:solidFill>
                <a:schemeClr val="accent2"/>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Here is a Demo</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The End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Features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000"/>
              <a:t>Functional Feature: Client Authentication, Data Entry, &amp; Submission</a:t>
            </a:r>
            <a:endParaRPr sz="2000"/>
          </a:p>
        </p:txBody>
      </p:sp>
      <p:sp>
        <p:nvSpPr>
          <p:cNvPr id="89" name="Shape 89"/>
          <p:cNvSpPr txBox="1"/>
          <p:nvPr>
            <p:ph idx="1" type="body"/>
          </p:nvPr>
        </p:nvSpPr>
        <p:spPr>
          <a:xfrm>
            <a:off x="311700" y="1190200"/>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Client will be able to login to the webapp using their User ID</a:t>
            </a:r>
            <a:endParaRPr>
              <a:solidFill>
                <a:schemeClr val="accent2"/>
              </a:solidFill>
              <a:latin typeface="Calibri"/>
              <a:ea typeface="Calibri"/>
              <a:cs typeface="Calibri"/>
              <a:sym typeface="Calibri"/>
            </a:endParaRPr>
          </a:p>
          <a:p>
            <a:pPr indent="-342900" lvl="0" marL="457200" rtl="0">
              <a:lnSpc>
                <a:spcPct val="200000"/>
              </a:lnSpc>
              <a:spcBef>
                <a:spcPts val="100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Client will be able to enter the room &amp; timeslot and the headcounts for beginning, middle, &amp; end of every talk</a:t>
            </a:r>
            <a:endParaRPr>
              <a:solidFill>
                <a:schemeClr val="accent2"/>
              </a:solidFill>
              <a:latin typeface="Calibri"/>
              <a:ea typeface="Calibri"/>
              <a:cs typeface="Calibri"/>
              <a:sym typeface="Calibri"/>
            </a:endParaRPr>
          </a:p>
          <a:p>
            <a:pPr indent="-342900" lvl="0" marL="457200" rtl="0">
              <a:lnSpc>
                <a:spcPct val="200000"/>
              </a:lnSpc>
              <a:spcBef>
                <a:spcPts val="1000"/>
              </a:spcBef>
              <a:spcAft>
                <a:spcPts val="1000"/>
              </a:spcAft>
              <a:buClr>
                <a:schemeClr val="accent2"/>
              </a:buClr>
              <a:buSzPts val="1800"/>
              <a:buFont typeface="Calibri"/>
              <a:buChar char="❖"/>
            </a:pPr>
            <a:r>
              <a:rPr lang="en">
                <a:solidFill>
                  <a:schemeClr val="accent2"/>
                </a:solidFill>
                <a:latin typeface="Calibri"/>
                <a:ea typeface="Calibri"/>
                <a:cs typeface="Calibri"/>
                <a:sym typeface="Calibri"/>
              </a:rPr>
              <a:t>Client will have the ability to submit &amp; overwrite a room’s data</a:t>
            </a:r>
            <a:endParaRPr>
              <a:solidFill>
                <a:schemeClr val="accent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900"/>
              <a:t>Functional Features: </a:t>
            </a:r>
            <a:r>
              <a:rPr lang="en" sz="1900"/>
              <a:t>Admin Authentication and Consistency</a:t>
            </a:r>
            <a:endParaRPr sz="1900"/>
          </a:p>
        </p:txBody>
      </p:sp>
      <p:sp>
        <p:nvSpPr>
          <p:cNvPr id="95" name="Shape 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Admins will be able to login to the admin portal using their username and password</a:t>
            </a:r>
            <a:endParaRPr>
              <a:solidFill>
                <a:schemeClr val="accent2"/>
              </a:solidFill>
              <a:latin typeface="Calibri"/>
              <a:ea typeface="Calibri"/>
              <a:cs typeface="Calibri"/>
              <a:sym typeface="Calibri"/>
            </a:endParaRPr>
          </a:p>
          <a:p>
            <a:pPr indent="-342900" lvl="0" marL="457200" rtl="0">
              <a:lnSpc>
                <a:spcPct val="200000"/>
              </a:lnSpc>
              <a:spcBef>
                <a:spcPts val="100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Data in the admin portal will be able to be displayed, added, modified, and deleted</a:t>
            </a:r>
            <a:endParaRPr>
              <a:solidFill>
                <a:schemeClr val="accent2"/>
              </a:solidFill>
              <a:latin typeface="Calibri"/>
              <a:ea typeface="Calibri"/>
              <a:cs typeface="Calibri"/>
              <a:sym typeface="Calibri"/>
            </a:endParaRPr>
          </a:p>
          <a:p>
            <a:pPr indent="-342900" lvl="0" marL="457200" rtl="0">
              <a:lnSpc>
                <a:spcPct val="200000"/>
              </a:lnSpc>
              <a:spcBef>
                <a:spcPts val="100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The webapp &amp; admin portal will be consistent across platforms</a:t>
            </a:r>
            <a:r>
              <a:rPr lang="en" sz="1200">
                <a:solidFill>
                  <a:schemeClr val="accent2"/>
                </a:solidFill>
                <a:latin typeface="Calibri"/>
                <a:ea typeface="Calibri"/>
                <a:cs typeface="Calibri"/>
                <a:sym typeface="Calibri"/>
              </a:rPr>
              <a:t> (ex: same UI, feature set, etc.)</a:t>
            </a:r>
            <a:endParaRPr sz="1200">
              <a:solidFill>
                <a:schemeClr val="accent2"/>
              </a:solidFill>
              <a:latin typeface="Calibri"/>
              <a:ea typeface="Calibri"/>
              <a:cs typeface="Calibri"/>
              <a:sym typeface="Calibri"/>
            </a:endParaRPr>
          </a:p>
          <a:p>
            <a:pPr indent="-342900" lvl="0" marL="457200" rtl="0">
              <a:lnSpc>
                <a:spcPct val="200000"/>
              </a:lnSpc>
              <a:spcBef>
                <a:spcPts val="1000"/>
              </a:spcBef>
              <a:spcAft>
                <a:spcPts val="1000"/>
              </a:spcAft>
              <a:buClr>
                <a:schemeClr val="accent2"/>
              </a:buClr>
              <a:buSzPts val="1800"/>
              <a:buFont typeface="Calibri"/>
              <a:buChar char="❖"/>
            </a:pPr>
            <a:r>
              <a:rPr lang="en">
                <a:solidFill>
                  <a:schemeClr val="accent2"/>
                </a:solidFill>
                <a:latin typeface="Calibri"/>
                <a:ea typeface="Calibri"/>
                <a:cs typeface="Calibri"/>
                <a:sym typeface="Calibri"/>
              </a:rPr>
              <a:t>The app &amp; admin portal will have a Intuitive UI</a:t>
            </a:r>
            <a:endParaRPr>
              <a:solidFill>
                <a:schemeClr val="accent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t>Functional Feature: </a:t>
            </a:r>
            <a:r>
              <a:rPr lang="en" sz="2400"/>
              <a:t>Security</a:t>
            </a:r>
            <a:endParaRPr sz="2400"/>
          </a:p>
        </p:txBody>
      </p:sp>
      <p:sp>
        <p:nvSpPr>
          <p:cNvPr id="101" name="Shape 101"/>
          <p:cNvSpPr txBox="1"/>
          <p:nvPr>
            <p:ph idx="1" type="body"/>
          </p:nvPr>
        </p:nvSpPr>
        <p:spPr>
          <a:xfrm>
            <a:off x="311700" y="1017455"/>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Basic identity checks &amp; consistency, using a simple User ID</a:t>
            </a:r>
            <a:endParaRPr>
              <a:solidFill>
                <a:schemeClr val="accent2"/>
              </a:solidFill>
              <a:latin typeface="Calibri"/>
              <a:ea typeface="Calibri"/>
              <a:cs typeface="Calibri"/>
              <a:sym typeface="Calibri"/>
            </a:endParaRPr>
          </a:p>
          <a:p>
            <a:pPr indent="-342900" lvl="0" marL="457200" rtl="0">
              <a:lnSpc>
                <a:spcPct val="200000"/>
              </a:lnSpc>
              <a:spcBef>
                <a:spcPts val="1000"/>
              </a:spcBef>
              <a:spcAft>
                <a:spcPts val="1000"/>
              </a:spcAft>
              <a:buClr>
                <a:schemeClr val="accent2"/>
              </a:buClr>
              <a:buSzPts val="1800"/>
              <a:buFont typeface="Calibri"/>
              <a:buChar char="❖"/>
            </a:pPr>
            <a:r>
              <a:rPr lang="en">
                <a:solidFill>
                  <a:schemeClr val="accent2"/>
                </a:solidFill>
                <a:latin typeface="Calibri"/>
                <a:ea typeface="Calibri"/>
                <a:cs typeface="Calibri"/>
                <a:sym typeface="Calibri"/>
              </a:rPr>
              <a:t>Client’s User ID will be submitted when their data is submitted</a:t>
            </a:r>
            <a:endParaRPr>
              <a:solidFill>
                <a:schemeClr val="accent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Non-Functional Features</a:t>
            </a:r>
            <a:endParaRPr sz="2400"/>
          </a:p>
        </p:txBody>
      </p:sp>
      <p:sp>
        <p:nvSpPr>
          <p:cNvPr id="107" name="Shape 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Data is validated before it is sent to the database</a:t>
            </a:r>
            <a:endParaRPr>
              <a:solidFill>
                <a:schemeClr val="accent2"/>
              </a:solidFill>
              <a:latin typeface="Calibri"/>
              <a:ea typeface="Calibri"/>
              <a:cs typeface="Calibri"/>
              <a:sym typeface="Calibri"/>
            </a:endParaRPr>
          </a:p>
          <a:p>
            <a:pPr indent="-342900" lvl="0" marL="457200" rtl="0">
              <a:lnSpc>
                <a:spcPct val="200000"/>
              </a:lnSpc>
              <a:spcBef>
                <a:spcPts val="100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Return an acknowledgement that tells the client that their submission was received</a:t>
            </a:r>
            <a:endParaRPr>
              <a:solidFill>
                <a:schemeClr val="accent2"/>
              </a:solidFill>
              <a:latin typeface="Calibri"/>
              <a:ea typeface="Calibri"/>
              <a:cs typeface="Calibri"/>
              <a:sym typeface="Calibri"/>
            </a:endParaRPr>
          </a:p>
          <a:p>
            <a:pPr indent="-342900" lvl="0" marL="457200" rtl="0">
              <a:lnSpc>
                <a:spcPct val="200000"/>
              </a:lnSpc>
              <a:spcBef>
                <a:spcPts val="1000"/>
              </a:spcBef>
              <a:spcAft>
                <a:spcPts val="1000"/>
              </a:spcAft>
              <a:buClr>
                <a:schemeClr val="accent2"/>
              </a:buClr>
              <a:buSzPts val="1800"/>
              <a:buFont typeface="Calibri"/>
              <a:buChar char="❖"/>
            </a:pPr>
            <a:r>
              <a:rPr lang="en">
                <a:solidFill>
                  <a:schemeClr val="accent2"/>
                </a:solidFill>
                <a:latin typeface="Calibri"/>
                <a:ea typeface="Calibri"/>
                <a:cs typeface="Calibri"/>
                <a:sym typeface="Calibri"/>
              </a:rPr>
              <a:t>Create Database</a:t>
            </a:r>
            <a:endParaRPr>
              <a:solidFill>
                <a:schemeClr val="accent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