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B6B567-A0C6-4C50-9EA0-1797BBF6D77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5487CD-B22D-4126-A56D-A74BDC7A9251}">
      <dgm:prSet phldrT="[Text]"/>
      <dgm:spPr/>
      <dgm:t>
        <a:bodyPr/>
        <a:lstStyle/>
        <a:p>
          <a:r>
            <a:rPr lang="ru-RU" dirty="0"/>
            <a:t>Высокая совместимость с языком С</a:t>
          </a:r>
          <a:endParaRPr lang="en-US" dirty="0"/>
        </a:p>
      </dgm:t>
    </dgm:pt>
    <dgm:pt modelId="{FCECEB88-5B18-4146-AAD2-445D3C063A6B}" type="parTrans" cxnId="{E7372B3D-B433-4DF3-A13A-1C0BD28BF4D6}">
      <dgm:prSet/>
      <dgm:spPr/>
      <dgm:t>
        <a:bodyPr/>
        <a:lstStyle/>
        <a:p>
          <a:endParaRPr lang="en-US"/>
        </a:p>
      </dgm:t>
    </dgm:pt>
    <dgm:pt modelId="{2B29109E-DA2A-4EC4-A9F8-0C57C37DAECA}" type="sibTrans" cxnId="{E7372B3D-B433-4DF3-A13A-1C0BD28BF4D6}">
      <dgm:prSet/>
      <dgm:spPr/>
      <dgm:t>
        <a:bodyPr/>
        <a:lstStyle/>
        <a:p>
          <a:endParaRPr lang="en-US"/>
        </a:p>
      </dgm:t>
    </dgm:pt>
    <dgm:pt modelId="{23E60400-92A9-4DED-911D-F79BCE21D79B}">
      <dgm:prSet phldrT="[Text]"/>
      <dgm:spPr/>
      <dgm:t>
        <a:bodyPr/>
        <a:lstStyle/>
        <a:p>
          <a:r>
            <a:rPr lang="ru-RU" dirty="0"/>
            <a:t>Что позволило использовать накопленные за десятилетия наработки на этом языке</a:t>
          </a:r>
          <a:endParaRPr lang="en-US" dirty="0"/>
        </a:p>
      </dgm:t>
    </dgm:pt>
    <dgm:pt modelId="{A0C20BD7-A27D-4746-A205-27A56C11A0B2}" type="parTrans" cxnId="{6F498F39-F749-485E-ABAF-344D8A4E6DC1}">
      <dgm:prSet/>
      <dgm:spPr/>
      <dgm:t>
        <a:bodyPr/>
        <a:lstStyle/>
        <a:p>
          <a:endParaRPr lang="en-US"/>
        </a:p>
      </dgm:t>
    </dgm:pt>
    <dgm:pt modelId="{39B45466-0FCF-4C92-9C3E-84DACBC5D38E}" type="sibTrans" cxnId="{6F498F39-F749-485E-ABAF-344D8A4E6DC1}">
      <dgm:prSet/>
      <dgm:spPr/>
      <dgm:t>
        <a:bodyPr/>
        <a:lstStyle/>
        <a:p>
          <a:endParaRPr lang="en-US"/>
        </a:p>
      </dgm:t>
    </dgm:pt>
    <dgm:pt modelId="{E2B5AB2C-4180-4C9A-A570-341017FCD431}">
      <dgm:prSet phldrT="[Text]"/>
      <dgm:spPr/>
      <dgm:t>
        <a:bodyPr/>
        <a:lstStyle/>
        <a:p>
          <a:r>
            <a:rPr lang="ru-RU" dirty="0"/>
            <a:t>Возможность использовать различных подходов и технологий программирования</a:t>
          </a:r>
          <a:endParaRPr lang="en-US" dirty="0"/>
        </a:p>
      </dgm:t>
    </dgm:pt>
    <dgm:pt modelId="{1D5601E6-4560-492A-92F9-9A1D099BD4EC}" type="parTrans" cxnId="{E982F4C5-C288-435D-A8C8-A864334FD0D5}">
      <dgm:prSet/>
      <dgm:spPr/>
      <dgm:t>
        <a:bodyPr/>
        <a:lstStyle/>
        <a:p>
          <a:endParaRPr lang="en-US"/>
        </a:p>
      </dgm:t>
    </dgm:pt>
    <dgm:pt modelId="{B29A55B2-E41D-4F1F-A965-E6F840B86F77}" type="sibTrans" cxnId="{E982F4C5-C288-435D-A8C8-A864334FD0D5}">
      <dgm:prSet/>
      <dgm:spPr/>
      <dgm:t>
        <a:bodyPr/>
        <a:lstStyle/>
        <a:p>
          <a:endParaRPr lang="en-US"/>
        </a:p>
      </dgm:t>
    </dgm:pt>
    <dgm:pt modelId="{E253729F-3330-4C03-9298-339953550A69}">
      <dgm:prSet phldrT="[Text]"/>
      <dgm:spPr/>
      <dgm:t>
        <a:bodyPr/>
        <a:lstStyle/>
        <a:p>
          <a:r>
            <a:rPr lang="ru-RU" dirty="0"/>
            <a:t>Процедурные программирование, ООП, шаблоны, макросы</a:t>
          </a:r>
          <a:endParaRPr lang="en-US" dirty="0"/>
        </a:p>
      </dgm:t>
    </dgm:pt>
    <dgm:pt modelId="{D26A747F-3653-4B39-A15A-041FBA5883F3}" type="parTrans" cxnId="{2E206DCA-47CC-4409-BF5E-B3C107957710}">
      <dgm:prSet/>
      <dgm:spPr/>
      <dgm:t>
        <a:bodyPr/>
        <a:lstStyle/>
        <a:p>
          <a:endParaRPr lang="en-US"/>
        </a:p>
      </dgm:t>
    </dgm:pt>
    <dgm:pt modelId="{3FDAB8BC-27A4-4741-BB3A-099078DF66CA}" type="sibTrans" cxnId="{2E206DCA-47CC-4409-BF5E-B3C107957710}">
      <dgm:prSet/>
      <dgm:spPr/>
      <dgm:t>
        <a:bodyPr/>
        <a:lstStyle/>
        <a:p>
          <a:endParaRPr lang="en-US"/>
        </a:p>
      </dgm:t>
    </dgm:pt>
    <dgm:pt modelId="{DB8D94F4-5117-4036-8026-B17C23F036FC}">
      <dgm:prSet/>
      <dgm:spPr/>
      <dgm:t>
        <a:bodyPr/>
        <a:lstStyle/>
        <a:p>
          <a:r>
            <a:rPr lang="ru-RU" dirty="0"/>
            <a:t>Кроссплатформенность</a:t>
          </a:r>
          <a:endParaRPr lang="en-US" dirty="0"/>
        </a:p>
      </dgm:t>
    </dgm:pt>
    <dgm:pt modelId="{9505D10C-AC80-4506-95A0-CEE3D5160CF5}" type="parTrans" cxnId="{B8D23D9F-1D36-45C0-B29A-31E2ACAD23D4}">
      <dgm:prSet/>
      <dgm:spPr/>
      <dgm:t>
        <a:bodyPr/>
        <a:lstStyle/>
        <a:p>
          <a:endParaRPr lang="en-US"/>
        </a:p>
      </dgm:t>
    </dgm:pt>
    <dgm:pt modelId="{1441DC26-E94B-4F48-B9DC-B3F51B2C4B11}" type="sibTrans" cxnId="{B8D23D9F-1D36-45C0-B29A-31E2ACAD23D4}">
      <dgm:prSet/>
      <dgm:spPr/>
      <dgm:t>
        <a:bodyPr/>
        <a:lstStyle/>
        <a:p>
          <a:endParaRPr lang="en-US"/>
        </a:p>
      </dgm:t>
    </dgm:pt>
    <dgm:pt modelId="{4666375D-D197-4BA7-BF59-400E97E2A28F}">
      <dgm:prSet phldrT="[Text]"/>
      <dgm:spPr/>
      <dgm:t>
        <a:bodyPr/>
        <a:lstStyle/>
        <a:p>
          <a:r>
            <a:rPr lang="ru-RU" dirty="0"/>
            <a:t>Достаточно легко переносить программы с </a:t>
          </a:r>
          <a:r>
            <a:rPr lang="en-US" dirty="0"/>
            <a:t>Windows </a:t>
          </a:r>
          <a:r>
            <a:rPr lang="ru-RU" dirty="0"/>
            <a:t>на </a:t>
          </a:r>
          <a:r>
            <a:rPr lang="en-US" dirty="0"/>
            <a:t>Unix </a:t>
          </a:r>
          <a:r>
            <a:rPr lang="ru-RU" dirty="0"/>
            <a:t>и наоборот</a:t>
          </a:r>
          <a:endParaRPr lang="en-US" dirty="0"/>
        </a:p>
      </dgm:t>
    </dgm:pt>
    <dgm:pt modelId="{B02BC501-467D-448C-9E9A-B2BDEDBB6BCA}" type="parTrans" cxnId="{57A10EFE-B92D-40E6-9BEA-E1E22C614D39}">
      <dgm:prSet/>
      <dgm:spPr/>
      <dgm:t>
        <a:bodyPr/>
        <a:lstStyle/>
        <a:p>
          <a:endParaRPr lang="en-US"/>
        </a:p>
      </dgm:t>
    </dgm:pt>
    <dgm:pt modelId="{156582D3-EDF4-4BC5-B2D0-AE916C8B23C6}" type="sibTrans" cxnId="{57A10EFE-B92D-40E6-9BEA-E1E22C614D39}">
      <dgm:prSet/>
      <dgm:spPr/>
      <dgm:t>
        <a:bodyPr/>
        <a:lstStyle/>
        <a:p>
          <a:endParaRPr lang="en-US"/>
        </a:p>
      </dgm:t>
    </dgm:pt>
    <dgm:pt modelId="{559E8CCE-4D2F-4C3B-B095-B2C5F3962ECA}">
      <dgm:prSet phldrT="[Text]"/>
      <dgm:spPr/>
      <dgm:t>
        <a:bodyPr/>
        <a:lstStyle/>
        <a:p>
          <a:r>
            <a:rPr lang="ru-RU" dirty="0"/>
            <a:t>Эффективность</a:t>
          </a:r>
          <a:endParaRPr lang="en-US" dirty="0"/>
        </a:p>
      </dgm:t>
    </dgm:pt>
    <dgm:pt modelId="{7E660CBF-CD0C-46D5-B2D4-B07254132780}" type="parTrans" cxnId="{52D85613-ACAA-4111-B99A-7BAB3F9657F2}">
      <dgm:prSet/>
      <dgm:spPr/>
      <dgm:t>
        <a:bodyPr/>
        <a:lstStyle/>
        <a:p>
          <a:endParaRPr lang="en-US"/>
        </a:p>
      </dgm:t>
    </dgm:pt>
    <dgm:pt modelId="{41590903-1AE0-4638-9823-7B1579050562}" type="sibTrans" cxnId="{52D85613-ACAA-4111-B99A-7BAB3F9657F2}">
      <dgm:prSet/>
      <dgm:spPr/>
      <dgm:t>
        <a:bodyPr/>
        <a:lstStyle/>
        <a:p>
          <a:endParaRPr lang="en-US"/>
        </a:p>
      </dgm:t>
    </dgm:pt>
    <dgm:pt modelId="{347509BF-BB9A-4B19-A11E-760CC81555D2}">
      <dgm:prSet phldrT="[Text]"/>
      <dgm:spPr/>
      <dgm:t>
        <a:bodyPr/>
        <a:lstStyle/>
        <a:p>
          <a:r>
            <a:rPr lang="ru-RU" dirty="0"/>
            <a:t>Высокая скорость работы программ, эффективное использование памяти</a:t>
          </a:r>
          <a:endParaRPr lang="en-US" dirty="0"/>
        </a:p>
      </dgm:t>
    </dgm:pt>
    <dgm:pt modelId="{B88B5526-F836-421B-BBE4-0ED2BD41E188}" type="parTrans" cxnId="{03C4C6D2-2FF5-41EF-AA1A-7362E2C3C81F}">
      <dgm:prSet/>
      <dgm:spPr/>
      <dgm:t>
        <a:bodyPr/>
        <a:lstStyle/>
        <a:p>
          <a:endParaRPr lang="en-US"/>
        </a:p>
      </dgm:t>
    </dgm:pt>
    <dgm:pt modelId="{BAD1528F-75D5-428C-A8C6-E4B81C42E7F1}" type="sibTrans" cxnId="{03C4C6D2-2FF5-41EF-AA1A-7362E2C3C81F}">
      <dgm:prSet/>
      <dgm:spPr/>
      <dgm:t>
        <a:bodyPr/>
        <a:lstStyle/>
        <a:p>
          <a:endParaRPr lang="en-US"/>
        </a:p>
      </dgm:t>
    </dgm:pt>
    <dgm:pt modelId="{3BC62850-EA3C-44C7-B3F1-E5A97215B124}">
      <dgm:prSet/>
      <dgm:spPr/>
      <dgm:t>
        <a:bodyPr/>
        <a:lstStyle/>
        <a:p>
          <a:r>
            <a:rPr lang="ru-RU" dirty="0"/>
            <a:t>Возможность работы на уровне </a:t>
          </a:r>
          <a:r>
            <a:rPr lang="en-US" dirty="0"/>
            <a:t>“</a:t>
          </a:r>
          <a:r>
            <a:rPr lang="ru-RU" dirty="0"/>
            <a:t>железа</a:t>
          </a:r>
          <a:r>
            <a:rPr lang="en-US" dirty="0"/>
            <a:t>”</a:t>
          </a:r>
        </a:p>
      </dgm:t>
    </dgm:pt>
    <dgm:pt modelId="{53E8E8FF-D56C-47A9-BB28-9CF3A8AEA740}" type="parTrans" cxnId="{A2DFEC5C-D190-4ADC-8350-E6CE1F176649}">
      <dgm:prSet/>
      <dgm:spPr/>
      <dgm:t>
        <a:bodyPr/>
        <a:lstStyle/>
        <a:p>
          <a:endParaRPr lang="en-US"/>
        </a:p>
      </dgm:t>
    </dgm:pt>
    <dgm:pt modelId="{417CF630-695F-4533-AEBC-2ECB1EF923BE}" type="sibTrans" cxnId="{A2DFEC5C-D190-4ADC-8350-E6CE1F176649}">
      <dgm:prSet/>
      <dgm:spPr/>
      <dgm:t>
        <a:bodyPr/>
        <a:lstStyle/>
        <a:p>
          <a:endParaRPr lang="en-US"/>
        </a:p>
      </dgm:t>
    </dgm:pt>
    <dgm:pt modelId="{F731382E-0D57-4CCE-9F2A-B163C43EE200}">
      <dgm:prSet/>
      <dgm:spPr/>
      <dgm:t>
        <a:bodyPr/>
        <a:lstStyle/>
        <a:p>
          <a:r>
            <a:rPr lang="ru-RU" dirty="0"/>
            <a:t>С памятью, адресами, портами</a:t>
          </a:r>
          <a:endParaRPr lang="en-US" dirty="0"/>
        </a:p>
      </dgm:t>
    </dgm:pt>
    <dgm:pt modelId="{647C6847-B951-4740-9BCF-EDA103DF171A}" type="parTrans" cxnId="{96B219EE-754A-4DAF-98FB-1D418B66CF85}">
      <dgm:prSet/>
      <dgm:spPr/>
      <dgm:t>
        <a:bodyPr/>
        <a:lstStyle/>
        <a:p>
          <a:endParaRPr lang="en-US"/>
        </a:p>
      </dgm:t>
    </dgm:pt>
    <dgm:pt modelId="{D0501740-AFF3-4E5A-A5F4-A98E6070D32E}" type="sibTrans" cxnId="{96B219EE-754A-4DAF-98FB-1D418B66CF85}">
      <dgm:prSet/>
      <dgm:spPr/>
      <dgm:t>
        <a:bodyPr/>
        <a:lstStyle/>
        <a:p>
          <a:endParaRPr lang="en-US"/>
        </a:p>
      </dgm:t>
    </dgm:pt>
    <dgm:pt modelId="{EE2A2547-529B-432B-BD55-5482331A8E3B}" type="pres">
      <dgm:prSet presAssocID="{F5B6B567-A0C6-4C50-9EA0-1797BBF6D77D}" presName="linear" presStyleCnt="0">
        <dgm:presLayoutVars>
          <dgm:animLvl val="lvl"/>
          <dgm:resizeHandles val="exact"/>
        </dgm:presLayoutVars>
      </dgm:prSet>
      <dgm:spPr/>
    </dgm:pt>
    <dgm:pt modelId="{9E476829-9F40-4AF9-87A5-D003C14B5375}" type="pres">
      <dgm:prSet presAssocID="{115487CD-B22D-4126-A56D-A74BDC7A9251}" presName="parentText" presStyleLbl="node1" presStyleIdx="0" presStyleCnt="5" custLinFactNeighborX="-1023">
        <dgm:presLayoutVars>
          <dgm:chMax val="0"/>
          <dgm:bulletEnabled val="1"/>
        </dgm:presLayoutVars>
      </dgm:prSet>
      <dgm:spPr/>
    </dgm:pt>
    <dgm:pt modelId="{2528A4A7-EC12-47D8-B1E3-930C026B4912}" type="pres">
      <dgm:prSet presAssocID="{115487CD-B22D-4126-A56D-A74BDC7A9251}" presName="childText" presStyleLbl="revTx" presStyleIdx="0" presStyleCnt="5">
        <dgm:presLayoutVars>
          <dgm:bulletEnabled val="1"/>
        </dgm:presLayoutVars>
      </dgm:prSet>
      <dgm:spPr/>
    </dgm:pt>
    <dgm:pt modelId="{7B29632A-2F33-4C1F-B125-B84E7A78C080}" type="pres">
      <dgm:prSet presAssocID="{E2B5AB2C-4180-4C9A-A570-341017FCD43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2091B39-E499-43C9-A76D-209D39319C9F}" type="pres">
      <dgm:prSet presAssocID="{E2B5AB2C-4180-4C9A-A570-341017FCD431}" presName="childText" presStyleLbl="revTx" presStyleIdx="1" presStyleCnt="5">
        <dgm:presLayoutVars>
          <dgm:bulletEnabled val="1"/>
        </dgm:presLayoutVars>
      </dgm:prSet>
      <dgm:spPr/>
    </dgm:pt>
    <dgm:pt modelId="{3A3C7B8B-2D04-4A23-B21A-6A2BA18850AE}" type="pres">
      <dgm:prSet presAssocID="{DB8D94F4-5117-4036-8026-B17C23F036F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C5B6876-9102-4166-B1EF-F1474DF0D333}" type="pres">
      <dgm:prSet presAssocID="{DB8D94F4-5117-4036-8026-B17C23F036FC}" presName="childText" presStyleLbl="revTx" presStyleIdx="2" presStyleCnt="5">
        <dgm:presLayoutVars>
          <dgm:bulletEnabled val="1"/>
        </dgm:presLayoutVars>
      </dgm:prSet>
      <dgm:spPr/>
    </dgm:pt>
    <dgm:pt modelId="{B6C2F445-6AFF-488B-A38B-C638B3888433}" type="pres">
      <dgm:prSet presAssocID="{559E8CCE-4D2F-4C3B-B095-B2C5F3962EC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66E5960-00BC-4DA2-B918-8DD95B41517D}" type="pres">
      <dgm:prSet presAssocID="{559E8CCE-4D2F-4C3B-B095-B2C5F3962ECA}" presName="childText" presStyleLbl="revTx" presStyleIdx="3" presStyleCnt="5">
        <dgm:presLayoutVars>
          <dgm:bulletEnabled val="1"/>
        </dgm:presLayoutVars>
      </dgm:prSet>
      <dgm:spPr/>
    </dgm:pt>
    <dgm:pt modelId="{FAD26C17-3722-4AE3-A2FC-636586559295}" type="pres">
      <dgm:prSet presAssocID="{3BC62850-EA3C-44C7-B3F1-E5A97215B12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C1FE95DE-4B7A-4731-91D8-0927E965EEF5}" type="pres">
      <dgm:prSet presAssocID="{3BC62850-EA3C-44C7-B3F1-E5A97215B124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A8884203-3504-463A-8FAF-B6BFE6AF834A}" type="presOf" srcId="{E253729F-3330-4C03-9298-339953550A69}" destId="{12091B39-E499-43C9-A76D-209D39319C9F}" srcOrd="0" destOrd="0" presId="urn:microsoft.com/office/officeart/2005/8/layout/vList2"/>
    <dgm:cxn modelId="{6A16E70B-DDB6-46B2-8FA9-765F2339CAB7}" type="presOf" srcId="{F731382E-0D57-4CCE-9F2A-B163C43EE200}" destId="{C1FE95DE-4B7A-4731-91D8-0927E965EEF5}" srcOrd="0" destOrd="0" presId="urn:microsoft.com/office/officeart/2005/8/layout/vList2"/>
    <dgm:cxn modelId="{F46AB10F-F89E-4796-8084-AF65774AA8E1}" type="presOf" srcId="{F5B6B567-A0C6-4C50-9EA0-1797BBF6D77D}" destId="{EE2A2547-529B-432B-BD55-5482331A8E3B}" srcOrd="0" destOrd="0" presId="urn:microsoft.com/office/officeart/2005/8/layout/vList2"/>
    <dgm:cxn modelId="{52D85613-ACAA-4111-B99A-7BAB3F9657F2}" srcId="{F5B6B567-A0C6-4C50-9EA0-1797BBF6D77D}" destId="{559E8CCE-4D2F-4C3B-B095-B2C5F3962ECA}" srcOrd="3" destOrd="0" parTransId="{7E660CBF-CD0C-46D5-B2D4-B07254132780}" sibTransId="{41590903-1AE0-4638-9823-7B1579050562}"/>
    <dgm:cxn modelId="{D39C0F21-86A1-49EF-B194-71D135560BC1}" type="presOf" srcId="{3BC62850-EA3C-44C7-B3F1-E5A97215B124}" destId="{FAD26C17-3722-4AE3-A2FC-636586559295}" srcOrd="0" destOrd="0" presId="urn:microsoft.com/office/officeart/2005/8/layout/vList2"/>
    <dgm:cxn modelId="{6F498F39-F749-485E-ABAF-344D8A4E6DC1}" srcId="{115487CD-B22D-4126-A56D-A74BDC7A9251}" destId="{23E60400-92A9-4DED-911D-F79BCE21D79B}" srcOrd="0" destOrd="0" parTransId="{A0C20BD7-A27D-4746-A205-27A56C11A0B2}" sibTransId="{39B45466-0FCF-4C92-9C3E-84DACBC5D38E}"/>
    <dgm:cxn modelId="{E7372B3D-B433-4DF3-A13A-1C0BD28BF4D6}" srcId="{F5B6B567-A0C6-4C50-9EA0-1797BBF6D77D}" destId="{115487CD-B22D-4126-A56D-A74BDC7A9251}" srcOrd="0" destOrd="0" parTransId="{FCECEB88-5B18-4146-AAD2-445D3C063A6B}" sibTransId="{2B29109E-DA2A-4EC4-A9F8-0C57C37DAECA}"/>
    <dgm:cxn modelId="{6E9E745B-6C86-417A-8293-27538A83ABFC}" type="presOf" srcId="{559E8CCE-4D2F-4C3B-B095-B2C5F3962ECA}" destId="{B6C2F445-6AFF-488B-A38B-C638B3888433}" srcOrd="0" destOrd="0" presId="urn:microsoft.com/office/officeart/2005/8/layout/vList2"/>
    <dgm:cxn modelId="{0CF3615C-B1D6-41F5-B892-D65E000762D6}" type="presOf" srcId="{347509BF-BB9A-4B19-A11E-760CC81555D2}" destId="{466E5960-00BC-4DA2-B918-8DD95B41517D}" srcOrd="0" destOrd="0" presId="urn:microsoft.com/office/officeart/2005/8/layout/vList2"/>
    <dgm:cxn modelId="{A2DFEC5C-D190-4ADC-8350-E6CE1F176649}" srcId="{F5B6B567-A0C6-4C50-9EA0-1797BBF6D77D}" destId="{3BC62850-EA3C-44C7-B3F1-E5A97215B124}" srcOrd="4" destOrd="0" parTransId="{53E8E8FF-D56C-47A9-BB28-9CF3A8AEA740}" sibTransId="{417CF630-695F-4533-AEBC-2ECB1EF923BE}"/>
    <dgm:cxn modelId="{3BB74764-D298-4A2C-AEDD-29631B779B9A}" type="presOf" srcId="{E2B5AB2C-4180-4C9A-A570-341017FCD431}" destId="{7B29632A-2F33-4C1F-B125-B84E7A78C080}" srcOrd="0" destOrd="0" presId="urn:microsoft.com/office/officeart/2005/8/layout/vList2"/>
    <dgm:cxn modelId="{CD80F653-7037-45FB-8976-CC6B770EB87E}" type="presOf" srcId="{DB8D94F4-5117-4036-8026-B17C23F036FC}" destId="{3A3C7B8B-2D04-4A23-B21A-6A2BA18850AE}" srcOrd="0" destOrd="0" presId="urn:microsoft.com/office/officeart/2005/8/layout/vList2"/>
    <dgm:cxn modelId="{2D518A91-E5AD-4FBD-A5D3-0B09693DCE27}" type="presOf" srcId="{4666375D-D197-4BA7-BF59-400E97E2A28F}" destId="{9C5B6876-9102-4166-B1EF-F1474DF0D333}" srcOrd="0" destOrd="0" presId="urn:microsoft.com/office/officeart/2005/8/layout/vList2"/>
    <dgm:cxn modelId="{B8D23D9F-1D36-45C0-B29A-31E2ACAD23D4}" srcId="{F5B6B567-A0C6-4C50-9EA0-1797BBF6D77D}" destId="{DB8D94F4-5117-4036-8026-B17C23F036FC}" srcOrd="2" destOrd="0" parTransId="{9505D10C-AC80-4506-95A0-CEE3D5160CF5}" sibTransId="{1441DC26-E94B-4F48-B9DC-B3F51B2C4B11}"/>
    <dgm:cxn modelId="{E982F4C5-C288-435D-A8C8-A864334FD0D5}" srcId="{F5B6B567-A0C6-4C50-9EA0-1797BBF6D77D}" destId="{E2B5AB2C-4180-4C9A-A570-341017FCD431}" srcOrd="1" destOrd="0" parTransId="{1D5601E6-4560-492A-92F9-9A1D099BD4EC}" sibTransId="{B29A55B2-E41D-4F1F-A965-E6F840B86F77}"/>
    <dgm:cxn modelId="{2E206DCA-47CC-4409-BF5E-B3C107957710}" srcId="{E2B5AB2C-4180-4C9A-A570-341017FCD431}" destId="{E253729F-3330-4C03-9298-339953550A69}" srcOrd="0" destOrd="0" parTransId="{D26A747F-3653-4B39-A15A-041FBA5883F3}" sibTransId="{3FDAB8BC-27A4-4741-BB3A-099078DF66CA}"/>
    <dgm:cxn modelId="{03C4C6D2-2FF5-41EF-AA1A-7362E2C3C81F}" srcId="{559E8CCE-4D2F-4C3B-B095-B2C5F3962ECA}" destId="{347509BF-BB9A-4B19-A11E-760CC81555D2}" srcOrd="0" destOrd="0" parTransId="{B88B5526-F836-421B-BBE4-0ED2BD41E188}" sibTransId="{BAD1528F-75D5-428C-A8C6-E4B81C42E7F1}"/>
    <dgm:cxn modelId="{C89CD3D4-EDC9-4F53-A0A5-22BBFF64A8FB}" type="presOf" srcId="{23E60400-92A9-4DED-911D-F79BCE21D79B}" destId="{2528A4A7-EC12-47D8-B1E3-930C026B4912}" srcOrd="0" destOrd="0" presId="urn:microsoft.com/office/officeart/2005/8/layout/vList2"/>
    <dgm:cxn modelId="{96B219EE-754A-4DAF-98FB-1D418B66CF85}" srcId="{3BC62850-EA3C-44C7-B3F1-E5A97215B124}" destId="{F731382E-0D57-4CCE-9F2A-B163C43EE200}" srcOrd="0" destOrd="0" parTransId="{647C6847-B951-4740-9BCF-EDA103DF171A}" sibTransId="{D0501740-AFF3-4E5A-A5F4-A98E6070D32E}"/>
    <dgm:cxn modelId="{32CDF4FD-2420-4588-AFE8-CC34273A988C}" type="presOf" srcId="{115487CD-B22D-4126-A56D-A74BDC7A9251}" destId="{9E476829-9F40-4AF9-87A5-D003C14B5375}" srcOrd="0" destOrd="0" presId="urn:microsoft.com/office/officeart/2005/8/layout/vList2"/>
    <dgm:cxn modelId="{57A10EFE-B92D-40E6-9BEA-E1E22C614D39}" srcId="{DB8D94F4-5117-4036-8026-B17C23F036FC}" destId="{4666375D-D197-4BA7-BF59-400E97E2A28F}" srcOrd="0" destOrd="0" parTransId="{B02BC501-467D-448C-9E9A-B2BDEDBB6BCA}" sibTransId="{156582D3-EDF4-4BC5-B2D0-AE916C8B23C6}"/>
    <dgm:cxn modelId="{89C3ED9F-A16A-4F24-9D6E-D0473DBF945B}" type="presParOf" srcId="{EE2A2547-529B-432B-BD55-5482331A8E3B}" destId="{9E476829-9F40-4AF9-87A5-D003C14B5375}" srcOrd="0" destOrd="0" presId="urn:microsoft.com/office/officeart/2005/8/layout/vList2"/>
    <dgm:cxn modelId="{A512FD5A-137B-4D80-A69F-6C0E7E423739}" type="presParOf" srcId="{EE2A2547-529B-432B-BD55-5482331A8E3B}" destId="{2528A4A7-EC12-47D8-B1E3-930C026B4912}" srcOrd="1" destOrd="0" presId="urn:microsoft.com/office/officeart/2005/8/layout/vList2"/>
    <dgm:cxn modelId="{8A90F279-B5C9-41DE-A215-8903BCA278C5}" type="presParOf" srcId="{EE2A2547-529B-432B-BD55-5482331A8E3B}" destId="{7B29632A-2F33-4C1F-B125-B84E7A78C080}" srcOrd="2" destOrd="0" presId="urn:microsoft.com/office/officeart/2005/8/layout/vList2"/>
    <dgm:cxn modelId="{BDE12AF1-F730-4164-AF53-B0DB679DA9BD}" type="presParOf" srcId="{EE2A2547-529B-432B-BD55-5482331A8E3B}" destId="{12091B39-E499-43C9-A76D-209D39319C9F}" srcOrd="3" destOrd="0" presId="urn:microsoft.com/office/officeart/2005/8/layout/vList2"/>
    <dgm:cxn modelId="{5B8205A0-0D98-4849-9C0C-9A95AAC52553}" type="presParOf" srcId="{EE2A2547-529B-432B-BD55-5482331A8E3B}" destId="{3A3C7B8B-2D04-4A23-B21A-6A2BA18850AE}" srcOrd="4" destOrd="0" presId="urn:microsoft.com/office/officeart/2005/8/layout/vList2"/>
    <dgm:cxn modelId="{A08B4479-0F50-4A05-B127-3533CC2AE0F3}" type="presParOf" srcId="{EE2A2547-529B-432B-BD55-5482331A8E3B}" destId="{9C5B6876-9102-4166-B1EF-F1474DF0D333}" srcOrd="5" destOrd="0" presId="urn:microsoft.com/office/officeart/2005/8/layout/vList2"/>
    <dgm:cxn modelId="{50C5CBD5-3EBF-46A2-8368-84508C84FAF0}" type="presParOf" srcId="{EE2A2547-529B-432B-BD55-5482331A8E3B}" destId="{B6C2F445-6AFF-488B-A38B-C638B3888433}" srcOrd="6" destOrd="0" presId="urn:microsoft.com/office/officeart/2005/8/layout/vList2"/>
    <dgm:cxn modelId="{C2A1DE5D-0F14-45E4-94E9-80194BF96FB2}" type="presParOf" srcId="{EE2A2547-529B-432B-BD55-5482331A8E3B}" destId="{466E5960-00BC-4DA2-B918-8DD95B41517D}" srcOrd="7" destOrd="0" presId="urn:microsoft.com/office/officeart/2005/8/layout/vList2"/>
    <dgm:cxn modelId="{47480996-B4DD-47DA-975E-9A9B0A68678F}" type="presParOf" srcId="{EE2A2547-529B-432B-BD55-5482331A8E3B}" destId="{FAD26C17-3722-4AE3-A2FC-636586559295}" srcOrd="8" destOrd="0" presId="urn:microsoft.com/office/officeart/2005/8/layout/vList2"/>
    <dgm:cxn modelId="{1769A2AB-5CCF-4CC0-B115-12DCA404E73E}" type="presParOf" srcId="{EE2A2547-529B-432B-BD55-5482331A8E3B}" destId="{C1FE95DE-4B7A-4731-91D8-0927E965EEF5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85D7B0-87AF-4998-9590-ADD5A9F67E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93409F-B368-4B4F-BDF9-6FF99813A938}">
      <dgm:prSet phldrT="[Text]"/>
      <dgm:spPr/>
      <dgm:t>
        <a:bodyPr/>
        <a:lstStyle/>
        <a:p>
          <a:r>
            <a:rPr lang="ru-RU" dirty="0"/>
            <a:t>Сложность языка</a:t>
          </a:r>
          <a:endParaRPr lang="en-US" dirty="0"/>
        </a:p>
      </dgm:t>
    </dgm:pt>
    <dgm:pt modelId="{09FE6CE9-718A-42E8-9ACF-34E9CFE2F082}" type="parTrans" cxnId="{7F58307E-EC94-481C-85B7-97419697883E}">
      <dgm:prSet/>
      <dgm:spPr/>
      <dgm:t>
        <a:bodyPr/>
        <a:lstStyle/>
        <a:p>
          <a:endParaRPr lang="en-US"/>
        </a:p>
      </dgm:t>
    </dgm:pt>
    <dgm:pt modelId="{10FFFA61-0F33-40DF-A610-DE9AE93F9B24}" type="sibTrans" cxnId="{7F58307E-EC94-481C-85B7-97419697883E}">
      <dgm:prSet/>
      <dgm:spPr/>
      <dgm:t>
        <a:bodyPr/>
        <a:lstStyle/>
        <a:p>
          <a:endParaRPr lang="en-US"/>
        </a:p>
      </dgm:t>
    </dgm:pt>
    <dgm:pt modelId="{57766081-3BED-40BD-851C-C27242EAB89E}">
      <dgm:prSet phldrT="[Text]" custT="1"/>
      <dgm:spPr/>
      <dgm:t>
        <a:bodyPr/>
        <a:lstStyle/>
        <a:p>
          <a:r>
            <a:rPr lang="ru-RU" sz="2800" dirty="0"/>
            <a:t>С++ собирался из разных частей и совершенствовался в разных направлениях</a:t>
          </a:r>
          <a:r>
            <a:rPr lang="en-US" sz="2800" dirty="0"/>
            <a:t>: </a:t>
          </a:r>
          <a:r>
            <a:rPr lang="ru-RU" sz="2800" dirty="0"/>
            <a:t>чтобы знать его в достаточном степени, надо знать очень много и учиться долго… </a:t>
          </a:r>
          <a:endParaRPr lang="en-US" sz="2800" dirty="0"/>
        </a:p>
      </dgm:t>
    </dgm:pt>
    <dgm:pt modelId="{2DC16039-3571-4388-8BCA-32457BFF8901}" type="parTrans" cxnId="{8B98155E-B3DD-49E8-94AD-F750740C786D}">
      <dgm:prSet/>
      <dgm:spPr/>
      <dgm:t>
        <a:bodyPr/>
        <a:lstStyle/>
        <a:p>
          <a:endParaRPr lang="en-US"/>
        </a:p>
      </dgm:t>
    </dgm:pt>
    <dgm:pt modelId="{4C56FE82-6156-4491-B387-37FB2626675C}" type="sibTrans" cxnId="{8B98155E-B3DD-49E8-94AD-F750740C786D}">
      <dgm:prSet/>
      <dgm:spPr/>
      <dgm:t>
        <a:bodyPr/>
        <a:lstStyle/>
        <a:p>
          <a:endParaRPr lang="en-US"/>
        </a:p>
      </dgm:t>
    </dgm:pt>
    <dgm:pt modelId="{7B8EE09C-A311-4810-BFED-29F8164BBE1F}">
      <dgm:prSet phldrT="[Text]"/>
      <dgm:spPr/>
      <dgm:t>
        <a:bodyPr/>
        <a:lstStyle/>
        <a:p>
          <a:r>
            <a:rPr lang="ru-RU" dirty="0"/>
            <a:t>Идеология(достижение максимальной эффективности)</a:t>
          </a:r>
          <a:endParaRPr lang="en-US" dirty="0"/>
        </a:p>
      </dgm:t>
    </dgm:pt>
    <dgm:pt modelId="{445BC33F-C5B5-4BA6-9238-554E6C52D42C}" type="parTrans" cxnId="{7F399065-E00E-479E-AEF2-829DCB0C0421}">
      <dgm:prSet/>
      <dgm:spPr/>
      <dgm:t>
        <a:bodyPr/>
        <a:lstStyle/>
        <a:p>
          <a:endParaRPr lang="en-US"/>
        </a:p>
      </dgm:t>
    </dgm:pt>
    <dgm:pt modelId="{D9F03385-BC18-4FBA-B63C-BB6A2319963F}" type="sibTrans" cxnId="{7F399065-E00E-479E-AEF2-829DCB0C0421}">
      <dgm:prSet/>
      <dgm:spPr/>
      <dgm:t>
        <a:bodyPr/>
        <a:lstStyle/>
        <a:p>
          <a:endParaRPr lang="en-US"/>
        </a:p>
      </dgm:t>
    </dgm:pt>
    <dgm:pt modelId="{7A544C71-3091-4C31-9041-BE86EBCAE0F0}">
      <dgm:prSet phldrT="[Text]"/>
      <dgm:spPr/>
      <dgm:t>
        <a:bodyPr/>
        <a:lstStyle/>
        <a:p>
          <a:r>
            <a:rPr lang="ru-RU" dirty="0"/>
            <a:t>Синтаксис языка построены так, что очень легко сделать трудно находимые ошибки.</a:t>
          </a:r>
          <a:endParaRPr lang="en-US" dirty="0"/>
        </a:p>
      </dgm:t>
    </dgm:pt>
    <dgm:pt modelId="{149EC429-468A-4476-817D-D4CFD65A4FE9}" type="parTrans" cxnId="{415A5F8B-060D-4727-B172-9998BDF4C373}">
      <dgm:prSet/>
      <dgm:spPr/>
      <dgm:t>
        <a:bodyPr/>
        <a:lstStyle/>
        <a:p>
          <a:endParaRPr lang="en-US"/>
        </a:p>
      </dgm:t>
    </dgm:pt>
    <dgm:pt modelId="{811B0E49-A8D1-44E0-BA34-8D3F8BA2F8AC}" type="sibTrans" cxnId="{415A5F8B-060D-4727-B172-9998BDF4C373}">
      <dgm:prSet/>
      <dgm:spPr/>
      <dgm:t>
        <a:bodyPr/>
        <a:lstStyle/>
        <a:p>
          <a:endParaRPr lang="en-US"/>
        </a:p>
      </dgm:t>
    </dgm:pt>
    <dgm:pt modelId="{ADE89EF7-0976-43AB-9A9F-D705B3DF9EAC}" type="pres">
      <dgm:prSet presAssocID="{D885D7B0-87AF-4998-9590-ADD5A9F67EBE}" presName="linear" presStyleCnt="0">
        <dgm:presLayoutVars>
          <dgm:animLvl val="lvl"/>
          <dgm:resizeHandles val="exact"/>
        </dgm:presLayoutVars>
      </dgm:prSet>
      <dgm:spPr/>
    </dgm:pt>
    <dgm:pt modelId="{6EAA5B35-74A5-4681-900D-A0E1D009CBEA}" type="pres">
      <dgm:prSet presAssocID="{5993409F-B368-4B4F-BDF9-6FF99813A93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C7D8C19-3540-4AEB-AC07-22599FDA1D64}" type="pres">
      <dgm:prSet presAssocID="{5993409F-B368-4B4F-BDF9-6FF99813A938}" presName="childText" presStyleLbl="revTx" presStyleIdx="0" presStyleCnt="2">
        <dgm:presLayoutVars>
          <dgm:bulletEnabled val="1"/>
        </dgm:presLayoutVars>
      </dgm:prSet>
      <dgm:spPr/>
    </dgm:pt>
    <dgm:pt modelId="{935D9AC6-E8EB-4496-B3B8-2EE70541EAB3}" type="pres">
      <dgm:prSet presAssocID="{7B8EE09C-A311-4810-BFED-29F8164BBE1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2707C1E-7E27-4FCB-9CBF-31BD4382E0FA}" type="pres">
      <dgm:prSet presAssocID="{7B8EE09C-A311-4810-BFED-29F8164BBE1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0778705-FC7C-4F17-9B20-D644CD2DDA54}" type="presOf" srcId="{7A544C71-3091-4C31-9041-BE86EBCAE0F0}" destId="{D2707C1E-7E27-4FCB-9CBF-31BD4382E0FA}" srcOrd="0" destOrd="0" presId="urn:microsoft.com/office/officeart/2005/8/layout/vList2"/>
    <dgm:cxn modelId="{8B98155E-B3DD-49E8-94AD-F750740C786D}" srcId="{5993409F-B368-4B4F-BDF9-6FF99813A938}" destId="{57766081-3BED-40BD-851C-C27242EAB89E}" srcOrd="0" destOrd="0" parTransId="{2DC16039-3571-4388-8BCA-32457BFF8901}" sibTransId="{4C56FE82-6156-4491-B387-37FB2626675C}"/>
    <dgm:cxn modelId="{7F399065-E00E-479E-AEF2-829DCB0C0421}" srcId="{D885D7B0-87AF-4998-9590-ADD5A9F67EBE}" destId="{7B8EE09C-A311-4810-BFED-29F8164BBE1F}" srcOrd="1" destOrd="0" parTransId="{445BC33F-C5B5-4BA6-9238-554E6C52D42C}" sibTransId="{D9F03385-BC18-4FBA-B63C-BB6A2319963F}"/>
    <dgm:cxn modelId="{B5B6B77C-FE1C-441A-BB9F-5264BC9841D3}" type="presOf" srcId="{57766081-3BED-40BD-851C-C27242EAB89E}" destId="{6C7D8C19-3540-4AEB-AC07-22599FDA1D64}" srcOrd="0" destOrd="0" presId="urn:microsoft.com/office/officeart/2005/8/layout/vList2"/>
    <dgm:cxn modelId="{7F58307E-EC94-481C-85B7-97419697883E}" srcId="{D885D7B0-87AF-4998-9590-ADD5A9F67EBE}" destId="{5993409F-B368-4B4F-BDF9-6FF99813A938}" srcOrd="0" destOrd="0" parTransId="{09FE6CE9-718A-42E8-9ACF-34E9CFE2F082}" sibTransId="{10FFFA61-0F33-40DF-A610-DE9AE93F9B24}"/>
    <dgm:cxn modelId="{415A5F8B-060D-4727-B172-9998BDF4C373}" srcId="{7B8EE09C-A311-4810-BFED-29F8164BBE1F}" destId="{7A544C71-3091-4C31-9041-BE86EBCAE0F0}" srcOrd="0" destOrd="0" parTransId="{149EC429-468A-4476-817D-D4CFD65A4FE9}" sibTransId="{811B0E49-A8D1-44E0-BA34-8D3F8BA2F8AC}"/>
    <dgm:cxn modelId="{FCCD4DAC-FA81-45F8-8127-5AA5E355DF88}" type="presOf" srcId="{D885D7B0-87AF-4998-9590-ADD5A9F67EBE}" destId="{ADE89EF7-0976-43AB-9A9F-D705B3DF9EAC}" srcOrd="0" destOrd="0" presId="urn:microsoft.com/office/officeart/2005/8/layout/vList2"/>
    <dgm:cxn modelId="{BBA2DFB9-E816-4A38-A6EF-F97784E669DA}" type="presOf" srcId="{7B8EE09C-A311-4810-BFED-29F8164BBE1F}" destId="{935D9AC6-E8EB-4496-B3B8-2EE70541EAB3}" srcOrd="0" destOrd="0" presId="urn:microsoft.com/office/officeart/2005/8/layout/vList2"/>
    <dgm:cxn modelId="{FEDE06CD-41C8-44BD-BE9B-7DF40967374B}" type="presOf" srcId="{5993409F-B368-4B4F-BDF9-6FF99813A938}" destId="{6EAA5B35-74A5-4681-900D-A0E1D009CBEA}" srcOrd="0" destOrd="0" presId="urn:microsoft.com/office/officeart/2005/8/layout/vList2"/>
    <dgm:cxn modelId="{516527D9-612E-444F-9AB7-D7DEDCDB4FB5}" type="presParOf" srcId="{ADE89EF7-0976-43AB-9A9F-D705B3DF9EAC}" destId="{6EAA5B35-74A5-4681-900D-A0E1D009CBEA}" srcOrd="0" destOrd="0" presId="urn:microsoft.com/office/officeart/2005/8/layout/vList2"/>
    <dgm:cxn modelId="{A0CDAFD3-7DDE-4013-88D2-47CC8B63768B}" type="presParOf" srcId="{ADE89EF7-0976-43AB-9A9F-D705B3DF9EAC}" destId="{6C7D8C19-3540-4AEB-AC07-22599FDA1D64}" srcOrd="1" destOrd="0" presId="urn:microsoft.com/office/officeart/2005/8/layout/vList2"/>
    <dgm:cxn modelId="{DFF6E0E0-C8A4-4B3C-9405-18B51D3F517C}" type="presParOf" srcId="{ADE89EF7-0976-43AB-9A9F-D705B3DF9EAC}" destId="{935D9AC6-E8EB-4496-B3B8-2EE70541EAB3}" srcOrd="2" destOrd="0" presId="urn:microsoft.com/office/officeart/2005/8/layout/vList2"/>
    <dgm:cxn modelId="{8081D1A4-3399-4496-9349-830CE0736CD5}" type="presParOf" srcId="{ADE89EF7-0976-43AB-9A9F-D705B3DF9EAC}" destId="{D2707C1E-7E27-4FCB-9CBF-31BD4382E0F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F44293-D6AE-43EB-8317-65B5BB2141D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9B3110E-9F9D-456C-A244-D903C946BD5F}">
      <dgm:prSet phldrT="[Text]"/>
      <dgm:spPr/>
      <dgm:t>
        <a:bodyPr/>
        <a:lstStyle/>
        <a:p>
          <a:r>
            <a:rPr lang="ru-RU" dirty="0"/>
            <a:t>Более безопасные</a:t>
          </a:r>
          <a:endParaRPr lang="en-US" dirty="0"/>
        </a:p>
      </dgm:t>
    </dgm:pt>
    <dgm:pt modelId="{7A93D09B-B354-452D-85D6-61008BC4D606}" type="parTrans" cxnId="{68C66B61-97CA-4028-9177-A0C215CBEF91}">
      <dgm:prSet/>
      <dgm:spPr/>
      <dgm:t>
        <a:bodyPr/>
        <a:lstStyle/>
        <a:p>
          <a:endParaRPr lang="en-US"/>
        </a:p>
      </dgm:t>
    </dgm:pt>
    <dgm:pt modelId="{E82588F1-976F-41F2-B7CC-45E77E52488C}" type="sibTrans" cxnId="{68C66B61-97CA-4028-9177-A0C215CBEF91}">
      <dgm:prSet/>
      <dgm:spPr/>
      <dgm:t>
        <a:bodyPr/>
        <a:lstStyle/>
        <a:p>
          <a:endParaRPr lang="en-US"/>
        </a:p>
      </dgm:t>
    </dgm:pt>
    <dgm:pt modelId="{A8FA8000-9C8E-4D62-B4AF-4F96BDD7CF9B}">
      <dgm:prSet phldrT="[Text]"/>
      <dgm:spPr/>
      <dgm:t>
        <a:bodyPr/>
        <a:lstStyle/>
        <a:p>
          <a:r>
            <a:rPr lang="ru-RU" dirty="0"/>
            <a:t>Имеют более узкую область применения</a:t>
          </a:r>
          <a:endParaRPr lang="en-US" dirty="0"/>
        </a:p>
      </dgm:t>
    </dgm:pt>
    <dgm:pt modelId="{56403EB8-B696-45DD-B126-FC9217A97B74}" type="parTrans" cxnId="{083241DC-A408-41D0-943C-1F8865BEF157}">
      <dgm:prSet/>
      <dgm:spPr/>
      <dgm:t>
        <a:bodyPr/>
        <a:lstStyle/>
        <a:p>
          <a:endParaRPr lang="en-US"/>
        </a:p>
      </dgm:t>
    </dgm:pt>
    <dgm:pt modelId="{8459FC4F-8BEA-4CCC-9718-C62AB288C3DE}" type="sibTrans" cxnId="{083241DC-A408-41D0-943C-1F8865BEF157}">
      <dgm:prSet/>
      <dgm:spPr/>
      <dgm:t>
        <a:bodyPr/>
        <a:lstStyle/>
        <a:p>
          <a:endParaRPr lang="en-US"/>
        </a:p>
      </dgm:t>
    </dgm:pt>
    <dgm:pt modelId="{400E3E7D-F241-4858-923B-E6C1EA689830}">
      <dgm:prSet phldrT="[Text]"/>
      <dgm:spPr/>
      <dgm:t>
        <a:bodyPr/>
        <a:lstStyle/>
        <a:p>
          <a:r>
            <a:rPr lang="ru-RU" dirty="0"/>
            <a:t>Легче для изучения</a:t>
          </a:r>
          <a:endParaRPr lang="en-US" dirty="0"/>
        </a:p>
      </dgm:t>
    </dgm:pt>
    <dgm:pt modelId="{F9FAC100-74E2-4B63-95C5-F74F9522AB77}" type="parTrans" cxnId="{E2D8EBEC-8CE7-4453-A259-8ABDEE1A1284}">
      <dgm:prSet/>
      <dgm:spPr/>
      <dgm:t>
        <a:bodyPr/>
        <a:lstStyle/>
        <a:p>
          <a:endParaRPr lang="en-US"/>
        </a:p>
      </dgm:t>
    </dgm:pt>
    <dgm:pt modelId="{CBA478D4-65EA-40A7-9A79-8E1B3A9CCEB1}" type="sibTrans" cxnId="{E2D8EBEC-8CE7-4453-A259-8ABDEE1A1284}">
      <dgm:prSet/>
      <dgm:spPr/>
      <dgm:t>
        <a:bodyPr/>
        <a:lstStyle/>
        <a:p>
          <a:endParaRPr lang="en-US"/>
        </a:p>
      </dgm:t>
    </dgm:pt>
    <dgm:pt modelId="{BBC86B22-8CB4-46E8-907C-C3F8A86409E4}" type="pres">
      <dgm:prSet presAssocID="{4FF44293-D6AE-43EB-8317-65B5BB2141D6}" presName="Name0" presStyleCnt="0">
        <dgm:presLayoutVars>
          <dgm:dir/>
          <dgm:resizeHandles val="exact"/>
        </dgm:presLayoutVars>
      </dgm:prSet>
      <dgm:spPr/>
    </dgm:pt>
    <dgm:pt modelId="{255A7BE9-0E11-455A-A1B7-A32D7E4F2735}" type="pres">
      <dgm:prSet presAssocID="{49B3110E-9F9D-456C-A244-D903C946BD5F}" presName="node" presStyleLbl="node1" presStyleIdx="0" presStyleCnt="3">
        <dgm:presLayoutVars>
          <dgm:bulletEnabled val="1"/>
        </dgm:presLayoutVars>
      </dgm:prSet>
      <dgm:spPr/>
    </dgm:pt>
    <dgm:pt modelId="{134359A6-ACE5-4C08-A2A6-BA05BD9BFEB4}" type="pres">
      <dgm:prSet presAssocID="{E82588F1-976F-41F2-B7CC-45E77E52488C}" presName="sibTrans" presStyleLbl="sibTrans2D1" presStyleIdx="0" presStyleCnt="2"/>
      <dgm:spPr/>
    </dgm:pt>
    <dgm:pt modelId="{CB8F8F37-8D20-4E77-80E1-55AB9E2BF745}" type="pres">
      <dgm:prSet presAssocID="{E82588F1-976F-41F2-B7CC-45E77E52488C}" presName="connectorText" presStyleLbl="sibTrans2D1" presStyleIdx="0" presStyleCnt="2"/>
      <dgm:spPr/>
    </dgm:pt>
    <dgm:pt modelId="{05BB704B-155C-4A38-ADCB-4CEE56F34EAE}" type="pres">
      <dgm:prSet presAssocID="{A8FA8000-9C8E-4D62-B4AF-4F96BDD7CF9B}" presName="node" presStyleLbl="node1" presStyleIdx="1" presStyleCnt="3">
        <dgm:presLayoutVars>
          <dgm:bulletEnabled val="1"/>
        </dgm:presLayoutVars>
      </dgm:prSet>
      <dgm:spPr/>
    </dgm:pt>
    <dgm:pt modelId="{4D20A526-9A4D-431E-A84C-8C84C591DF3F}" type="pres">
      <dgm:prSet presAssocID="{8459FC4F-8BEA-4CCC-9718-C62AB288C3DE}" presName="sibTrans" presStyleLbl="sibTrans2D1" presStyleIdx="1" presStyleCnt="2"/>
      <dgm:spPr/>
    </dgm:pt>
    <dgm:pt modelId="{7BB43CD0-982D-4B89-AE11-6C83BBCE91A6}" type="pres">
      <dgm:prSet presAssocID="{8459FC4F-8BEA-4CCC-9718-C62AB288C3DE}" presName="connectorText" presStyleLbl="sibTrans2D1" presStyleIdx="1" presStyleCnt="2"/>
      <dgm:spPr/>
    </dgm:pt>
    <dgm:pt modelId="{11984046-4346-4484-B545-88A94F452BD4}" type="pres">
      <dgm:prSet presAssocID="{400E3E7D-F241-4858-923B-E6C1EA689830}" presName="node" presStyleLbl="node1" presStyleIdx="2" presStyleCnt="3">
        <dgm:presLayoutVars>
          <dgm:bulletEnabled val="1"/>
        </dgm:presLayoutVars>
      </dgm:prSet>
      <dgm:spPr/>
    </dgm:pt>
  </dgm:ptLst>
  <dgm:cxnLst>
    <dgm:cxn modelId="{68C66B61-97CA-4028-9177-A0C215CBEF91}" srcId="{4FF44293-D6AE-43EB-8317-65B5BB2141D6}" destId="{49B3110E-9F9D-456C-A244-D903C946BD5F}" srcOrd="0" destOrd="0" parTransId="{7A93D09B-B354-452D-85D6-61008BC4D606}" sibTransId="{E82588F1-976F-41F2-B7CC-45E77E52488C}"/>
    <dgm:cxn modelId="{6E614444-C902-4AD9-B66A-45635D76375B}" type="presOf" srcId="{8459FC4F-8BEA-4CCC-9718-C62AB288C3DE}" destId="{4D20A526-9A4D-431E-A84C-8C84C591DF3F}" srcOrd="0" destOrd="0" presId="urn:microsoft.com/office/officeart/2005/8/layout/process1"/>
    <dgm:cxn modelId="{EEDDD665-5EFA-4B26-9D29-EC34A8486154}" type="presOf" srcId="{49B3110E-9F9D-456C-A244-D903C946BD5F}" destId="{255A7BE9-0E11-455A-A1B7-A32D7E4F2735}" srcOrd="0" destOrd="0" presId="urn:microsoft.com/office/officeart/2005/8/layout/process1"/>
    <dgm:cxn modelId="{2BF96A94-7B95-4FE2-B785-A293B202AAB0}" type="presOf" srcId="{E82588F1-976F-41F2-B7CC-45E77E52488C}" destId="{134359A6-ACE5-4C08-A2A6-BA05BD9BFEB4}" srcOrd="0" destOrd="0" presId="urn:microsoft.com/office/officeart/2005/8/layout/process1"/>
    <dgm:cxn modelId="{476B22B7-86AB-43AE-95DE-9C9F705E8FBF}" type="presOf" srcId="{400E3E7D-F241-4858-923B-E6C1EA689830}" destId="{11984046-4346-4484-B545-88A94F452BD4}" srcOrd="0" destOrd="0" presId="urn:microsoft.com/office/officeart/2005/8/layout/process1"/>
    <dgm:cxn modelId="{58295DC1-EC3C-4830-A766-DA1400CF28AE}" type="presOf" srcId="{4FF44293-D6AE-43EB-8317-65B5BB2141D6}" destId="{BBC86B22-8CB4-46E8-907C-C3F8A86409E4}" srcOrd="0" destOrd="0" presId="urn:microsoft.com/office/officeart/2005/8/layout/process1"/>
    <dgm:cxn modelId="{46E33AD0-4529-433D-9E9F-808C8D023262}" type="presOf" srcId="{8459FC4F-8BEA-4CCC-9718-C62AB288C3DE}" destId="{7BB43CD0-982D-4B89-AE11-6C83BBCE91A6}" srcOrd="1" destOrd="0" presId="urn:microsoft.com/office/officeart/2005/8/layout/process1"/>
    <dgm:cxn modelId="{D45752D3-A9B3-4646-95D2-1FCC25BD75A8}" type="presOf" srcId="{E82588F1-976F-41F2-B7CC-45E77E52488C}" destId="{CB8F8F37-8D20-4E77-80E1-55AB9E2BF745}" srcOrd="1" destOrd="0" presId="urn:microsoft.com/office/officeart/2005/8/layout/process1"/>
    <dgm:cxn modelId="{083241DC-A408-41D0-943C-1F8865BEF157}" srcId="{4FF44293-D6AE-43EB-8317-65B5BB2141D6}" destId="{A8FA8000-9C8E-4D62-B4AF-4F96BDD7CF9B}" srcOrd="1" destOrd="0" parTransId="{56403EB8-B696-45DD-B126-FC9217A97B74}" sibTransId="{8459FC4F-8BEA-4CCC-9718-C62AB288C3DE}"/>
    <dgm:cxn modelId="{E2D8EBEC-8CE7-4453-A259-8ABDEE1A1284}" srcId="{4FF44293-D6AE-43EB-8317-65B5BB2141D6}" destId="{400E3E7D-F241-4858-923B-E6C1EA689830}" srcOrd="2" destOrd="0" parTransId="{F9FAC100-74E2-4B63-95C5-F74F9522AB77}" sibTransId="{CBA478D4-65EA-40A7-9A79-8E1B3A9CCEB1}"/>
    <dgm:cxn modelId="{3CF3B3FF-FF4C-4272-894D-ED59F085FD57}" type="presOf" srcId="{A8FA8000-9C8E-4D62-B4AF-4F96BDD7CF9B}" destId="{05BB704B-155C-4A38-ADCB-4CEE56F34EAE}" srcOrd="0" destOrd="0" presId="urn:microsoft.com/office/officeart/2005/8/layout/process1"/>
    <dgm:cxn modelId="{72B28FE2-4C6F-4836-A019-A01B3982C91D}" type="presParOf" srcId="{BBC86B22-8CB4-46E8-907C-C3F8A86409E4}" destId="{255A7BE9-0E11-455A-A1B7-A32D7E4F2735}" srcOrd="0" destOrd="0" presId="urn:microsoft.com/office/officeart/2005/8/layout/process1"/>
    <dgm:cxn modelId="{76FBFAD9-1077-4739-9079-6BAF14DBB2D5}" type="presParOf" srcId="{BBC86B22-8CB4-46E8-907C-C3F8A86409E4}" destId="{134359A6-ACE5-4C08-A2A6-BA05BD9BFEB4}" srcOrd="1" destOrd="0" presId="urn:microsoft.com/office/officeart/2005/8/layout/process1"/>
    <dgm:cxn modelId="{189E4FB6-3F76-4CE0-8FFE-C5601F988647}" type="presParOf" srcId="{134359A6-ACE5-4C08-A2A6-BA05BD9BFEB4}" destId="{CB8F8F37-8D20-4E77-80E1-55AB9E2BF745}" srcOrd="0" destOrd="0" presId="urn:microsoft.com/office/officeart/2005/8/layout/process1"/>
    <dgm:cxn modelId="{E71177C8-8750-4B35-AC3F-D7CBF54E75FE}" type="presParOf" srcId="{BBC86B22-8CB4-46E8-907C-C3F8A86409E4}" destId="{05BB704B-155C-4A38-ADCB-4CEE56F34EAE}" srcOrd="2" destOrd="0" presId="urn:microsoft.com/office/officeart/2005/8/layout/process1"/>
    <dgm:cxn modelId="{2E87BB45-DE4A-464E-A8CB-3CF371BD5F3D}" type="presParOf" srcId="{BBC86B22-8CB4-46E8-907C-C3F8A86409E4}" destId="{4D20A526-9A4D-431E-A84C-8C84C591DF3F}" srcOrd="3" destOrd="0" presId="urn:microsoft.com/office/officeart/2005/8/layout/process1"/>
    <dgm:cxn modelId="{9C91A183-1492-4EBA-AA2F-73831C50B1FE}" type="presParOf" srcId="{4D20A526-9A4D-431E-A84C-8C84C591DF3F}" destId="{7BB43CD0-982D-4B89-AE11-6C83BBCE91A6}" srcOrd="0" destOrd="0" presId="urn:microsoft.com/office/officeart/2005/8/layout/process1"/>
    <dgm:cxn modelId="{052BDE05-B114-46C8-99BA-0ACC58D0EE0D}" type="presParOf" srcId="{BBC86B22-8CB4-46E8-907C-C3F8A86409E4}" destId="{11984046-4346-4484-B545-88A94F452BD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2EC6B7-D219-47F7-9236-4B8E15E93D6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8D633F-7C21-4DD7-8CBA-45B96BBB0CC5}">
      <dgm:prSet phldrT="[Text]"/>
      <dgm:spPr/>
      <dgm:t>
        <a:bodyPr/>
        <a:lstStyle/>
        <a:p>
          <a:r>
            <a:rPr lang="en-US" dirty="0"/>
            <a:t>public</a:t>
          </a:r>
        </a:p>
      </dgm:t>
    </dgm:pt>
    <dgm:pt modelId="{5A9E5A42-2D08-4CE4-8BAC-3A5B8C7255DE}" type="parTrans" cxnId="{0B13CEDE-C1AE-4C7C-B8C7-795EA30C54E8}">
      <dgm:prSet/>
      <dgm:spPr/>
      <dgm:t>
        <a:bodyPr/>
        <a:lstStyle/>
        <a:p>
          <a:endParaRPr lang="en-US"/>
        </a:p>
      </dgm:t>
    </dgm:pt>
    <dgm:pt modelId="{8A135FAB-834D-417D-A304-F9E7EA139A01}" type="sibTrans" cxnId="{0B13CEDE-C1AE-4C7C-B8C7-795EA30C54E8}">
      <dgm:prSet/>
      <dgm:spPr/>
      <dgm:t>
        <a:bodyPr/>
        <a:lstStyle/>
        <a:p>
          <a:endParaRPr lang="en-US"/>
        </a:p>
      </dgm:t>
    </dgm:pt>
    <dgm:pt modelId="{8BAB9699-00C4-45D4-8F6E-42BA36148024}">
      <dgm:prSet phldrT="[Text]"/>
      <dgm:spPr/>
      <dgm:t>
        <a:bodyPr/>
        <a:lstStyle/>
        <a:p>
          <a:r>
            <a:rPr lang="ru-RU" dirty="0"/>
            <a:t>делает члены класса открытыми. Это значит, что доступ к членам класса возможен из любой части программы;</a:t>
          </a:r>
          <a:endParaRPr lang="en-US" dirty="0"/>
        </a:p>
      </dgm:t>
    </dgm:pt>
    <dgm:pt modelId="{14956400-6E58-4234-B1A0-5E863D125BDA}" type="parTrans" cxnId="{BF757815-69D8-434F-A080-C374EA4C2C41}">
      <dgm:prSet/>
      <dgm:spPr/>
      <dgm:t>
        <a:bodyPr/>
        <a:lstStyle/>
        <a:p>
          <a:endParaRPr lang="en-US"/>
        </a:p>
      </dgm:t>
    </dgm:pt>
    <dgm:pt modelId="{9684D82F-B664-4347-9ADE-63E385C5C800}" type="sibTrans" cxnId="{BF757815-69D8-434F-A080-C374EA4C2C41}">
      <dgm:prSet/>
      <dgm:spPr/>
      <dgm:t>
        <a:bodyPr/>
        <a:lstStyle/>
        <a:p>
          <a:endParaRPr lang="en-US"/>
        </a:p>
      </dgm:t>
    </dgm:pt>
    <dgm:pt modelId="{4A0626F1-461B-4859-AC4E-AC985D633E98}">
      <dgm:prSet phldrT="[Text]"/>
      <dgm:spPr/>
      <dgm:t>
        <a:bodyPr/>
        <a:lstStyle/>
        <a:p>
          <a:r>
            <a:rPr lang="en-US" dirty="0"/>
            <a:t>private</a:t>
          </a:r>
        </a:p>
      </dgm:t>
    </dgm:pt>
    <dgm:pt modelId="{E4BF7149-42B6-4E1C-BD0E-5ABECA773B9D}" type="parTrans" cxnId="{9E084F36-E71E-4F01-BAFD-895C8577D805}">
      <dgm:prSet/>
      <dgm:spPr/>
      <dgm:t>
        <a:bodyPr/>
        <a:lstStyle/>
        <a:p>
          <a:endParaRPr lang="en-US"/>
        </a:p>
      </dgm:t>
    </dgm:pt>
    <dgm:pt modelId="{DBC89A0F-3195-4611-8BDA-DA272D5BDB4E}" type="sibTrans" cxnId="{9E084F36-E71E-4F01-BAFD-895C8577D805}">
      <dgm:prSet/>
      <dgm:spPr/>
      <dgm:t>
        <a:bodyPr/>
        <a:lstStyle/>
        <a:p>
          <a:endParaRPr lang="en-US"/>
        </a:p>
      </dgm:t>
    </dgm:pt>
    <dgm:pt modelId="{DE53369B-717E-44BB-BD7C-E8B4A4057D29}">
      <dgm:prSet phldrT="[Text]"/>
      <dgm:spPr/>
      <dgm:t>
        <a:bodyPr/>
        <a:lstStyle/>
        <a:p>
          <a:pPr>
            <a:buNone/>
          </a:pPr>
          <a:r>
            <a:rPr lang="ru-RU" dirty="0"/>
            <a:t>делает члены класса закрытыми, то есть доступ к ним возможен только внутри класса, для других частей программы эти члены недоступны. </a:t>
          </a:r>
          <a:endParaRPr lang="en-US" dirty="0"/>
        </a:p>
      </dgm:t>
    </dgm:pt>
    <dgm:pt modelId="{34230B5B-E5B3-4248-ADAC-48A716BB2774}" type="parTrans" cxnId="{3BE07DDD-D448-4626-8878-88B868A8578E}">
      <dgm:prSet/>
      <dgm:spPr/>
      <dgm:t>
        <a:bodyPr/>
        <a:lstStyle/>
        <a:p>
          <a:endParaRPr lang="en-US"/>
        </a:p>
      </dgm:t>
    </dgm:pt>
    <dgm:pt modelId="{60D31EF7-3AEF-4C08-8C95-C511A1AA2B57}" type="sibTrans" cxnId="{3BE07DDD-D448-4626-8878-88B868A8578E}">
      <dgm:prSet/>
      <dgm:spPr/>
      <dgm:t>
        <a:bodyPr/>
        <a:lstStyle/>
        <a:p>
          <a:endParaRPr lang="en-US"/>
        </a:p>
      </dgm:t>
    </dgm:pt>
    <dgm:pt modelId="{50B2AE03-00FC-4C83-A2DD-1D5C6B31410D}">
      <dgm:prSet/>
      <dgm:spPr/>
      <dgm:t>
        <a:bodyPr/>
        <a:lstStyle/>
        <a:p>
          <a:r>
            <a:rPr lang="en-US" dirty="0"/>
            <a:t>protected</a:t>
          </a:r>
        </a:p>
      </dgm:t>
    </dgm:pt>
    <dgm:pt modelId="{4296BA48-A9BD-4A40-A235-D65498E3DECA}" type="parTrans" cxnId="{6BD91BDB-392E-4C94-95AA-FB0F7E1828BA}">
      <dgm:prSet/>
      <dgm:spPr/>
      <dgm:t>
        <a:bodyPr/>
        <a:lstStyle/>
        <a:p>
          <a:endParaRPr lang="en-US"/>
        </a:p>
      </dgm:t>
    </dgm:pt>
    <dgm:pt modelId="{521AC0E5-C5A0-4248-B44A-F2FC565F032F}" type="sibTrans" cxnId="{6BD91BDB-392E-4C94-95AA-FB0F7E1828BA}">
      <dgm:prSet/>
      <dgm:spPr/>
      <dgm:t>
        <a:bodyPr/>
        <a:lstStyle/>
        <a:p>
          <a:endParaRPr lang="en-US"/>
        </a:p>
      </dgm:t>
    </dgm:pt>
    <dgm:pt modelId="{81B27D70-D843-4CA9-8AD3-95262D9DB7D0}">
      <dgm:prSet/>
      <dgm:spPr/>
      <dgm:t>
        <a:bodyPr/>
        <a:lstStyle/>
        <a:p>
          <a:pPr>
            <a:buNone/>
          </a:pPr>
          <a:r>
            <a:rPr lang="ru-RU" dirty="0"/>
            <a:t>открывает доступ к членам класса только для дочерних классов (и дружественных функций, но об этом потом). Такие члены класса называют защищенными</a:t>
          </a:r>
          <a:endParaRPr lang="en-US" dirty="0"/>
        </a:p>
      </dgm:t>
    </dgm:pt>
    <dgm:pt modelId="{5B179FEF-82A4-4E89-9B0F-FAA991B42CA9}" type="parTrans" cxnId="{81D64308-5B1E-4B59-80C3-7E827FFF32E1}">
      <dgm:prSet/>
      <dgm:spPr/>
      <dgm:t>
        <a:bodyPr/>
        <a:lstStyle/>
        <a:p>
          <a:endParaRPr lang="en-US"/>
        </a:p>
      </dgm:t>
    </dgm:pt>
    <dgm:pt modelId="{74E7A527-369E-4594-BF73-E194EBD29A97}" type="sibTrans" cxnId="{81D64308-5B1E-4B59-80C3-7E827FFF32E1}">
      <dgm:prSet/>
      <dgm:spPr/>
      <dgm:t>
        <a:bodyPr/>
        <a:lstStyle/>
        <a:p>
          <a:endParaRPr lang="en-US"/>
        </a:p>
      </dgm:t>
    </dgm:pt>
    <dgm:pt modelId="{B6E997C5-3617-4B7F-842A-46566E73CAFC}" type="pres">
      <dgm:prSet presAssocID="{1C2EC6B7-D219-47F7-9236-4B8E15E93D6B}" presName="linear" presStyleCnt="0">
        <dgm:presLayoutVars>
          <dgm:animLvl val="lvl"/>
          <dgm:resizeHandles val="exact"/>
        </dgm:presLayoutVars>
      </dgm:prSet>
      <dgm:spPr/>
    </dgm:pt>
    <dgm:pt modelId="{D2FA0F03-B901-4D74-9377-92BD991D312C}" type="pres">
      <dgm:prSet presAssocID="{CA8D633F-7C21-4DD7-8CBA-45B96BBB0CC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6A7B0A8-0F4F-4E2D-8166-E66A384DC491}" type="pres">
      <dgm:prSet presAssocID="{CA8D633F-7C21-4DD7-8CBA-45B96BBB0CC5}" presName="childText" presStyleLbl="revTx" presStyleIdx="0" presStyleCnt="3">
        <dgm:presLayoutVars>
          <dgm:bulletEnabled val="1"/>
        </dgm:presLayoutVars>
      </dgm:prSet>
      <dgm:spPr/>
    </dgm:pt>
    <dgm:pt modelId="{577ACF7B-984F-49B0-8CF0-7973277461B0}" type="pres">
      <dgm:prSet presAssocID="{4A0626F1-461B-4859-AC4E-AC985D633E9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C1D288F-E794-4D3B-8EC1-477382145338}" type="pres">
      <dgm:prSet presAssocID="{4A0626F1-461B-4859-AC4E-AC985D633E98}" presName="childText" presStyleLbl="revTx" presStyleIdx="1" presStyleCnt="3">
        <dgm:presLayoutVars>
          <dgm:bulletEnabled val="1"/>
        </dgm:presLayoutVars>
      </dgm:prSet>
      <dgm:spPr/>
    </dgm:pt>
    <dgm:pt modelId="{0F379D69-5604-4414-AFDD-2CC15D016C99}" type="pres">
      <dgm:prSet presAssocID="{50B2AE03-00FC-4C83-A2DD-1D5C6B31410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4880B2A-5AFF-4F5F-9096-548A6AB5F22B}" type="pres">
      <dgm:prSet presAssocID="{50B2AE03-00FC-4C83-A2DD-1D5C6B31410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1D64308-5B1E-4B59-80C3-7E827FFF32E1}" srcId="{50B2AE03-00FC-4C83-A2DD-1D5C6B31410D}" destId="{81B27D70-D843-4CA9-8AD3-95262D9DB7D0}" srcOrd="0" destOrd="0" parTransId="{5B179FEF-82A4-4E89-9B0F-FAA991B42CA9}" sibTransId="{74E7A527-369E-4594-BF73-E194EBD29A97}"/>
    <dgm:cxn modelId="{FDF3150A-6CBE-4D74-83EA-C780CF3A143E}" type="presOf" srcId="{CA8D633F-7C21-4DD7-8CBA-45B96BBB0CC5}" destId="{D2FA0F03-B901-4D74-9377-92BD991D312C}" srcOrd="0" destOrd="0" presId="urn:microsoft.com/office/officeart/2005/8/layout/vList2"/>
    <dgm:cxn modelId="{BF757815-69D8-434F-A080-C374EA4C2C41}" srcId="{CA8D633F-7C21-4DD7-8CBA-45B96BBB0CC5}" destId="{8BAB9699-00C4-45D4-8F6E-42BA36148024}" srcOrd="0" destOrd="0" parTransId="{14956400-6E58-4234-B1A0-5E863D125BDA}" sibTransId="{9684D82F-B664-4347-9ADE-63E385C5C800}"/>
    <dgm:cxn modelId="{9E084F36-E71E-4F01-BAFD-895C8577D805}" srcId="{1C2EC6B7-D219-47F7-9236-4B8E15E93D6B}" destId="{4A0626F1-461B-4859-AC4E-AC985D633E98}" srcOrd="1" destOrd="0" parTransId="{E4BF7149-42B6-4E1C-BD0E-5ABECA773B9D}" sibTransId="{DBC89A0F-3195-4611-8BDA-DA272D5BDB4E}"/>
    <dgm:cxn modelId="{572D6461-FA16-4AD0-B648-4A0091B74A64}" type="presOf" srcId="{1C2EC6B7-D219-47F7-9236-4B8E15E93D6B}" destId="{B6E997C5-3617-4B7F-842A-46566E73CAFC}" srcOrd="0" destOrd="0" presId="urn:microsoft.com/office/officeart/2005/8/layout/vList2"/>
    <dgm:cxn modelId="{7F525F68-1833-47A8-AA48-BA64C95CC064}" type="presOf" srcId="{8BAB9699-00C4-45D4-8F6E-42BA36148024}" destId="{06A7B0A8-0F4F-4E2D-8166-E66A384DC491}" srcOrd="0" destOrd="0" presId="urn:microsoft.com/office/officeart/2005/8/layout/vList2"/>
    <dgm:cxn modelId="{9A753A6B-4443-4DF1-A1B0-8E4E3CB945EA}" type="presOf" srcId="{4A0626F1-461B-4859-AC4E-AC985D633E98}" destId="{577ACF7B-984F-49B0-8CF0-7973277461B0}" srcOrd="0" destOrd="0" presId="urn:microsoft.com/office/officeart/2005/8/layout/vList2"/>
    <dgm:cxn modelId="{4B2E4652-3133-4188-B4D5-C72C8A7D7576}" type="presOf" srcId="{81B27D70-D843-4CA9-8AD3-95262D9DB7D0}" destId="{64880B2A-5AFF-4F5F-9096-548A6AB5F22B}" srcOrd="0" destOrd="0" presId="urn:microsoft.com/office/officeart/2005/8/layout/vList2"/>
    <dgm:cxn modelId="{C88E8BBF-3CBF-4740-A8C0-E8E1CFA0C55A}" type="presOf" srcId="{50B2AE03-00FC-4C83-A2DD-1D5C6B31410D}" destId="{0F379D69-5604-4414-AFDD-2CC15D016C99}" srcOrd="0" destOrd="0" presId="urn:microsoft.com/office/officeart/2005/8/layout/vList2"/>
    <dgm:cxn modelId="{6BD91BDB-392E-4C94-95AA-FB0F7E1828BA}" srcId="{1C2EC6B7-D219-47F7-9236-4B8E15E93D6B}" destId="{50B2AE03-00FC-4C83-A2DD-1D5C6B31410D}" srcOrd="2" destOrd="0" parTransId="{4296BA48-A9BD-4A40-A235-D65498E3DECA}" sibTransId="{521AC0E5-C5A0-4248-B44A-F2FC565F032F}"/>
    <dgm:cxn modelId="{3BE07DDD-D448-4626-8878-88B868A8578E}" srcId="{4A0626F1-461B-4859-AC4E-AC985D633E98}" destId="{DE53369B-717E-44BB-BD7C-E8B4A4057D29}" srcOrd="0" destOrd="0" parTransId="{34230B5B-E5B3-4248-ADAC-48A716BB2774}" sibTransId="{60D31EF7-3AEF-4C08-8C95-C511A1AA2B57}"/>
    <dgm:cxn modelId="{0B13CEDE-C1AE-4C7C-B8C7-795EA30C54E8}" srcId="{1C2EC6B7-D219-47F7-9236-4B8E15E93D6B}" destId="{CA8D633F-7C21-4DD7-8CBA-45B96BBB0CC5}" srcOrd="0" destOrd="0" parTransId="{5A9E5A42-2D08-4CE4-8BAC-3A5B8C7255DE}" sibTransId="{8A135FAB-834D-417D-A304-F9E7EA139A01}"/>
    <dgm:cxn modelId="{0E872CF1-E7D9-4040-8AD5-6E6F3A4C9D62}" type="presOf" srcId="{DE53369B-717E-44BB-BD7C-E8B4A4057D29}" destId="{FC1D288F-E794-4D3B-8EC1-477382145338}" srcOrd="0" destOrd="0" presId="urn:microsoft.com/office/officeart/2005/8/layout/vList2"/>
    <dgm:cxn modelId="{A9DB2985-1A9C-48FA-B4C1-6C59AF3DA4F9}" type="presParOf" srcId="{B6E997C5-3617-4B7F-842A-46566E73CAFC}" destId="{D2FA0F03-B901-4D74-9377-92BD991D312C}" srcOrd="0" destOrd="0" presId="urn:microsoft.com/office/officeart/2005/8/layout/vList2"/>
    <dgm:cxn modelId="{93BA7BCE-5292-4630-A23B-EA6F88082465}" type="presParOf" srcId="{B6E997C5-3617-4B7F-842A-46566E73CAFC}" destId="{06A7B0A8-0F4F-4E2D-8166-E66A384DC491}" srcOrd="1" destOrd="0" presId="urn:microsoft.com/office/officeart/2005/8/layout/vList2"/>
    <dgm:cxn modelId="{8ADF4867-7B3D-41EC-A2C5-F66AEEC2D40B}" type="presParOf" srcId="{B6E997C5-3617-4B7F-842A-46566E73CAFC}" destId="{577ACF7B-984F-49B0-8CF0-7973277461B0}" srcOrd="2" destOrd="0" presId="urn:microsoft.com/office/officeart/2005/8/layout/vList2"/>
    <dgm:cxn modelId="{DC9EF81D-9B30-42C4-93D9-699154BB1246}" type="presParOf" srcId="{B6E997C5-3617-4B7F-842A-46566E73CAFC}" destId="{FC1D288F-E794-4D3B-8EC1-477382145338}" srcOrd="3" destOrd="0" presId="urn:microsoft.com/office/officeart/2005/8/layout/vList2"/>
    <dgm:cxn modelId="{302BF216-4739-4CC3-BCBF-AB31638190A7}" type="presParOf" srcId="{B6E997C5-3617-4B7F-842A-46566E73CAFC}" destId="{0F379D69-5604-4414-AFDD-2CC15D016C99}" srcOrd="4" destOrd="0" presId="urn:microsoft.com/office/officeart/2005/8/layout/vList2"/>
    <dgm:cxn modelId="{DEE7D47E-757C-4CF0-A8A9-472166EF7AD7}" type="presParOf" srcId="{B6E997C5-3617-4B7F-842A-46566E73CAFC}" destId="{64880B2A-5AFF-4F5F-9096-548A6AB5F22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B07DA4-344C-4EF4-A7D2-D5992557080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856AEC8-E310-404A-8F87-EA7D08F9FF3C}">
      <dgm:prSet phldrT="[Text]"/>
      <dgm:spPr/>
      <dgm:t>
        <a:bodyPr/>
        <a:lstStyle/>
        <a:p>
          <a:r>
            <a:rPr lang="ru-RU" dirty="0"/>
            <a:t>Данные защищаются от неправильного использования</a:t>
          </a:r>
          <a:endParaRPr lang="en-US" dirty="0"/>
        </a:p>
      </dgm:t>
    </dgm:pt>
    <dgm:pt modelId="{A8E5F8A1-5320-496F-9D5A-6B18C89954E5}" type="parTrans" cxnId="{F942273B-7952-4EB4-AF79-B53A2BB14B74}">
      <dgm:prSet/>
      <dgm:spPr/>
      <dgm:t>
        <a:bodyPr/>
        <a:lstStyle/>
        <a:p>
          <a:endParaRPr lang="en-US"/>
        </a:p>
      </dgm:t>
    </dgm:pt>
    <dgm:pt modelId="{096A30E8-BE36-48DB-89F0-7520A962DE96}" type="sibTrans" cxnId="{F942273B-7952-4EB4-AF79-B53A2BB14B74}">
      <dgm:prSet/>
      <dgm:spPr/>
      <dgm:t>
        <a:bodyPr/>
        <a:lstStyle/>
        <a:p>
          <a:endParaRPr lang="en-US"/>
        </a:p>
      </dgm:t>
    </dgm:pt>
    <dgm:pt modelId="{CE7FCA0F-C56A-4CD0-8780-EBE4AC902630}">
      <dgm:prSet phldrT="[Text]"/>
      <dgm:spPr/>
      <dgm:t>
        <a:bodyPr/>
        <a:lstStyle/>
        <a:p>
          <a:r>
            <a:rPr lang="ru-RU" dirty="0"/>
            <a:t>Проверка корректности данных концентрируется в одном месте</a:t>
          </a:r>
          <a:endParaRPr lang="en-US" dirty="0"/>
        </a:p>
      </dgm:t>
    </dgm:pt>
    <dgm:pt modelId="{AA9748E3-3A97-4D63-A77A-15591E2D2288}" type="parTrans" cxnId="{C9B41F22-CB0E-4C20-A955-95BCBBB0334E}">
      <dgm:prSet/>
      <dgm:spPr/>
      <dgm:t>
        <a:bodyPr/>
        <a:lstStyle/>
        <a:p>
          <a:endParaRPr lang="en-US"/>
        </a:p>
      </dgm:t>
    </dgm:pt>
    <dgm:pt modelId="{86EA3646-4809-4A7A-A2FC-98B29AC4B15F}" type="sibTrans" cxnId="{C9B41F22-CB0E-4C20-A955-95BCBBB0334E}">
      <dgm:prSet/>
      <dgm:spPr/>
      <dgm:t>
        <a:bodyPr/>
        <a:lstStyle/>
        <a:p>
          <a:endParaRPr lang="en-US"/>
        </a:p>
      </dgm:t>
    </dgm:pt>
    <dgm:pt modelId="{3CDBB52B-D3CE-420B-BF90-F3F0FCAB75DA}">
      <dgm:prSet phldrT="[Text]"/>
      <dgm:spPr/>
      <dgm:t>
        <a:bodyPr/>
        <a:lstStyle/>
        <a:p>
          <a:r>
            <a:rPr lang="ru-RU" dirty="0"/>
            <a:t>Изменение структуры данных класса не влечет за собой изменение других частей программы</a:t>
          </a:r>
          <a:endParaRPr lang="en-US" dirty="0"/>
        </a:p>
      </dgm:t>
    </dgm:pt>
    <dgm:pt modelId="{5F75776B-7515-42B7-9149-60174F003F79}" type="parTrans" cxnId="{202BA5EB-E1F2-4037-820D-D4A19037243E}">
      <dgm:prSet/>
      <dgm:spPr/>
      <dgm:t>
        <a:bodyPr/>
        <a:lstStyle/>
        <a:p>
          <a:endParaRPr lang="en-US"/>
        </a:p>
      </dgm:t>
    </dgm:pt>
    <dgm:pt modelId="{B9140647-965E-4256-8FD9-146262DC6D9F}" type="sibTrans" cxnId="{202BA5EB-E1F2-4037-820D-D4A19037243E}">
      <dgm:prSet/>
      <dgm:spPr/>
      <dgm:t>
        <a:bodyPr/>
        <a:lstStyle/>
        <a:p>
          <a:endParaRPr lang="en-US"/>
        </a:p>
      </dgm:t>
    </dgm:pt>
    <dgm:pt modelId="{02B9A12F-730C-4BCD-82E8-F805D1BFD5D3}">
      <dgm:prSet phldrT="[Text]"/>
      <dgm:spPr/>
      <dgm:t>
        <a:bodyPr/>
        <a:lstStyle/>
        <a:p>
          <a:r>
            <a:rPr lang="ru-RU" dirty="0"/>
            <a:t>Программа легче отлаживать</a:t>
          </a:r>
          <a:endParaRPr lang="en-US" dirty="0"/>
        </a:p>
      </dgm:t>
    </dgm:pt>
    <dgm:pt modelId="{F2339A20-06B8-4602-82B2-7D2F856D0518}" type="parTrans" cxnId="{DA2C971B-3399-45C9-A83C-B3977244BF5D}">
      <dgm:prSet/>
      <dgm:spPr/>
      <dgm:t>
        <a:bodyPr/>
        <a:lstStyle/>
        <a:p>
          <a:endParaRPr lang="en-US"/>
        </a:p>
      </dgm:t>
    </dgm:pt>
    <dgm:pt modelId="{FD93D879-A0B5-4291-A63C-9B79B9BD1D86}" type="sibTrans" cxnId="{DA2C971B-3399-45C9-A83C-B3977244BF5D}">
      <dgm:prSet/>
      <dgm:spPr/>
      <dgm:t>
        <a:bodyPr/>
        <a:lstStyle/>
        <a:p>
          <a:endParaRPr lang="en-US"/>
        </a:p>
      </dgm:t>
    </dgm:pt>
    <dgm:pt modelId="{DDDEB14B-97B4-4FDC-B488-F9C05B88F291}" type="pres">
      <dgm:prSet presAssocID="{72B07DA4-344C-4EF4-A7D2-D5992557080E}" presName="Name0" presStyleCnt="0">
        <dgm:presLayoutVars>
          <dgm:dir/>
          <dgm:resizeHandles val="exact"/>
        </dgm:presLayoutVars>
      </dgm:prSet>
      <dgm:spPr/>
    </dgm:pt>
    <dgm:pt modelId="{D430054A-4F17-43A4-8C2B-388C4D1152D4}" type="pres">
      <dgm:prSet presAssocID="{1856AEC8-E310-404A-8F87-EA7D08F9FF3C}" presName="node" presStyleLbl="node1" presStyleIdx="0" presStyleCnt="4">
        <dgm:presLayoutVars>
          <dgm:bulletEnabled val="1"/>
        </dgm:presLayoutVars>
      </dgm:prSet>
      <dgm:spPr/>
    </dgm:pt>
    <dgm:pt modelId="{A6C4D4A6-04B2-43D6-9743-9D6D0AFE3880}" type="pres">
      <dgm:prSet presAssocID="{096A30E8-BE36-48DB-89F0-7520A962DE96}" presName="sibTrans" presStyleLbl="sibTrans2D1" presStyleIdx="0" presStyleCnt="3"/>
      <dgm:spPr/>
    </dgm:pt>
    <dgm:pt modelId="{6C672E91-9306-4BD7-B58A-F23EB5C05947}" type="pres">
      <dgm:prSet presAssocID="{096A30E8-BE36-48DB-89F0-7520A962DE96}" presName="connectorText" presStyleLbl="sibTrans2D1" presStyleIdx="0" presStyleCnt="3"/>
      <dgm:spPr/>
    </dgm:pt>
    <dgm:pt modelId="{C6366816-4BA6-4740-9900-A1FD2639F1E3}" type="pres">
      <dgm:prSet presAssocID="{CE7FCA0F-C56A-4CD0-8780-EBE4AC902630}" presName="node" presStyleLbl="node1" presStyleIdx="1" presStyleCnt="4">
        <dgm:presLayoutVars>
          <dgm:bulletEnabled val="1"/>
        </dgm:presLayoutVars>
      </dgm:prSet>
      <dgm:spPr/>
    </dgm:pt>
    <dgm:pt modelId="{5CE54FB3-78A2-44E3-9C33-7EE636CBA3BC}" type="pres">
      <dgm:prSet presAssocID="{86EA3646-4809-4A7A-A2FC-98B29AC4B15F}" presName="sibTrans" presStyleLbl="sibTrans2D1" presStyleIdx="1" presStyleCnt="3"/>
      <dgm:spPr/>
    </dgm:pt>
    <dgm:pt modelId="{DB74C730-9AA8-47AC-B066-2FA056FD6ACB}" type="pres">
      <dgm:prSet presAssocID="{86EA3646-4809-4A7A-A2FC-98B29AC4B15F}" presName="connectorText" presStyleLbl="sibTrans2D1" presStyleIdx="1" presStyleCnt="3"/>
      <dgm:spPr/>
    </dgm:pt>
    <dgm:pt modelId="{9E9626F4-0914-46F5-A3C0-14788D762487}" type="pres">
      <dgm:prSet presAssocID="{3CDBB52B-D3CE-420B-BF90-F3F0FCAB75DA}" presName="node" presStyleLbl="node1" presStyleIdx="2" presStyleCnt="4">
        <dgm:presLayoutVars>
          <dgm:bulletEnabled val="1"/>
        </dgm:presLayoutVars>
      </dgm:prSet>
      <dgm:spPr/>
    </dgm:pt>
    <dgm:pt modelId="{4C07066E-1E01-4636-B0A4-89DDB3567251}" type="pres">
      <dgm:prSet presAssocID="{B9140647-965E-4256-8FD9-146262DC6D9F}" presName="sibTrans" presStyleLbl="sibTrans2D1" presStyleIdx="2" presStyleCnt="3"/>
      <dgm:spPr/>
    </dgm:pt>
    <dgm:pt modelId="{74C414F9-08B2-463C-89CE-71EB55A0A08A}" type="pres">
      <dgm:prSet presAssocID="{B9140647-965E-4256-8FD9-146262DC6D9F}" presName="connectorText" presStyleLbl="sibTrans2D1" presStyleIdx="2" presStyleCnt="3"/>
      <dgm:spPr/>
    </dgm:pt>
    <dgm:pt modelId="{DAF28D97-4D94-4D1C-8332-2C09C7D56407}" type="pres">
      <dgm:prSet presAssocID="{02B9A12F-730C-4BCD-82E8-F805D1BFD5D3}" presName="node" presStyleLbl="node1" presStyleIdx="3" presStyleCnt="4">
        <dgm:presLayoutVars>
          <dgm:bulletEnabled val="1"/>
        </dgm:presLayoutVars>
      </dgm:prSet>
      <dgm:spPr/>
    </dgm:pt>
  </dgm:ptLst>
  <dgm:cxnLst>
    <dgm:cxn modelId="{E6F93D05-D052-45CF-886A-82619997C62C}" type="presOf" srcId="{86EA3646-4809-4A7A-A2FC-98B29AC4B15F}" destId="{DB74C730-9AA8-47AC-B066-2FA056FD6ACB}" srcOrd="1" destOrd="0" presId="urn:microsoft.com/office/officeart/2005/8/layout/process1"/>
    <dgm:cxn modelId="{64626211-7CCA-4DAF-BAAF-FEC6560523D0}" type="presOf" srcId="{B9140647-965E-4256-8FD9-146262DC6D9F}" destId="{4C07066E-1E01-4636-B0A4-89DDB3567251}" srcOrd="0" destOrd="0" presId="urn:microsoft.com/office/officeart/2005/8/layout/process1"/>
    <dgm:cxn modelId="{DA2C971B-3399-45C9-A83C-B3977244BF5D}" srcId="{72B07DA4-344C-4EF4-A7D2-D5992557080E}" destId="{02B9A12F-730C-4BCD-82E8-F805D1BFD5D3}" srcOrd="3" destOrd="0" parTransId="{F2339A20-06B8-4602-82B2-7D2F856D0518}" sibTransId="{FD93D879-A0B5-4291-A63C-9B79B9BD1D86}"/>
    <dgm:cxn modelId="{E868C41D-9CD5-4AAE-94C7-91384842C4C0}" type="presOf" srcId="{096A30E8-BE36-48DB-89F0-7520A962DE96}" destId="{A6C4D4A6-04B2-43D6-9743-9D6D0AFE3880}" srcOrd="0" destOrd="0" presId="urn:microsoft.com/office/officeart/2005/8/layout/process1"/>
    <dgm:cxn modelId="{C9B41F22-CB0E-4C20-A955-95BCBBB0334E}" srcId="{72B07DA4-344C-4EF4-A7D2-D5992557080E}" destId="{CE7FCA0F-C56A-4CD0-8780-EBE4AC902630}" srcOrd="1" destOrd="0" parTransId="{AA9748E3-3A97-4D63-A77A-15591E2D2288}" sibTransId="{86EA3646-4809-4A7A-A2FC-98B29AC4B15F}"/>
    <dgm:cxn modelId="{011C832C-A7A4-48F3-BC9B-B8B4F6CACD97}" type="presOf" srcId="{096A30E8-BE36-48DB-89F0-7520A962DE96}" destId="{6C672E91-9306-4BD7-B58A-F23EB5C05947}" srcOrd="1" destOrd="0" presId="urn:microsoft.com/office/officeart/2005/8/layout/process1"/>
    <dgm:cxn modelId="{6EE9EB32-CFF2-4577-A98D-45903ACBC76C}" type="presOf" srcId="{CE7FCA0F-C56A-4CD0-8780-EBE4AC902630}" destId="{C6366816-4BA6-4740-9900-A1FD2639F1E3}" srcOrd="0" destOrd="0" presId="urn:microsoft.com/office/officeart/2005/8/layout/process1"/>
    <dgm:cxn modelId="{F942273B-7952-4EB4-AF79-B53A2BB14B74}" srcId="{72B07DA4-344C-4EF4-A7D2-D5992557080E}" destId="{1856AEC8-E310-404A-8F87-EA7D08F9FF3C}" srcOrd="0" destOrd="0" parTransId="{A8E5F8A1-5320-496F-9D5A-6B18C89954E5}" sibTransId="{096A30E8-BE36-48DB-89F0-7520A962DE96}"/>
    <dgm:cxn modelId="{649A0664-2294-4F2E-BEFE-DCAC1C111F7E}" type="presOf" srcId="{B9140647-965E-4256-8FD9-146262DC6D9F}" destId="{74C414F9-08B2-463C-89CE-71EB55A0A08A}" srcOrd="1" destOrd="0" presId="urn:microsoft.com/office/officeart/2005/8/layout/process1"/>
    <dgm:cxn modelId="{94271646-6A08-4451-9590-66E6C4994016}" type="presOf" srcId="{86EA3646-4809-4A7A-A2FC-98B29AC4B15F}" destId="{5CE54FB3-78A2-44E3-9C33-7EE636CBA3BC}" srcOrd="0" destOrd="0" presId="urn:microsoft.com/office/officeart/2005/8/layout/process1"/>
    <dgm:cxn modelId="{CCFEE94F-04ED-403B-945A-3588B7133E32}" type="presOf" srcId="{72B07DA4-344C-4EF4-A7D2-D5992557080E}" destId="{DDDEB14B-97B4-4FDC-B488-F9C05B88F291}" srcOrd="0" destOrd="0" presId="urn:microsoft.com/office/officeart/2005/8/layout/process1"/>
    <dgm:cxn modelId="{3634708E-1B41-4568-960B-BFD9FDB2D527}" type="presOf" srcId="{3CDBB52B-D3CE-420B-BF90-F3F0FCAB75DA}" destId="{9E9626F4-0914-46F5-A3C0-14788D762487}" srcOrd="0" destOrd="0" presId="urn:microsoft.com/office/officeart/2005/8/layout/process1"/>
    <dgm:cxn modelId="{2378BEB1-AD65-4906-9F7B-5757B99CA79E}" type="presOf" srcId="{02B9A12F-730C-4BCD-82E8-F805D1BFD5D3}" destId="{DAF28D97-4D94-4D1C-8332-2C09C7D56407}" srcOrd="0" destOrd="0" presId="urn:microsoft.com/office/officeart/2005/8/layout/process1"/>
    <dgm:cxn modelId="{202BA5EB-E1F2-4037-820D-D4A19037243E}" srcId="{72B07DA4-344C-4EF4-A7D2-D5992557080E}" destId="{3CDBB52B-D3CE-420B-BF90-F3F0FCAB75DA}" srcOrd="2" destOrd="0" parTransId="{5F75776B-7515-42B7-9149-60174F003F79}" sibTransId="{B9140647-965E-4256-8FD9-146262DC6D9F}"/>
    <dgm:cxn modelId="{9E1D22FF-9DF2-4272-B6DD-0E2341E48088}" type="presOf" srcId="{1856AEC8-E310-404A-8F87-EA7D08F9FF3C}" destId="{D430054A-4F17-43A4-8C2B-388C4D1152D4}" srcOrd="0" destOrd="0" presId="urn:microsoft.com/office/officeart/2005/8/layout/process1"/>
    <dgm:cxn modelId="{837883D1-6620-40BF-8891-6F7FD2D4BD65}" type="presParOf" srcId="{DDDEB14B-97B4-4FDC-B488-F9C05B88F291}" destId="{D430054A-4F17-43A4-8C2B-388C4D1152D4}" srcOrd="0" destOrd="0" presId="urn:microsoft.com/office/officeart/2005/8/layout/process1"/>
    <dgm:cxn modelId="{BF266407-B6EF-4B3B-809A-96013AD59C3E}" type="presParOf" srcId="{DDDEB14B-97B4-4FDC-B488-F9C05B88F291}" destId="{A6C4D4A6-04B2-43D6-9743-9D6D0AFE3880}" srcOrd="1" destOrd="0" presId="urn:microsoft.com/office/officeart/2005/8/layout/process1"/>
    <dgm:cxn modelId="{BC5F1B97-D273-488D-9203-7C83C79B9A4B}" type="presParOf" srcId="{A6C4D4A6-04B2-43D6-9743-9D6D0AFE3880}" destId="{6C672E91-9306-4BD7-B58A-F23EB5C05947}" srcOrd="0" destOrd="0" presId="urn:microsoft.com/office/officeart/2005/8/layout/process1"/>
    <dgm:cxn modelId="{D08905DA-91A4-43AE-A37E-89BB1566D0B1}" type="presParOf" srcId="{DDDEB14B-97B4-4FDC-B488-F9C05B88F291}" destId="{C6366816-4BA6-4740-9900-A1FD2639F1E3}" srcOrd="2" destOrd="0" presId="urn:microsoft.com/office/officeart/2005/8/layout/process1"/>
    <dgm:cxn modelId="{C4BC69C9-ABFF-46C6-8BAD-549229B6E0F3}" type="presParOf" srcId="{DDDEB14B-97B4-4FDC-B488-F9C05B88F291}" destId="{5CE54FB3-78A2-44E3-9C33-7EE636CBA3BC}" srcOrd="3" destOrd="0" presId="urn:microsoft.com/office/officeart/2005/8/layout/process1"/>
    <dgm:cxn modelId="{9B969D62-97C8-4875-ABEE-CE8C7CD14782}" type="presParOf" srcId="{5CE54FB3-78A2-44E3-9C33-7EE636CBA3BC}" destId="{DB74C730-9AA8-47AC-B066-2FA056FD6ACB}" srcOrd="0" destOrd="0" presId="urn:microsoft.com/office/officeart/2005/8/layout/process1"/>
    <dgm:cxn modelId="{3C20B761-64A2-4B55-AC99-038A417D7A0B}" type="presParOf" srcId="{DDDEB14B-97B4-4FDC-B488-F9C05B88F291}" destId="{9E9626F4-0914-46F5-A3C0-14788D762487}" srcOrd="4" destOrd="0" presId="urn:microsoft.com/office/officeart/2005/8/layout/process1"/>
    <dgm:cxn modelId="{3E9C1C3E-EA85-4310-B06D-DC575435368B}" type="presParOf" srcId="{DDDEB14B-97B4-4FDC-B488-F9C05B88F291}" destId="{4C07066E-1E01-4636-B0A4-89DDB3567251}" srcOrd="5" destOrd="0" presId="urn:microsoft.com/office/officeart/2005/8/layout/process1"/>
    <dgm:cxn modelId="{6147DFBD-DC89-4E74-AAA5-B8B1A11FCFE5}" type="presParOf" srcId="{4C07066E-1E01-4636-B0A4-89DDB3567251}" destId="{74C414F9-08B2-463C-89CE-71EB55A0A08A}" srcOrd="0" destOrd="0" presId="urn:microsoft.com/office/officeart/2005/8/layout/process1"/>
    <dgm:cxn modelId="{45561386-C2C9-4DD7-A5A6-177DBCA4E2E5}" type="presParOf" srcId="{DDDEB14B-97B4-4FDC-B488-F9C05B88F291}" destId="{DAF28D97-4D94-4D1C-8332-2C09C7D5640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76829-9F40-4AF9-87A5-D003C14B5375}">
      <dsp:nvSpPr>
        <dsp:cNvPr id="0" name=""/>
        <dsp:cNvSpPr/>
      </dsp:nvSpPr>
      <dsp:spPr>
        <a:xfrm>
          <a:off x="0" y="103830"/>
          <a:ext cx="10167937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Высокая совместимость с языком С</a:t>
          </a:r>
          <a:endParaRPr lang="en-US" sz="2200" kern="1200" dirty="0"/>
        </a:p>
      </dsp:txBody>
      <dsp:txXfrm>
        <a:off x="26387" y="130217"/>
        <a:ext cx="10115163" cy="487766"/>
      </dsp:txXfrm>
    </dsp:sp>
    <dsp:sp modelId="{2528A4A7-EC12-47D8-B1E3-930C026B4912}">
      <dsp:nvSpPr>
        <dsp:cNvPr id="0" name=""/>
        <dsp:cNvSpPr/>
      </dsp:nvSpPr>
      <dsp:spPr>
        <a:xfrm>
          <a:off x="0" y="644370"/>
          <a:ext cx="10167937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700" kern="1200" dirty="0"/>
            <a:t>Что позволило использовать накопленные за десятилетия наработки на этом языке</a:t>
          </a:r>
          <a:endParaRPr lang="en-US" sz="1700" kern="1200" dirty="0"/>
        </a:p>
      </dsp:txBody>
      <dsp:txXfrm>
        <a:off x="0" y="644370"/>
        <a:ext cx="10167937" cy="364320"/>
      </dsp:txXfrm>
    </dsp:sp>
    <dsp:sp modelId="{7B29632A-2F33-4C1F-B125-B84E7A78C080}">
      <dsp:nvSpPr>
        <dsp:cNvPr id="0" name=""/>
        <dsp:cNvSpPr/>
      </dsp:nvSpPr>
      <dsp:spPr>
        <a:xfrm>
          <a:off x="0" y="1008690"/>
          <a:ext cx="10167937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Возможность использовать различных подходов и технологий программирования</a:t>
          </a:r>
          <a:endParaRPr lang="en-US" sz="2200" kern="1200" dirty="0"/>
        </a:p>
      </dsp:txBody>
      <dsp:txXfrm>
        <a:off x="26387" y="1035077"/>
        <a:ext cx="10115163" cy="487766"/>
      </dsp:txXfrm>
    </dsp:sp>
    <dsp:sp modelId="{12091B39-E499-43C9-A76D-209D39319C9F}">
      <dsp:nvSpPr>
        <dsp:cNvPr id="0" name=""/>
        <dsp:cNvSpPr/>
      </dsp:nvSpPr>
      <dsp:spPr>
        <a:xfrm>
          <a:off x="0" y="1549230"/>
          <a:ext cx="10167937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700" kern="1200" dirty="0"/>
            <a:t>Процедурные программирование, ООП, шаблоны, макросы</a:t>
          </a:r>
          <a:endParaRPr lang="en-US" sz="1700" kern="1200" dirty="0"/>
        </a:p>
      </dsp:txBody>
      <dsp:txXfrm>
        <a:off x="0" y="1549230"/>
        <a:ext cx="10167937" cy="364320"/>
      </dsp:txXfrm>
    </dsp:sp>
    <dsp:sp modelId="{3A3C7B8B-2D04-4A23-B21A-6A2BA18850AE}">
      <dsp:nvSpPr>
        <dsp:cNvPr id="0" name=""/>
        <dsp:cNvSpPr/>
      </dsp:nvSpPr>
      <dsp:spPr>
        <a:xfrm>
          <a:off x="0" y="1913550"/>
          <a:ext cx="10167937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Кроссплатформенность</a:t>
          </a:r>
          <a:endParaRPr lang="en-US" sz="2200" kern="1200" dirty="0"/>
        </a:p>
      </dsp:txBody>
      <dsp:txXfrm>
        <a:off x="26387" y="1939937"/>
        <a:ext cx="10115163" cy="487766"/>
      </dsp:txXfrm>
    </dsp:sp>
    <dsp:sp modelId="{9C5B6876-9102-4166-B1EF-F1474DF0D333}">
      <dsp:nvSpPr>
        <dsp:cNvPr id="0" name=""/>
        <dsp:cNvSpPr/>
      </dsp:nvSpPr>
      <dsp:spPr>
        <a:xfrm>
          <a:off x="0" y="2454090"/>
          <a:ext cx="10167937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700" kern="1200" dirty="0"/>
            <a:t>Достаточно легко переносить программы с </a:t>
          </a:r>
          <a:r>
            <a:rPr lang="en-US" sz="1700" kern="1200" dirty="0"/>
            <a:t>Windows </a:t>
          </a:r>
          <a:r>
            <a:rPr lang="ru-RU" sz="1700" kern="1200" dirty="0"/>
            <a:t>на </a:t>
          </a:r>
          <a:r>
            <a:rPr lang="en-US" sz="1700" kern="1200" dirty="0"/>
            <a:t>Unix </a:t>
          </a:r>
          <a:r>
            <a:rPr lang="ru-RU" sz="1700" kern="1200" dirty="0"/>
            <a:t>и наоборот</a:t>
          </a:r>
          <a:endParaRPr lang="en-US" sz="1700" kern="1200" dirty="0"/>
        </a:p>
      </dsp:txBody>
      <dsp:txXfrm>
        <a:off x="0" y="2454090"/>
        <a:ext cx="10167937" cy="364320"/>
      </dsp:txXfrm>
    </dsp:sp>
    <dsp:sp modelId="{B6C2F445-6AFF-488B-A38B-C638B3888433}">
      <dsp:nvSpPr>
        <dsp:cNvPr id="0" name=""/>
        <dsp:cNvSpPr/>
      </dsp:nvSpPr>
      <dsp:spPr>
        <a:xfrm>
          <a:off x="0" y="2818410"/>
          <a:ext cx="10167937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Эффективность</a:t>
          </a:r>
          <a:endParaRPr lang="en-US" sz="2200" kern="1200" dirty="0"/>
        </a:p>
      </dsp:txBody>
      <dsp:txXfrm>
        <a:off x="26387" y="2844797"/>
        <a:ext cx="10115163" cy="487766"/>
      </dsp:txXfrm>
    </dsp:sp>
    <dsp:sp modelId="{466E5960-00BC-4DA2-B918-8DD95B41517D}">
      <dsp:nvSpPr>
        <dsp:cNvPr id="0" name=""/>
        <dsp:cNvSpPr/>
      </dsp:nvSpPr>
      <dsp:spPr>
        <a:xfrm>
          <a:off x="0" y="3358950"/>
          <a:ext cx="10167937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700" kern="1200" dirty="0"/>
            <a:t>Высокая скорость работы программ, эффективное использование памяти</a:t>
          </a:r>
          <a:endParaRPr lang="en-US" sz="1700" kern="1200" dirty="0"/>
        </a:p>
      </dsp:txBody>
      <dsp:txXfrm>
        <a:off x="0" y="3358950"/>
        <a:ext cx="10167937" cy="364320"/>
      </dsp:txXfrm>
    </dsp:sp>
    <dsp:sp modelId="{FAD26C17-3722-4AE3-A2FC-636586559295}">
      <dsp:nvSpPr>
        <dsp:cNvPr id="0" name=""/>
        <dsp:cNvSpPr/>
      </dsp:nvSpPr>
      <dsp:spPr>
        <a:xfrm>
          <a:off x="0" y="3723270"/>
          <a:ext cx="10167937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Возможность работы на уровне </a:t>
          </a:r>
          <a:r>
            <a:rPr lang="en-US" sz="2200" kern="1200" dirty="0"/>
            <a:t>“</a:t>
          </a:r>
          <a:r>
            <a:rPr lang="ru-RU" sz="2200" kern="1200" dirty="0"/>
            <a:t>железа</a:t>
          </a:r>
          <a:r>
            <a:rPr lang="en-US" sz="2200" kern="1200" dirty="0"/>
            <a:t>”</a:t>
          </a:r>
        </a:p>
      </dsp:txBody>
      <dsp:txXfrm>
        <a:off x="26387" y="3749657"/>
        <a:ext cx="10115163" cy="487766"/>
      </dsp:txXfrm>
    </dsp:sp>
    <dsp:sp modelId="{C1FE95DE-4B7A-4731-91D8-0927E965EEF5}">
      <dsp:nvSpPr>
        <dsp:cNvPr id="0" name=""/>
        <dsp:cNvSpPr/>
      </dsp:nvSpPr>
      <dsp:spPr>
        <a:xfrm>
          <a:off x="0" y="4263810"/>
          <a:ext cx="10167937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700" kern="1200" dirty="0"/>
            <a:t>С памятью, адресами, портами</a:t>
          </a:r>
          <a:endParaRPr lang="en-US" sz="1700" kern="1200" dirty="0"/>
        </a:p>
      </dsp:txBody>
      <dsp:txXfrm>
        <a:off x="0" y="4263810"/>
        <a:ext cx="10167937" cy="364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A5B35-74A5-4681-900D-A0E1D009CBEA}">
      <dsp:nvSpPr>
        <dsp:cNvPr id="0" name=""/>
        <dsp:cNvSpPr/>
      </dsp:nvSpPr>
      <dsp:spPr>
        <a:xfrm>
          <a:off x="0" y="17535"/>
          <a:ext cx="10167937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Сложность языка</a:t>
          </a:r>
          <a:endParaRPr lang="en-US" sz="3200" kern="1200" dirty="0"/>
        </a:p>
      </dsp:txBody>
      <dsp:txXfrm>
        <a:off x="38381" y="55916"/>
        <a:ext cx="10091175" cy="709478"/>
      </dsp:txXfrm>
    </dsp:sp>
    <dsp:sp modelId="{6C7D8C19-3540-4AEB-AC07-22599FDA1D64}">
      <dsp:nvSpPr>
        <dsp:cNvPr id="0" name=""/>
        <dsp:cNvSpPr/>
      </dsp:nvSpPr>
      <dsp:spPr>
        <a:xfrm>
          <a:off x="0" y="803775"/>
          <a:ext cx="10167937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800" kern="1200" dirty="0"/>
            <a:t>С++ собирался из разных частей и совершенствовался в разных направлениях</a:t>
          </a:r>
          <a:r>
            <a:rPr lang="en-US" sz="2800" kern="1200" dirty="0"/>
            <a:t>: </a:t>
          </a:r>
          <a:r>
            <a:rPr lang="ru-RU" sz="2800" kern="1200" dirty="0"/>
            <a:t>чтобы знать его в достаточном степени, надо знать очень много и учиться долго… </a:t>
          </a:r>
          <a:endParaRPr lang="en-US" sz="2800" kern="1200" dirty="0"/>
        </a:p>
      </dsp:txBody>
      <dsp:txXfrm>
        <a:off x="0" y="803775"/>
        <a:ext cx="10167937" cy="1291680"/>
      </dsp:txXfrm>
    </dsp:sp>
    <dsp:sp modelId="{935D9AC6-E8EB-4496-B3B8-2EE70541EAB3}">
      <dsp:nvSpPr>
        <dsp:cNvPr id="0" name=""/>
        <dsp:cNvSpPr/>
      </dsp:nvSpPr>
      <dsp:spPr>
        <a:xfrm>
          <a:off x="0" y="2095456"/>
          <a:ext cx="10167937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Идеология(достижение максимальной эффективности)</a:t>
          </a:r>
          <a:endParaRPr lang="en-US" sz="3200" kern="1200" dirty="0"/>
        </a:p>
      </dsp:txBody>
      <dsp:txXfrm>
        <a:off x="38381" y="2133837"/>
        <a:ext cx="10091175" cy="709478"/>
      </dsp:txXfrm>
    </dsp:sp>
    <dsp:sp modelId="{D2707C1E-7E27-4FCB-9CBF-31BD4382E0FA}">
      <dsp:nvSpPr>
        <dsp:cNvPr id="0" name=""/>
        <dsp:cNvSpPr/>
      </dsp:nvSpPr>
      <dsp:spPr>
        <a:xfrm>
          <a:off x="0" y="2881696"/>
          <a:ext cx="10167937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500" kern="1200" dirty="0"/>
            <a:t>Синтаксис языка построены так, что очень легко сделать трудно находимые ошибки.</a:t>
          </a:r>
          <a:endParaRPr lang="en-US" sz="2500" kern="1200" dirty="0"/>
        </a:p>
      </dsp:txBody>
      <dsp:txXfrm>
        <a:off x="0" y="2881696"/>
        <a:ext cx="10167937" cy="7948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A7BE9-0E11-455A-A1B7-A32D7E4F2735}">
      <dsp:nvSpPr>
        <dsp:cNvPr id="0" name=""/>
        <dsp:cNvSpPr/>
      </dsp:nvSpPr>
      <dsp:spPr>
        <a:xfrm>
          <a:off x="7143" y="720801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Более безопасные</a:t>
          </a:r>
          <a:endParaRPr lang="en-US" sz="2300" kern="1200" dirty="0"/>
        </a:p>
      </dsp:txBody>
      <dsp:txXfrm>
        <a:off x="44665" y="758323"/>
        <a:ext cx="2060143" cy="1206068"/>
      </dsp:txXfrm>
    </dsp:sp>
    <dsp:sp modelId="{134359A6-ACE5-4C08-A2A6-BA05BD9BFEB4}">
      <dsp:nvSpPr>
        <dsp:cNvPr id="0" name=""/>
        <dsp:cNvSpPr/>
      </dsp:nvSpPr>
      <dsp:spPr>
        <a:xfrm>
          <a:off x="2355850" y="1096594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355850" y="1202499"/>
        <a:ext cx="316861" cy="317716"/>
      </dsp:txXfrm>
    </dsp:sp>
    <dsp:sp modelId="{05BB704B-155C-4A38-ADCB-4CEE56F34EAE}">
      <dsp:nvSpPr>
        <dsp:cNvPr id="0" name=""/>
        <dsp:cNvSpPr/>
      </dsp:nvSpPr>
      <dsp:spPr>
        <a:xfrm>
          <a:off x="2996406" y="720801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Имеют более узкую область применения</a:t>
          </a:r>
          <a:endParaRPr lang="en-US" sz="2300" kern="1200" dirty="0"/>
        </a:p>
      </dsp:txBody>
      <dsp:txXfrm>
        <a:off x="3033928" y="758323"/>
        <a:ext cx="2060143" cy="1206068"/>
      </dsp:txXfrm>
    </dsp:sp>
    <dsp:sp modelId="{4D20A526-9A4D-431E-A84C-8C84C591DF3F}">
      <dsp:nvSpPr>
        <dsp:cNvPr id="0" name=""/>
        <dsp:cNvSpPr/>
      </dsp:nvSpPr>
      <dsp:spPr>
        <a:xfrm>
          <a:off x="5345112" y="1096594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345112" y="1202499"/>
        <a:ext cx="316861" cy="317716"/>
      </dsp:txXfrm>
    </dsp:sp>
    <dsp:sp modelId="{11984046-4346-4484-B545-88A94F452BD4}">
      <dsp:nvSpPr>
        <dsp:cNvPr id="0" name=""/>
        <dsp:cNvSpPr/>
      </dsp:nvSpPr>
      <dsp:spPr>
        <a:xfrm>
          <a:off x="5985668" y="720801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Легче для изучения</a:t>
          </a:r>
          <a:endParaRPr lang="en-US" sz="2300" kern="1200" dirty="0"/>
        </a:p>
      </dsp:txBody>
      <dsp:txXfrm>
        <a:off x="6023190" y="758323"/>
        <a:ext cx="2060143" cy="12060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A0F03-B901-4D74-9377-92BD991D312C}">
      <dsp:nvSpPr>
        <dsp:cNvPr id="0" name=""/>
        <dsp:cNvSpPr/>
      </dsp:nvSpPr>
      <dsp:spPr>
        <a:xfrm>
          <a:off x="0" y="70726"/>
          <a:ext cx="10167937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public</a:t>
          </a:r>
        </a:p>
      </dsp:txBody>
      <dsp:txXfrm>
        <a:off x="28100" y="98826"/>
        <a:ext cx="10111737" cy="519439"/>
      </dsp:txXfrm>
    </dsp:sp>
    <dsp:sp modelId="{06A7B0A8-0F4F-4E2D-8166-E66A384DC491}">
      <dsp:nvSpPr>
        <dsp:cNvPr id="0" name=""/>
        <dsp:cNvSpPr/>
      </dsp:nvSpPr>
      <dsp:spPr>
        <a:xfrm>
          <a:off x="0" y="646366"/>
          <a:ext cx="10167937" cy="608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900" kern="1200" dirty="0"/>
            <a:t>делает члены класса открытыми. Это значит, что доступ к членам класса возможен из любой части программы;</a:t>
          </a:r>
          <a:endParaRPr lang="en-US" sz="1900" kern="1200" dirty="0"/>
        </a:p>
      </dsp:txBody>
      <dsp:txXfrm>
        <a:off x="0" y="646366"/>
        <a:ext cx="10167937" cy="608580"/>
      </dsp:txXfrm>
    </dsp:sp>
    <dsp:sp modelId="{577ACF7B-984F-49B0-8CF0-7973277461B0}">
      <dsp:nvSpPr>
        <dsp:cNvPr id="0" name=""/>
        <dsp:cNvSpPr/>
      </dsp:nvSpPr>
      <dsp:spPr>
        <a:xfrm>
          <a:off x="0" y="1254946"/>
          <a:ext cx="10167937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private</a:t>
          </a:r>
        </a:p>
      </dsp:txBody>
      <dsp:txXfrm>
        <a:off x="28100" y="1283046"/>
        <a:ext cx="10111737" cy="519439"/>
      </dsp:txXfrm>
    </dsp:sp>
    <dsp:sp modelId="{FC1D288F-E794-4D3B-8EC1-477382145338}">
      <dsp:nvSpPr>
        <dsp:cNvPr id="0" name=""/>
        <dsp:cNvSpPr/>
      </dsp:nvSpPr>
      <dsp:spPr>
        <a:xfrm>
          <a:off x="0" y="1830586"/>
          <a:ext cx="10167937" cy="608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ru-RU" sz="1900" kern="1200" dirty="0"/>
            <a:t>делает члены класса закрытыми, то есть доступ к ним возможен только внутри класса, для других частей программы эти члены недоступны. </a:t>
          </a:r>
          <a:endParaRPr lang="en-US" sz="1900" kern="1200" dirty="0"/>
        </a:p>
      </dsp:txBody>
      <dsp:txXfrm>
        <a:off x="0" y="1830586"/>
        <a:ext cx="10167937" cy="608580"/>
      </dsp:txXfrm>
    </dsp:sp>
    <dsp:sp modelId="{0F379D69-5604-4414-AFDD-2CC15D016C99}">
      <dsp:nvSpPr>
        <dsp:cNvPr id="0" name=""/>
        <dsp:cNvSpPr/>
      </dsp:nvSpPr>
      <dsp:spPr>
        <a:xfrm>
          <a:off x="0" y="2439165"/>
          <a:ext cx="10167937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protected</a:t>
          </a:r>
        </a:p>
      </dsp:txBody>
      <dsp:txXfrm>
        <a:off x="28100" y="2467265"/>
        <a:ext cx="10111737" cy="519439"/>
      </dsp:txXfrm>
    </dsp:sp>
    <dsp:sp modelId="{64880B2A-5AFF-4F5F-9096-548A6AB5F22B}">
      <dsp:nvSpPr>
        <dsp:cNvPr id="0" name=""/>
        <dsp:cNvSpPr/>
      </dsp:nvSpPr>
      <dsp:spPr>
        <a:xfrm>
          <a:off x="0" y="3014806"/>
          <a:ext cx="10167937" cy="608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ru-RU" sz="1900" kern="1200" dirty="0"/>
            <a:t>открывает доступ к членам класса только для дочерних классов (и дружественных функций, но об этом потом). Такие члены класса называют защищенными</a:t>
          </a:r>
          <a:endParaRPr lang="en-US" sz="1900" kern="1200" dirty="0"/>
        </a:p>
      </dsp:txBody>
      <dsp:txXfrm>
        <a:off x="0" y="3014806"/>
        <a:ext cx="10167937" cy="6085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0054A-4F17-43A4-8C2B-388C4D1152D4}">
      <dsp:nvSpPr>
        <dsp:cNvPr id="0" name=""/>
        <dsp:cNvSpPr/>
      </dsp:nvSpPr>
      <dsp:spPr>
        <a:xfrm>
          <a:off x="4468" y="686060"/>
          <a:ext cx="1953653" cy="2321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Данные защищаются от неправильного использования</a:t>
          </a:r>
          <a:endParaRPr lang="en-US" sz="1800" kern="1200" dirty="0"/>
        </a:p>
      </dsp:txBody>
      <dsp:txXfrm>
        <a:off x="61689" y="743281"/>
        <a:ext cx="1839211" cy="2207549"/>
      </dsp:txXfrm>
    </dsp:sp>
    <dsp:sp modelId="{A6C4D4A6-04B2-43D6-9743-9D6D0AFE3880}">
      <dsp:nvSpPr>
        <dsp:cNvPr id="0" name=""/>
        <dsp:cNvSpPr/>
      </dsp:nvSpPr>
      <dsp:spPr>
        <a:xfrm>
          <a:off x="2153487" y="1604802"/>
          <a:ext cx="414174" cy="4845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153487" y="1701703"/>
        <a:ext cx="289922" cy="290704"/>
      </dsp:txXfrm>
    </dsp:sp>
    <dsp:sp modelId="{C6366816-4BA6-4740-9900-A1FD2639F1E3}">
      <dsp:nvSpPr>
        <dsp:cNvPr id="0" name=""/>
        <dsp:cNvSpPr/>
      </dsp:nvSpPr>
      <dsp:spPr>
        <a:xfrm>
          <a:off x="2739583" y="686060"/>
          <a:ext cx="1953653" cy="2321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Проверка корректности данных концентрируется в одном месте</a:t>
          </a:r>
          <a:endParaRPr lang="en-US" sz="1800" kern="1200" dirty="0"/>
        </a:p>
      </dsp:txBody>
      <dsp:txXfrm>
        <a:off x="2796804" y="743281"/>
        <a:ext cx="1839211" cy="2207549"/>
      </dsp:txXfrm>
    </dsp:sp>
    <dsp:sp modelId="{5CE54FB3-78A2-44E3-9C33-7EE636CBA3BC}">
      <dsp:nvSpPr>
        <dsp:cNvPr id="0" name=""/>
        <dsp:cNvSpPr/>
      </dsp:nvSpPr>
      <dsp:spPr>
        <a:xfrm>
          <a:off x="4888603" y="1604802"/>
          <a:ext cx="414174" cy="4845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888603" y="1701703"/>
        <a:ext cx="289922" cy="290704"/>
      </dsp:txXfrm>
    </dsp:sp>
    <dsp:sp modelId="{9E9626F4-0914-46F5-A3C0-14788D762487}">
      <dsp:nvSpPr>
        <dsp:cNvPr id="0" name=""/>
        <dsp:cNvSpPr/>
      </dsp:nvSpPr>
      <dsp:spPr>
        <a:xfrm>
          <a:off x="5474699" y="686060"/>
          <a:ext cx="1953653" cy="2321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Изменение структуры данных класса не влечет за собой изменение других частей программы</a:t>
          </a:r>
          <a:endParaRPr lang="en-US" sz="1800" kern="1200" dirty="0"/>
        </a:p>
      </dsp:txBody>
      <dsp:txXfrm>
        <a:off x="5531920" y="743281"/>
        <a:ext cx="1839211" cy="2207549"/>
      </dsp:txXfrm>
    </dsp:sp>
    <dsp:sp modelId="{4C07066E-1E01-4636-B0A4-89DDB3567251}">
      <dsp:nvSpPr>
        <dsp:cNvPr id="0" name=""/>
        <dsp:cNvSpPr/>
      </dsp:nvSpPr>
      <dsp:spPr>
        <a:xfrm>
          <a:off x="7623718" y="1604802"/>
          <a:ext cx="414174" cy="4845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623718" y="1701703"/>
        <a:ext cx="289922" cy="290704"/>
      </dsp:txXfrm>
    </dsp:sp>
    <dsp:sp modelId="{DAF28D97-4D94-4D1C-8332-2C09C7D56407}">
      <dsp:nvSpPr>
        <dsp:cNvPr id="0" name=""/>
        <dsp:cNvSpPr/>
      </dsp:nvSpPr>
      <dsp:spPr>
        <a:xfrm>
          <a:off x="8209814" y="686060"/>
          <a:ext cx="1953653" cy="23219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Программа легче отлаживать</a:t>
          </a:r>
          <a:endParaRPr lang="en-US" sz="1800" kern="1200" dirty="0"/>
        </a:p>
      </dsp:txBody>
      <dsp:txXfrm>
        <a:off x="8267035" y="743281"/>
        <a:ext cx="1839211" cy="2207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9B912-0738-4551-BF7D-DD638F04F0D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E221E-74DD-4DE0-BE8C-693CEC07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3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E221E-74DD-4DE0-BE8C-693CEC0784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2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C45E07DE-21BA-41EB-851F-33F7EB48C9B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CCD534A0-F7C2-4CDA-8064-735AFAB488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02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07DE-21BA-41EB-851F-33F7EB48C9B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34A0-F7C2-4CDA-8064-735AFAB48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07DE-21BA-41EB-851F-33F7EB48C9B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34A0-F7C2-4CDA-8064-735AFAB48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1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45E07DE-21BA-41EB-851F-33F7EB48C9B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CCD534A0-F7C2-4CDA-8064-735AFAB48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0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07DE-21BA-41EB-851F-33F7EB48C9B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34A0-F7C2-4CDA-8064-735AFAB48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45E07DE-21BA-41EB-851F-33F7EB48C9B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CCD534A0-F7C2-4CDA-8064-735AFAB48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3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45E07DE-21BA-41EB-851F-33F7EB48C9B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CCD534A0-F7C2-4CDA-8064-735AFAB48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5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07DE-21BA-41EB-851F-33F7EB48C9B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34A0-F7C2-4CDA-8064-735AFAB48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7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07DE-21BA-41EB-851F-33F7EB48C9B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34A0-F7C2-4CDA-8064-735AFAB48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4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C45E07DE-21BA-41EB-851F-33F7EB48C9B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34A0-F7C2-4CDA-8064-735AFAB48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C45E07DE-21BA-41EB-851F-33F7EB48C9B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34A0-F7C2-4CDA-8064-735AFAB48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5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E07DE-21BA-41EB-851F-33F7EB48C9BF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534A0-F7C2-4CDA-8064-735AFAB48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EA6CF8B6-82A4-4A2B-A985-C99543921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" r="1" b="1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38FD499-1B02-4B9F-85AA-AF514D957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0133" y="5440502"/>
            <a:ext cx="5516880" cy="864880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ru-RU" sz="1600" dirty="0">
                <a:solidFill>
                  <a:schemeClr val="tx1"/>
                </a:solidFill>
              </a:rPr>
              <a:t>Самый лучший способ изучить новый язык программирования – это сразу начать писать на нем программы</a:t>
            </a:r>
          </a:p>
          <a:p>
            <a:pPr algn="r"/>
            <a:r>
              <a:rPr lang="ru-RU" sz="1600" i="1" dirty="0">
                <a:solidFill>
                  <a:schemeClr val="tx1"/>
                </a:solidFill>
              </a:rPr>
              <a:t>Брайан Керниган, Деннис Ритчи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4A99F-F55D-4B33-B915-F84830927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987" y="5332408"/>
            <a:ext cx="2160717" cy="108106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7200" dirty="0"/>
              <a:t>ООП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3999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12954685-CFDC-497B-81AC-1836325F4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099" y="4592783"/>
            <a:ext cx="1630458" cy="207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6F5852-A7AA-4C85-9C57-D677DCC7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Практика(без ООП)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F290D-3874-4436-901F-9452BF35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848632"/>
            <a:ext cx="5294416" cy="14306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Пусть нам нужно построить программу «Филиал академии Шаг». При процедурном подходе мы начинаем со списка задач: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7C4EE30-1BE0-4C60-9E0C-9D812A4AB215}"/>
              </a:ext>
            </a:extLst>
          </p:cNvPr>
          <p:cNvSpPr txBox="1">
            <a:spLocks/>
          </p:cNvSpPr>
          <p:nvPr/>
        </p:nvSpPr>
        <p:spPr>
          <a:xfrm>
            <a:off x="1115568" y="3279252"/>
            <a:ext cx="4980432" cy="303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i="1" dirty="0"/>
              <a:t>Вести списки набора студентов</a:t>
            </a:r>
          </a:p>
          <a:p>
            <a:r>
              <a:rPr lang="ru-RU" sz="2000" i="1" dirty="0"/>
              <a:t>Составлять расписание</a:t>
            </a:r>
          </a:p>
          <a:p>
            <a:r>
              <a:rPr lang="ru-RU" sz="2000" i="1" dirty="0"/>
              <a:t>Вести списки преподавателей</a:t>
            </a:r>
          </a:p>
          <a:p>
            <a:r>
              <a:rPr lang="ru-RU" sz="2000" i="1" dirty="0"/>
              <a:t>Следить за успеваемостью</a:t>
            </a:r>
          </a:p>
          <a:p>
            <a:r>
              <a:rPr lang="ru-RU" sz="2000" i="1" dirty="0"/>
              <a:t>Следить за оплатой занятий</a:t>
            </a:r>
          </a:p>
          <a:p>
            <a:r>
              <a:rPr lang="ru-RU" sz="2000" i="1" dirty="0"/>
              <a:t>Рассчитывать зарплату</a:t>
            </a:r>
          </a:p>
          <a:p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D08CC95-9F6A-4A98-BC1E-63E9AF15F25C}"/>
              </a:ext>
            </a:extLst>
          </p:cNvPr>
          <p:cNvSpPr txBox="1">
            <a:spLocks/>
          </p:cNvSpPr>
          <p:nvPr/>
        </p:nvSpPr>
        <p:spPr>
          <a:xfrm>
            <a:off x="6409984" y="3279252"/>
            <a:ext cx="4980432" cy="303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3939FDD-0B81-4A7E-BD64-FBAF7BE50322}"/>
              </a:ext>
            </a:extLst>
          </p:cNvPr>
          <p:cNvSpPr txBox="1">
            <a:spLocks/>
          </p:cNvSpPr>
          <p:nvPr/>
        </p:nvSpPr>
        <p:spPr>
          <a:xfrm>
            <a:off x="6639019" y="1856589"/>
            <a:ext cx="4644677" cy="143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И уже потом определяем необходимые данные: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FFE94AE-CF04-43EB-A568-C694F0F1ADDA}"/>
              </a:ext>
            </a:extLst>
          </p:cNvPr>
          <p:cNvSpPr txBox="1">
            <a:spLocks/>
          </p:cNvSpPr>
          <p:nvPr/>
        </p:nvSpPr>
        <p:spPr>
          <a:xfrm>
            <a:off x="6471141" y="3296115"/>
            <a:ext cx="4980432" cy="303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i="1" dirty="0"/>
              <a:t>Составить расписание(занятия)</a:t>
            </a:r>
            <a:endParaRPr lang="en-US" sz="2000" i="1" dirty="0"/>
          </a:p>
          <a:p>
            <a:r>
              <a:rPr lang="ru-RU" sz="2000" i="1" dirty="0"/>
              <a:t>Следить за успеваемостью(студенты)</a:t>
            </a:r>
          </a:p>
          <a:p>
            <a:r>
              <a:rPr lang="ru-RU" sz="2000" i="1" dirty="0"/>
              <a:t>Следить за оплатой(студенты)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09979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A562-8F8E-4422-8CCF-C74312B8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Практика(с ООП)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1602357-6D1D-44C8-B457-39932EC1A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848632"/>
            <a:ext cx="5294416" cy="14306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При объектно-ориентированном подходе мы начинаем с перечня объектов, данные о которых мы должны обрабатывать: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9090E92-8E3A-4C7A-AA4D-0DA6D576BA89}"/>
              </a:ext>
            </a:extLst>
          </p:cNvPr>
          <p:cNvSpPr txBox="1">
            <a:spLocks/>
          </p:cNvSpPr>
          <p:nvPr/>
        </p:nvSpPr>
        <p:spPr>
          <a:xfrm>
            <a:off x="1115568" y="3279252"/>
            <a:ext cx="4980432" cy="303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Кандидаты в студенты</a:t>
            </a:r>
          </a:p>
          <a:p>
            <a:r>
              <a:rPr lang="ru-RU" dirty="0"/>
              <a:t>Студенты</a:t>
            </a:r>
          </a:p>
          <a:p>
            <a:r>
              <a:rPr lang="ru-RU" dirty="0"/>
              <a:t>Преподаватели</a:t>
            </a:r>
          </a:p>
          <a:p>
            <a:r>
              <a:rPr lang="ru-RU" dirty="0"/>
              <a:t>Занятия</a:t>
            </a:r>
          </a:p>
          <a:p>
            <a:r>
              <a:rPr lang="ru-RU" dirty="0"/>
              <a:t>Бюджет филиала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C6F8DE-E7D5-4455-9F0B-91E50CF7994E}"/>
              </a:ext>
            </a:extLst>
          </p:cNvPr>
          <p:cNvSpPr txBox="1">
            <a:spLocks/>
          </p:cNvSpPr>
          <p:nvPr/>
        </p:nvSpPr>
        <p:spPr>
          <a:xfrm>
            <a:off x="6639019" y="1856589"/>
            <a:ext cx="4644677" cy="143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И уже потом определяем необходимые методы: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4E795C8-C41D-4DE0-A40F-4C361419D729}"/>
              </a:ext>
            </a:extLst>
          </p:cNvPr>
          <p:cNvSpPr txBox="1">
            <a:spLocks/>
          </p:cNvSpPr>
          <p:nvPr/>
        </p:nvSpPr>
        <p:spPr>
          <a:xfrm>
            <a:off x="6471141" y="3296115"/>
            <a:ext cx="4980432" cy="303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i="1" dirty="0"/>
              <a:t>Занятия.СоставитьРасписание</a:t>
            </a:r>
            <a:endParaRPr lang="en-US" sz="2000" i="1" dirty="0"/>
          </a:p>
          <a:p>
            <a:r>
              <a:rPr lang="ru-RU" sz="2000" i="1" dirty="0"/>
              <a:t>Студенты.СледитьЗаУспеваемостью</a:t>
            </a:r>
          </a:p>
          <a:p>
            <a:r>
              <a:rPr lang="ru-RU" sz="2000" i="1" dirty="0"/>
              <a:t>Студенты.СледитьЗаОплатой</a:t>
            </a:r>
            <a:endParaRPr lang="en-US" sz="2000" i="1" dirty="0"/>
          </a:p>
        </p:txBody>
      </p:sp>
      <p:pic>
        <p:nvPicPr>
          <p:cNvPr id="1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745BD346-9D62-46E1-95C3-73288A122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099" y="4592783"/>
            <a:ext cx="1630458" cy="207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326B94B-F607-4497-B647-7DC6F59918E4}"/>
              </a:ext>
            </a:extLst>
          </p:cNvPr>
          <p:cNvSpPr txBox="1">
            <a:spLocks/>
          </p:cNvSpPr>
          <p:nvPr/>
        </p:nvSpPr>
        <p:spPr>
          <a:xfrm>
            <a:off x="2775579" y="5854536"/>
            <a:ext cx="6405379" cy="1077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Для того, чтобы писать программы подобным образом, в языке должны существовать специальные механизмы. К основополагающим относятся так называемые принципы ООП: </a:t>
            </a:r>
            <a:r>
              <a:rPr lang="ru-RU" sz="1600" b="1" dirty="0"/>
              <a:t>инкапсуляция, наследование и полиморфизм</a:t>
            </a:r>
            <a:r>
              <a:rPr lang="ru-RU" sz="1600" dirty="0"/>
              <a:t>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13573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116" y="3630881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843B66-31D2-4593-9D3E-76460747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0F268-81E4-4D37-93CC-2C02357C0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7980931" cy="3694176"/>
          </a:xfrm>
        </p:spPr>
        <p:txBody>
          <a:bodyPr/>
          <a:lstStyle/>
          <a:p>
            <a:r>
              <a:rPr lang="ru-RU" dirty="0"/>
              <a:t>Почаще задавайте себе вопрос «Что мне скрыть?» и вы удивитесь, сколько проблем проектирования растает на ваших глазах.</a:t>
            </a:r>
          </a:p>
          <a:p>
            <a:pPr marL="0" indent="0" algn="r">
              <a:buNone/>
            </a:pPr>
            <a:r>
              <a:rPr lang="ru-RU" i="1" dirty="0"/>
              <a:t>Стивен Макконнелл</a:t>
            </a:r>
          </a:p>
        </p:txBody>
      </p:sp>
    </p:spTree>
    <p:extLst>
      <p:ext uri="{BB962C8B-B14F-4D97-AF65-F5344CB8AC3E}">
        <p14:creationId xmlns:p14="http://schemas.microsoft.com/office/powerpoint/2010/main" val="2832084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Java. Инкапсуляция | Я - Программист">
            <a:extLst>
              <a:ext uri="{FF2B5EF4-FFF2-40B4-BE49-F238E27FC236}">
                <a16:creationId xmlns:a16="http://schemas.microsoft.com/office/drawing/2014/main" id="{8BB4228E-F9F7-4353-9409-0BBEB61759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" t="6834" r="1581" b="2143"/>
          <a:stretch/>
        </p:blipFill>
        <p:spPr bwMode="auto">
          <a:xfrm>
            <a:off x="6637636" y="2214736"/>
            <a:ext cx="4815156" cy="268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EA80C3-90F9-4466-A2FC-69F09C12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CCEEB-D818-473A-A92F-9D83D2D5F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9" y="2088191"/>
            <a:ext cx="5700868" cy="2933205"/>
          </a:xfrm>
        </p:spPr>
        <p:txBody>
          <a:bodyPr/>
          <a:lstStyle/>
          <a:p>
            <a:r>
              <a:rPr lang="ru-RU" b="1" i="1" dirty="0"/>
              <a:t>Инкапсуляция</a:t>
            </a:r>
            <a:r>
              <a:rPr lang="ru-RU" dirty="0"/>
              <a:t> — это свойство системы, позволяющее тесно связать данные и методы работы с ними внутри класса, и сделать данные и детали реализации недоступными для других частей системы.</a:t>
            </a:r>
            <a:endParaRPr lang="en-US" dirty="0"/>
          </a:p>
        </p:txBody>
      </p:sp>
      <p:sp>
        <p:nvSpPr>
          <p:cNvPr id="8" name="AutoShape 2" descr="Артем Посунько / Теория ООП / Инкапсуляция мечты">
            <a:extLst>
              <a:ext uri="{FF2B5EF4-FFF2-40B4-BE49-F238E27FC236}">
                <a16:creationId xmlns:a16="http://schemas.microsoft.com/office/drawing/2014/main" id="{507AD4F5-4F28-472F-8350-D993741C5D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44034" y="6226789"/>
            <a:ext cx="139662" cy="13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0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E09C-608C-42CB-B8E8-C40A87C5C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EFE7F-CDB5-4E85-844A-5EA1E0018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5190229" cy="3694176"/>
          </a:xfrm>
        </p:spPr>
        <p:txBody>
          <a:bodyPr/>
          <a:lstStyle/>
          <a:p>
            <a:r>
              <a:rPr lang="ru-RU" dirty="0"/>
              <a:t>Наш мобильник делает то же самое, — запрашивает соединение, ищет адресата, соединяет двух абонентов, но только все детали реализации этого процесса скрыты от нас в изящной коробочке.</a:t>
            </a:r>
            <a:endParaRPr lang="en-US" dirty="0"/>
          </a:p>
        </p:txBody>
      </p:sp>
      <p:pic>
        <p:nvPicPr>
          <p:cNvPr id="11266" name="Picture 2" descr="Online shopping for with free worldwide shipping">
            <a:extLst>
              <a:ext uri="{FF2B5EF4-FFF2-40B4-BE49-F238E27FC236}">
                <a16:creationId xmlns:a16="http://schemas.microsoft.com/office/drawing/2014/main" id="{73F1DE06-D02E-40B5-8831-0A056CF09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996" y="2648857"/>
            <a:ext cx="4132900" cy="275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358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669DE-C41C-4321-8395-3439D829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37B7E-70E8-44F4-B8F3-DA5A1A12D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980432" cy="3694176"/>
          </a:xfrm>
        </p:spPr>
        <p:txBody>
          <a:bodyPr/>
          <a:lstStyle/>
          <a:p>
            <a:r>
              <a:rPr lang="ru-RU" b="1" dirty="0"/>
              <a:t>Наследование</a:t>
            </a:r>
            <a:r>
              <a:rPr lang="ru-RU" dirty="0"/>
              <a:t> — это отношение между классами, при котором один класс повторяет структуру и поведение другого класса (одиночное наследование) или других классов (множественное наследование). </a:t>
            </a:r>
            <a:endParaRPr lang="en-US" dirty="0"/>
          </a:p>
        </p:txBody>
      </p:sp>
      <p:pic>
        <p:nvPicPr>
          <p:cNvPr id="12290" name="Picture 2" descr="ООП в картинках / Хабр">
            <a:extLst>
              <a:ext uri="{FF2B5EF4-FFF2-40B4-BE49-F238E27FC236}">
                <a16:creationId xmlns:a16="http://schemas.microsoft.com/office/drawing/2014/main" id="{92EC20D7-BBA8-4333-8E97-9D265DBBC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404" y="2478024"/>
            <a:ext cx="4790862" cy="354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7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530B-8220-4B22-A73D-3DDC3C5E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B4B8B7-39A4-43E3-A163-4C889DEB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5566836" cy="3541816"/>
          </a:xfrm>
        </p:spPr>
        <p:txBody>
          <a:bodyPr/>
          <a:lstStyle/>
          <a:p>
            <a:r>
              <a:rPr lang="ru-RU" dirty="0"/>
              <a:t>Класс, который наследуется, называется </a:t>
            </a:r>
            <a:r>
              <a:rPr lang="ru-RU" i="1" dirty="0"/>
              <a:t>суперклассом, надклассом, базовым или родительским классом. </a:t>
            </a:r>
          </a:p>
          <a:p>
            <a:r>
              <a:rPr lang="ru-RU" dirty="0"/>
              <a:t>Класс, производный от суперкласса, называется </a:t>
            </a:r>
            <a:r>
              <a:rPr lang="ru-RU" i="1" dirty="0"/>
              <a:t>подклассом, производным или дочерним классом</a:t>
            </a:r>
            <a:endParaRPr lang="en-US" i="1" dirty="0"/>
          </a:p>
        </p:txBody>
      </p:sp>
      <p:pic>
        <p:nvPicPr>
          <p:cNvPr id="6" name="Picture 2" descr="ООП в картинках / Хабр">
            <a:extLst>
              <a:ext uri="{FF2B5EF4-FFF2-40B4-BE49-F238E27FC236}">
                <a16:creationId xmlns:a16="http://schemas.microsoft.com/office/drawing/2014/main" id="{362D279C-80B1-411B-9798-5F6DBE0B6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404" y="2478024"/>
            <a:ext cx="4790862" cy="354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809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A4DF-1BFF-4319-B996-5278F294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Примеры использования в повседневной среде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0F213-689F-4449-9A84-D745BF28D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82" y="2597727"/>
            <a:ext cx="6591518" cy="1488334"/>
          </a:xfrm>
        </p:spPr>
        <p:txBody>
          <a:bodyPr/>
          <a:lstStyle/>
          <a:p>
            <a:r>
              <a:rPr lang="ru-RU" dirty="0"/>
              <a:t>Шаблон или существующий текст — базовый класс, ваши резюме — дочерние классы.</a:t>
            </a:r>
            <a:endParaRPr lang="en-US" dirty="0"/>
          </a:p>
        </p:txBody>
      </p:sp>
      <p:pic>
        <p:nvPicPr>
          <p:cNvPr id="13314" name="Picture 2" descr="Редактируемый формат cv скачать | Бесплатно векторы">
            <a:extLst>
              <a:ext uri="{FF2B5EF4-FFF2-40B4-BE49-F238E27FC236}">
                <a16:creationId xmlns:a16="http://schemas.microsoft.com/office/drawing/2014/main" id="{919AE6B4-5BAA-45B2-B605-453593381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7" t="3700" r="16966" b="2356"/>
          <a:stretch/>
        </p:blipFill>
        <p:spPr bwMode="auto">
          <a:xfrm>
            <a:off x="8047513" y="2478024"/>
            <a:ext cx="2664030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631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860D-90F0-4C73-A2B8-5EC91262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Примеры использования в повседневной среде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7FEEB-3100-480A-9237-00ECDF112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5803047" cy="3694176"/>
          </a:xfrm>
        </p:spPr>
        <p:txBody>
          <a:bodyPr>
            <a:normAutofit fontScale="92500"/>
          </a:bodyPr>
          <a:lstStyle/>
          <a:p>
            <a:r>
              <a:rPr lang="ru-RU" dirty="0"/>
              <a:t>Автомобильная фирма при создании нового поколения автомобилей возьмет за основу существующую успешную модель, внесет изменения в конструкцию и выпустит новый модельный ряд. Все полученные модификации будут иметь большинство свойств прежней модели, при этом у каждой будет свои новые особенности.</a:t>
            </a:r>
            <a:endParaRPr lang="en-US" dirty="0"/>
          </a:p>
        </p:txBody>
      </p:sp>
      <p:pic>
        <p:nvPicPr>
          <p:cNvPr id="15364" name="Picture 4" descr="Generation Gap: Ranking each and every BMW 3 Series model | Driving">
            <a:extLst>
              <a:ext uri="{FF2B5EF4-FFF2-40B4-BE49-F238E27FC236}">
                <a16:creationId xmlns:a16="http://schemas.microsoft.com/office/drawing/2014/main" id="{4B724130-C3FD-4524-BBDC-405C3AD8A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840" y="2861953"/>
            <a:ext cx="3896592" cy="259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238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Полиморфизм в Java, что такое полиморфизм?">
            <a:extLst>
              <a:ext uri="{FF2B5EF4-FFF2-40B4-BE49-F238E27FC236}">
                <a16:creationId xmlns:a16="http://schemas.microsoft.com/office/drawing/2014/main" id="{F4DEA673-7C8C-44B5-825F-D5B6A04BCA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4" r="11645"/>
          <a:stretch/>
        </p:blipFill>
        <p:spPr bwMode="auto">
          <a:xfrm>
            <a:off x="7291450" y="2478024"/>
            <a:ext cx="4200620" cy="294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44D36C-1DFC-4316-9513-32D0314D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63661-F3BC-4CB1-AE19-1130DCF37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6650894" cy="3191402"/>
          </a:xfrm>
        </p:spPr>
        <p:txBody>
          <a:bodyPr/>
          <a:lstStyle/>
          <a:p>
            <a:r>
              <a:rPr lang="ru-RU" dirty="0"/>
              <a:t>Полиморфизм (с греческого — многообразность) — это свойство, которое позволяет одно и то же имя использовать для решения двух или более схожих, но технически разных задач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7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Practice the Art of Being Present - Mindful">
            <a:extLst>
              <a:ext uri="{FF2B5EF4-FFF2-40B4-BE49-F238E27FC236}">
                <a16:creationId xmlns:a16="http://schemas.microsoft.com/office/drawing/2014/main" id="{5FED0563-96E9-4A87-9D07-AFAFDFC36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7" r="13255"/>
          <a:stretch/>
        </p:blipFill>
        <p:spPr bwMode="auto">
          <a:xfrm>
            <a:off x="8229599" y="2191843"/>
            <a:ext cx="3562599" cy="282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7840C4-6762-4B2A-9780-339ADA7C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Вступление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FCC1-9488-4002-A962-27243D25B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91843"/>
            <a:ext cx="8360942" cy="3130922"/>
          </a:xfrm>
        </p:spPr>
        <p:txBody>
          <a:bodyPr/>
          <a:lstStyle/>
          <a:p>
            <a:r>
              <a:rPr lang="ru-RU" dirty="0"/>
              <a:t>Напишите программу с помощью структур, которая вычисляет средний балл студентов. Структура должна хранить в себе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ФИО студента</a:t>
            </a:r>
          </a:p>
          <a:p>
            <a:pPr lvl="1"/>
            <a:r>
              <a:rPr lang="ru-RU" dirty="0"/>
              <a:t>Массив его оценок</a:t>
            </a:r>
          </a:p>
        </p:txBody>
      </p:sp>
    </p:spTree>
    <p:extLst>
      <p:ext uri="{BB962C8B-B14F-4D97-AF65-F5344CB8AC3E}">
        <p14:creationId xmlns:p14="http://schemas.microsoft.com/office/powerpoint/2010/main" val="122760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4E32-3797-4AEB-AEA0-8129B532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  <a:endParaRPr lang="en-US" dirty="0"/>
          </a:p>
        </p:txBody>
      </p:sp>
      <p:pic>
        <p:nvPicPr>
          <p:cNvPr id="4" name="Picture 2" descr="Полиморфизм в Java, что такое полиморфизм?">
            <a:extLst>
              <a:ext uri="{FF2B5EF4-FFF2-40B4-BE49-F238E27FC236}">
                <a16:creationId xmlns:a16="http://schemas.microsoft.com/office/drawing/2014/main" id="{E7C770FF-6C1E-4B1F-AD1F-C987C39979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4" r="11645"/>
          <a:stretch/>
        </p:blipFill>
        <p:spPr bwMode="auto">
          <a:xfrm>
            <a:off x="7291450" y="2478024"/>
            <a:ext cx="4200620" cy="294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E834DD-5F6F-4D6C-8D41-F5D9B1A4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6650894" cy="3191402"/>
          </a:xfrm>
        </p:spPr>
        <p:txBody>
          <a:bodyPr/>
          <a:lstStyle/>
          <a:p>
            <a:r>
              <a:rPr lang="ru-RU" dirty="0"/>
              <a:t>В переводе на обыденный язык «полиморфизм» — это понятия, которые обозначают действия, похожие по назначению, но существенно различающиеся по исполнению, например, «пообщаться», «открыть ключом».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5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6180-3197-4AD7-A619-A58837BF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Примеры использования в повседневной среде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F28A6-206D-47F7-B291-1E24EF791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например, «пообщаться», «открыть ключом»</a:t>
            </a:r>
            <a:endParaRPr lang="en-US" dirty="0"/>
          </a:p>
        </p:txBody>
      </p:sp>
      <p:pic>
        <p:nvPicPr>
          <p:cNvPr id="17410" name="Picture 2" descr="Microsoft's Skype struggles have created a Zoom moment - The Verge">
            <a:extLst>
              <a:ext uri="{FF2B5EF4-FFF2-40B4-BE49-F238E27FC236}">
                <a16:creationId xmlns:a16="http://schemas.microsoft.com/office/drawing/2014/main" id="{EDE44678-D00A-4162-B8F2-2416AA65C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04" y="3106406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WhatsApp support - WMPoweruser">
            <a:extLst>
              <a:ext uri="{FF2B5EF4-FFF2-40B4-BE49-F238E27FC236}">
                <a16:creationId xmlns:a16="http://schemas.microsoft.com/office/drawing/2014/main" id="{22E6CB20-DCDD-4FF5-8088-B05055DBB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069" y="3265238"/>
            <a:ext cx="2069539" cy="122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 descr="Как исправить ошибки входа в Microsoft Team">
            <a:extLst>
              <a:ext uri="{FF2B5EF4-FFF2-40B4-BE49-F238E27FC236}">
                <a16:creationId xmlns:a16="http://schemas.microsoft.com/office/drawing/2014/main" id="{F3AFB3C4-0DAC-4BA8-92FF-EE1F2EED3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608" y="3265238"/>
            <a:ext cx="2017372" cy="112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8" name="Picture 10" descr="Your Guide to Car Key Types | Mike's Metro Lock &amp; Safe">
            <a:extLst>
              <a:ext uri="{FF2B5EF4-FFF2-40B4-BE49-F238E27FC236}">
                <a16:creationId xmlns:a16="http://schemas.microsoft.com/office/drawing/2014/main" id="{81FC43E2-0631-4EE5-80AE-C27226013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47" y="4932518"/>
            <a:ext cx="1872022" cy="124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2" name="Picture 14" descr="House Key In The Door Stock Photo, Picture And Royalty Free Image. Image  84006488.">
            <a:extLst>
              <a:ext uri="{FF2B5EF4-FFF2-40B4-BE49-F238E27FC236}">
                <a16:creationId xmlns:a16="http://schemas.microsoft.com/office/drawing/2014/main" id="{283392A8-9A1F-4781-88DD-87CA03DC3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44" y="4839189"/>
            <a:ext cx="2042187" cy="135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4" name="Picture 16" descr="Using truly secure passwords: 6 essential reads">
            <a:extLst>
              <a:ext uri="{FF2B5EF4-FFF2-40B4-BE49-F238E27FC236}">
                <a16:creationId xmlns:a16="http://schemas.microsoft.com/office/drawing/2014/main" id="{0DF7D75C-E1AD-4E3B-8B6D-12CDA5CD0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999" y="4817517"/>
            <a:ext cx="1491843" cy="149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282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9470-CB34-4532-8E30-7CDBC036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  <a:endParaRPr lang="en-US" dirty="0"/>
          </a:p>
        </p:txBody>
      </p:sp>
      <p:pic>
        <p:nvPicPr>
          <p:cNvPr id="7" name="Picture 2" descr="Полиморфизм в Java, что такое полиморфизм?">
            <a:extLst>
              <a:ext uri="{FF2B5EF4-FFF2-40B4-BE49-F238E27FC236}">
                <a16:creationId xmlns:a16="http://schemas.microsoft.com/office/drawing/2014/main" id="{E25FD8C8-A5D7-4597-925D-E04B17FC8B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4" r="11645"/>
          <a:stretch/>
        </p:blipFill>
        <p:spPr bwMode="auto">
          <a:xfrm>
            <a:off x="7291450" y="2478024"/>
            <a:ext cx="4200620" cy="294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FFFD322-74BE-40A1-A40F-7536325A2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6650894" cy="3191402"/>
          </a:xfrm>
        </p:spPr>
        <p:txBody>
          <a:bodyPr/>
          <a:lstStyle/>
          <a:p>
            <a:r>
              <a:rPr lang="ru-RU" dirty="0"/>
              <a:t>Смысл полиморфизма — экономия понятий. Не нужно придумывать и запоминать новые слова, не будет ошибок непонимания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74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1884B124-4E0C-4C04-955F-3B79DDE12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493" y="4310743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E90E8E-2FA0-4879-9EE1-D0C4BFA5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и объект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55922-3B5F-46A2-87EF-D1730E143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8337190" cy="3694176"/>
          </a:xfrm>
        </p:spPr>
        <p:txBody>
          <a:bodyPr/>
          <a:lstStyle/>
          <a:p>
            <a:r>
              <a:rPr lang="ru-RU" dirty="0"/>
              <a:t>Мой опыт в математике заставил меня понять, что каждый объект может иметь несколько алгебр, они могут объединяться в семейства, и это может быть очень полезным.</a:t>
            </a:r>
          </a:p>
          <a:p>
            <a:pPr marL="0" indent="0" algn="r">
              <a:buNone/>
            </a:pPr>
            <a:r>
              <a:rPr lang="ru-RU" i="1" dirty="0"/>
              <a:t>Алан Кей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16568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1093-FFAA-4852-A82C-FCBC1FE8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и объект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AE64-6AFC-4C20-88C4-34A3C5008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5748370" cy="3694176"/>
          </a:xfrm>
        </p:spPr>
        <p:txBody>
          <a:bodyPr/>
          <a:lstStyle/>
          <a:p>
            <a:r>
              <a:rPr lang="ru-RU" dirty="0"/>
              <a:t>Класс является инструментальным описанием структуры и поведения однотипных объектов, а объект — это отдельный представитель (экземпляр) класса, имеющий свое собственное индивидуальное состояние</a:t>
            </a:r>
            <a:endParaRPr lang="en-US" dirty="0"/>
          </a:p>
        </p:txBody>
      </p:sp>
      <p:pic>
        <p:nvPicPr>
          <p:cNvPr id="19458" name="Picture 2" descr="Classes &amp; Objects in C++ - Simple Snippets">
            <a:extLst>
              <a:ext uri="{FF2B5EF4-FFF2-40B4-BE49-F238E27FC236}">
                <a16:creationId xmlns:a16="http://schemas.microsoft.com/office/drawing/2014/main" id="{70771004-93A1-48DC-8BBC-7F1AEE1DE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848" y="2728124"/>
            <a:ext cx="3813584" cy="249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15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103F-A331-4ECE-8BD4-00AAEC4E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63722-6160-450D-A0BA-A89D01FB5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3429000"/>
            <a:ext cx="10168128" cy="2793670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class</a:t>
            </a:r>
            <a:r>
              <a:rPr lang="ru-RU" dirty="0"/>
              <a:t>  — ключевое слово, по  которому компилятор</a:t>
            </a:r>
            <a:r>
              <a:rPr lang="en-US" dirty="0"/>
              <a:t> </a:t>
            </a:r>
            <a:r>
              <a:rPr lang="ru-RU" dirty="0"/>
              <a:t>понимает, что дальше должно быть размещено описание класса;</a:t>
            </a:r>
          </a:p>
          <a:p>
            <a:r>
              <a:rPr lang="ru-RU" dirty="0">
                <a:solidFill>
                  <a:schemeClr val="accent1"/>
                </a:solidFill>
              </a:rPr>
              <a:t>имя_класса </a:t>
            </a:r>
            <a:r>
              <a:rPr lang="ru-RU" dirty="0"/>
              <a:t>— идентификатор, составленный по правилам C++. Имя каждого класса в программе должно</a:t>
            </a:r>
            <a:r>
              <a:rPr lang="en-US" dirty="0"/>
              <a:t> </a:t>
            </a:r>
            <a:r>
              <a:rPr lang="ru-RU" dirty="0"/>
              <a:t>быть уникальным;</a:t>
            </a:r>
          </a:p>
          <a:p>
            <a:r>
              <a:rPr lang="ru-RU" i="1" dirty="0"/>
              <a:t>фигурные скобки </a:t>
            </a:r>
            <a:r>
              <a:rPr lang="ru-RU" dirty="0"/>
              <a:t>заключают в себе тело класса, которое содержит описание данных класса и методы класса;</a:t>
            </a:r>
          </a:p>
          <a:p>
            <a:r>
              <a:rPr lang="ru-RU" i="1" dirty="0"/>
              <a:t>точка с запятой</a:t>
            </a:r>
            <a:r>
              <a:rPr lang="ru-RU" dirty="0"/>
              <a:t> после закрывающей скобки  обязательна.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B0CCC-558A-4430-A173-E07C4B3A6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1912793"/>
            <a:ext cx="63531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91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9E3B-12AD-4345-B89E-350DCCA2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объекта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25B69-7211-4D7A-9C73-12985EC14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3123210"/>
            <a:ext cx="10168128" cy="3194106"/>
          </a:xfrm>
        </p:spPr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имя_класса </a:t>
            </a:r>
            <a:r>
              <a:rPr lang="ru-RU" dirty="0"/>
              <a:t>— имя класса, на основе которого создан объект (переменная);</a:t>
            </a:r>
          </a:p>
          <a:p>
            <a:r>
              <a:rPr lang="ru-RU" dirty="0">
                <a:solidFill>
                  <a:schemeClr val="accent1"/>
                </a:solidFill>
              </a:rPr>
              <a:t>имя_переменной </a:t>
            </a:r>
            <a:r>
              <a:rPr lang="ru-RU" dirty="0"/>
              <a:t>— просто имя переменной.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C821A-5EDF-4D07-A15D-E43FA0AEC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586" y="2169564"/>
            <a:ext cx="8870827" cy="51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1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EEA3A-E5A3-44F9-A24A-002610DD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и объект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F04ED-E615-4EA5-8F47-A3FC807D3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 — один. Класс — это описание, набор правил, схема. </a:t>
            </a:r>
          </a:p>
          <a:p>
            <a:r>
              <a:rPr lang="ru-RU" dirty="0"/>
              <a:t>Объектов — может быть много. Объекты — это переменные, которые хранят конкретные данные. Каждый объект хранит свои индивидуальные данные.</a:t>
            </a:r>
            <a:endParaRPr lang="en-US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40F2786E-6141-4A85-83AB-7F92CFC9D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493" y="4310743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272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2A50-4D5C-418C-A41C-6D120CD8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Переменные-члены класса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AB517-B251-468D-8527-E3715A167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Лучше, чтобы в  100 функциях использовалась одна структура данных, чем в 10 функциях — 10 структур.  </a:t>
            </a:r>
          </a:p>
          <a:p>
            <a:pPr marL="0" indent="0" algn="r">
              <a:buNone/>
            </a:pPr>
            <a:r>
              <a:rPr lang="ru-RU" i="1" dirty="0"/>
              <a:t>Алан Перлис</a:t>
            </a:r>
            <a:endParaRPr lang="en-US" i="1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1D08DADC-DFC3-4803-8FF5-72F525BE2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493" y="4310743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698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6A79-5310-41A7-88FD-3256D90D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Переменные-члены класса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A6ADF-FE23-4794-8AFA-42B52328B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Переменные-члены класса </a:t>
            </a:r>
            <a:r>
              <a:rPr lang="ru-RU" dirty="0"/>
              <a:t>– это обычные переменные, которые вы создаем внутри нашего класса</a:t>
            </a:r>
            <a:endParaRPr lang="en-US" dirty="0"/>
          </a:p>
        </p:txBody>
      </p:sp>
      <p:pic>
        <p:nvPicPr>
          <p:cNvPr id="4" name="Picture 6" descr="4,473 Questions Stock Videos and Royalty-Free Footage - iStock">
            <a:extLst>
              <a:ext uri="{FF2B5EF4-FFF2-40B4-BE49-F238E27FC236}">
                <a16:creationId xmlns:a16="http://schemas.microsoft.com/office/drawing/2014/main" id="{B955849B-CCC9-4AAD-81CC-0A1400447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592" y="3175165"/>
            <a:ext cx="6096000" cy="3429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49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F4386498-52AD-4A81-97AB-AE485D662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116" y="3630881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76131C-528B-43D6-AA90-2A2C85DA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Основные достоинства С++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53152-C471-4EFF-8C75-C5EF7286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7969055" cy="3694176"/>
          </a:xfrm>
        </p:spPr>
        <p:txBody>
          <a:bodyPr/>
          <a:lstStyle/>
          <a:p>
            <a:r>
              <a:rPr lang="ru-RU" dirty="0"/>
              <a:t>Если вы считаете, что С++ труден, попытайтесь выучить английский.</a:t>
            </a:r>
          </a:p>
          <a:p>
            <a:pPr marL="0" indent="0" algn="r">
              <a:buNone/>
            </a:pPr>
            <a:r>
              <a:rPr lang="ru-RU" i="1" dirty="0"/>
              <a:t>Бьерн Страуструп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05463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E8A8-CF06-4EE0-AAD8-3C156C25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Спецификаторы доступа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DAD60-496C-495C-B7AE-7CEB9968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Добро пожаловать, или Посторонним вход воспрещён» </a:t>
            </a:r>
          </a:p>
          <a:p>
            <a:pPr marL="0" indent="0" algn="r">
              <a:buNone/>
            </a:pPr>
            <a:r>
              <a:rPr lang="ru-RU" i="1" dirty="0"/>
              <a:t>Название фильма.</a:t>
            </a:r>
            <a:endParaRPr lang="en-US" i="1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851DDA37-8636-4A6C-B19C-8E9B27F31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493" y="4310743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094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0F77-68F7-4F0E-8C8D-DE67B13F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Спецификаторы доступа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2532AF-3EBE-4C4F-8A5C-0D56D6A56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467563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9402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4FC4-3ACD-41C6-BE7A-AF277400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Методы-члены класса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50CAA-ACA3-4530-BBB8-818DE9703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Наша цель в том, чтобы каждый метод эффективно решал одну задачу и больше ничего не делал. </a:t>
            </a:r>
            <a:endParaRPr lang="en-US" dirty="0"/>
          </a:p>
          <a:p>
            <a:pPr marL="0" indent="0" algn="r">
              <a:buNone/>
            </a:pPr>
            <a:r>
              <a:rPr lang="ru-RU" i="1" dirty="0"/>
              <a:t>Стивен Макконнелл</a:t>
            </a:r>
            <a:endParaRPr lang="en-US" i="1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66BC3C5F-E86D-4C1F-B4B4-C99FCDB99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493" y="4310743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559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6B34-A411-4BF1-B17A-12A3057F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Методы-члены класса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06DAD-4B93-4BA6-B60C-78E77411F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Методы-члены класса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</a:t>
            </a:r>
            <a:r>
              <a:rPr lang="ru-RU" dirty="0"/>
              <a:t>это обычные функции, которые пишется внутри класса</a:t>
            </a:r>
            <a:endParaRPr lang="en-US" dirty="0"/>
          </a:p>
        </p:txBody>
      </p:sp>
      <p:pic>
        <p:nvPicPr>
          <p:cNvPr id="4" name="Picture 6" descr="4,473 Questions Stock Videos and Royalty-Free Footage - iStock">
            <a:extLst>
              <a:ext uri="{FF2B5EF4-FFF2-40B4-BE49-F238E27FC236}">
                <a16:creationId xmlns:a16="http://schemas.microsoft.com/office/drawing/2014/main" id="{EFD86183-19C0-4F20-911D-99F8EB2F4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592" y="3175165"/>
            <a:ext cx="6096000" cy="3429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593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8213-BA2B-47CC-9372-09D0C005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Понятие аксессора, инспектора, модификатора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9F3C5-EAB2-4EF1-9C32-CF9A6EAC0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Set-функции</a:t>
            </a:r>
            <a:r>
              <a:rPr lang="ru-RU" dirty="0"/>
              <a:t> принято называть мутаторами (mutators) или модификаторами, поскольку они изменяют значения полей объекта.</a:t>
            </a:r>
          </a:p>
          <a:p>
            <a:r>
              <a:rPr lang="ru-RU" dirty="0">
                <a:solidFill>
                  <a:schemeClr val="accent1"/>
                </a:solidFill>
              </a:rPr>
              <a:t>Get-функции</a:t>
            </a:r>
            <a:r>
              <a:rPr lang="ru-RU" dirty="0"/>
              <a:t>, соответственно принято называть аксессорами (accessors) или инспекторами (inspectors), потому что они осуществляют доступ (access) к значениям, просмотр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80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1EF2-F199-4806-B296-FAD837FD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аксессоров и мутаторов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18FEDEE-F090-46ED-A819-6A4B4C812A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971798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08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10F5-A0C8-4E22-9FD7-131AD0AC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Встроенные (inline) методы в классах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F25BE-D681-4C3A-9631-F25FE2B44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Определение функции-члена класса в теле класса тоже делает ее inline-функцией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43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F243-77AE-487B-979D-C8B758BE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Сравнительный анализ структур и классов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1FC0B-01AC-435C-92D0-C7D19F4F4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Единственное отличие структуры от класса, — это то, что элементы структуры по умолчанию (</a:t>
            </a:r>
            <a:r>
              <a:rPr lang="ru-RU" dirty="0">
                <a:solidFill>
                  <a:schemeClr val="accent1"/>
                </a:solidFill>
              </a:rPr>
              <a:t>без объявления модификаторов доступа</a:t>
            </a:r>
            <a:r>
              <a:rPr lang="ru-RU" dirty="0"/>
              <a:t>) открыты (считаются </a:t>
            </a:r>
            <a:r>
              <a:rPr lang="ru-RU" dirty="0">
                <a:solidFill>
                  <a:schemeClr val="accent1"/>
                </a:solidFill>
              </a:rPr>
              <a:t>public</a:t>
            </a:r>
            <a:r>
              <a:rPr lang="ru-RU" dirty="0"/>
              <a:t>), тогда как элементы класса по умолчанию закрыты (считаются </a:t>
            </a:r>
            <a:r>
              <a:rPr lang="ru-RU" dirty="0">
                <a:solidFill>
                  <a:schemeClr val="accent1"/>
                </a:solidFill>
              </a:rPr>
              <a:t>private</a:t>
            </a:r>
            <a:r>
              <a:rPr lang="ru-RU" dirty="0"/>
              <a:t>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6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18A5-FFB1-4C6D-87FE-3A359ECC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Конструктор(Синтаксис)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E39BB-0BE0-4AF5-8861-B10E8FEC0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2819400"/>
            <a:ext cx="6286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59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4F48-840A-484D-8CCB-A86CC390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Деструктор(Синтаксис)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ECD2CD-3577-451E-B720-EC7B559F3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3712" y="2824162"/>
            <a:ext cx="61245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5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7C99-09B2-4E2E-9D52-7719EE8F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Основные достоинства С++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7CFED46-50B6-4F15-BBEB-48BA2980ED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033238"/>
              </p:ext>
            </p:extLst>
          </p:nvPr>
        </p:nvGraphicFramePr>
        <p:xfrm>
          <a:off x="1115568" y="2013223"/>
          <a:ext cx="10167937" cy="4731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6782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14CA-B2D2-4607-B7E8-AA06CEC5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562C3-43D2-47D5-8792-90CFEAD8B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98014"/>
            <a:ext cx="10168128" cy="3694176"/>
          </a:xfrm>
        </p:spPr>
        <p:txBody>
          <a:bodyPr>
            <a:normAutofit/>
          </a:bodyPr>
          <a:lstStyle/>
          <a:p>
            <a:r>
              <a:rPr lang="ru-RU" dirty="0"/>
              <a:t>Создать класс «Лифт», представляющий собой предельно упрощенную модель лифта. Класс должен обеспечить:</a:t>
            </a:r>
          </a:p>
          <a:p>
            <a:pPr marL="0" indent="0">
              <a:buNone/>
            </a:pPr>
            <a:r>
              <a:rPr lang="ru-RU" dirty="0"/>
              <a:t>	▷ установку диапазона движения лифта (нижний и верхний этаж);</a:t>
            </a:r>
          </a:p>
          <a:p>
            <a:pPr marL="0" indent="0">
              <a:buNone/>
            </a:pPr>
            <a:r>
              <a:rPr lang="ru-RU" dirty="0"/>
              <a:t>	▷ включение / выключение лифта;</a:t>
            </a:r>
          </a:p>
          <a:p>
            <a:pPr marL="0" indent="0">
              <a:buNone/>
            </a:pPr>
            <a:r>
              <a:rPr lang="ru-RU" dirty="0"/>
              <a:t>	▷ возвращение текущего состояния лифта (работает / не работает);</a:t>
            </a:r>
          </a:p>
          <a:p>
            <a:pPr marL="0" indent="0">
              <a:buNone/>
            </a:pPr>
            <a:r>
              <a:rPr lang="ru-RU" dirty="0"/>
              <a:t>	▷ возвращение текущего положения лифта (этаж);</a:t>
            </a:r>
          </a:p>
          <a:p>
            <a:pPr marL="0" indent="0">
              <a:buNone/>
            </a:pPr>
            <a:r>
              <a:rPr lang="ru-RU" dirty="0"/>
              <a:t>	▷ обработку вызова лифта (этаж).</a:t>
            </a:r>
          </a:p>
        </p:txBody>
      </p:sp>
      <p:pic>
        <p:nvPicPr>
          <p:cNvPr id="4" name="Picture 2" descr="How to Practice the Art of Being Present - Mindful">
            <a:extLst>
              <a:ext uri="{FF2B5EF4-FFF2-40B4-BE49-F238E27FC236}">
                <a16:creationId xmlns:a16="http://schemas.microsoft.com/office/drawing/2014/main" id="{2AB1EC63-6BFE-446D-B972-0AEB95016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7" r="13255"/>
          <a:stretch/>
        </p:blipFill>
        <p:spPr bwMode="auto">
          <a:xfrm>
            <a:off x="9207651" y="4967935"/>
            <a:ext cx="2076045" cy="164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1750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ow to Practice the Art of Being Present - Mindful">
            <a:extLst>
              <a:ext uri="{FF2B5EF4-FFF2-40B4-BE49-F238E27FC236}">
                <a16:creationId xmlns:a16="http://schemas.microsoft.com/office/drawing/2014/main" id="{CF15F172-A096-41BE-A091-AEA4556085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7" r="13255"/>
          <a:stretch/>
        </p:blipFill>
        <p:spPr bwMode="auto">
          <a:xfrm>
            <a:off x="9207651" y="5076475"/>
            <a:ext cx="2076045" cy="164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43ACE5-F593-4391-ACF4-47EBC667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0B710-4073-4C3A-A27C-70228658A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967385"/>
            <a:ext cx="10168128" cy="3694176"/>
          </a:xfrm>
        </p:spPr>
        <p:txBody>
          <a:bodyPr>
            <a:normAutofit fontScale="92500"/>
          </a:bodyPr>
          <a:lstStyle/>
          <a:p>
            <a:r>
              <a:rPr lang="ru-RU" dirty="0"/>
              <a:t>Написать программу «Стоимость обоев». Программа запрашивает:</a:t>
            </a:r>
          </a:p>
          <a:p>
            <a:pPr marL="0" indent="0">
              <a:buNone/>
            </a:pPr>
            <a:r>
              <a:rPr lang="ru-RU" dirty="0"/>
              <a:t>	 ▷ количество комнат в квартире, в которых планируется клеить обои, ▷ параметры каждой комнаты, </a:t>
            </a:r>
          </a:p>
          <a:p>
            <a:pPr marL="0" indent="0">
              <a:buNone/>
            </a:pPr>
            <a:r>
              <a:rPr lang="ru-RU" dirty="0"/>
              <a:t>	▷ параметры каждого вида обоев, которые планируется использовать. </a:t>
            </a:r>
          </a:p>
          <a:p>
            <a:pPr marL="0" indent="0">
              <a:buNone/>
            </a:pPr>
            <a:r>
              <a:rPr lang="ru-RU" sz="2200" dirty="0"/>
              <a:t>В результате расчета программа выдает: необходимое количество рулонов каждого вида, общую стоимость закупки обоев. Разработать и  использовать в  программе классы: «Квартира», «Комната», «РулонОбоев». Атрибуты (поля) квартиры: список комнат. Атрибуты комнаты: название, размеры, клеить потолок или нет. Атрибуты рулона: название, размеры, цена.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78106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B65D-13EF-4CC7-A860-BCD984C9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96F2-1A1E-4B75-91C7-E17B9D2C8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1824881"/>
            <a:ext cx="10168128" cy="416028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Написать программу «Группа студентов». Программа получает следующие данные: </a:t>
            </a:r>
          </a:p>
          <a:p>
            <a:pPr marL="0" indent="0">
              <a:buNone/>
            </a:pPr>
            <a:r>
              <a:rPr lang="ru-RU" dirty="0"/>
              <a:t>	▷ список студентов группы, </a:t>
            </a:r>
          </a:p>
          <a:p>
            <a:pPr marL="0" indent="0">
              <a:buNone/>
            </a:pPr>
            <a:r>
              <a:rPr lang="ru-RU" dirty="0"/>
              <a:t>	▷ список предметов для группы, </a:t>
            </a:r>
          </a:p>
          <a:p>
            <a:pPr marL="0" indent="0">
              <a:buNone/>
            </a:pPr>
            <a:r>
              <a:rPr lang="ru-RU" dirty="0"/>
              <a:t>	▷ таблицу оценок студентов группы по  всем предметам. </a:t>
            </a:r>
          </a:p>
          <a:p>
            <a:pPr marL="0" indent="0">
              <a:buNone/>
            </a:pPr>
            <a:r>
              <a:rPr lang="ru-RU" dirty="0"/>
              <a:t>Данные вводятся из соответствующих файлов. Имена файлов запрашивает программа. Программа выводит следующие данные: </a:t>
            </a:r>
          </a:p>
          <a:p>
            <a:pPr marL="0" indent="0">
              <a:buNone/>
            </a:pPr>
            <a:r>
              <a:rPr lang="ru-RU" dirty="0"/>
              <a:t>	▷ таблицу оценок студентов по предметам, </a:t>
            </a:r>
          </a:p>
          <a:p>
            <a:pPr marL="0" indent="0">
              <a:buNone/>
            </a:pPr>
            <a:r>
              <a:rPr lang="ru-RU" dirty="0"/>
              <a:t>	▷ средние оценки студентов, </a:t>
            </a:r>
          </a:p>
          <a:p>
            <a:pPr marL="0" indent="0">
              <a:buNone/>
            </a:pPr>
            <a:r>
              <a:rPr lang="ru-RU" dirty="0"/>
              <a:t>	▷ средние оценки по предметам, </a:t>
            </a:r>
          </a:p>
          <a:p>
            <a:pPr marL="0" indent="0">
              <a:buNone/>
            </a:pPr>
            <a:r>
              <a:rPr lang="ru-RU" dirty="0"/>
              <a:t>	▷ средний балл группы, </a:t>
            </a:r>
          </a:p>
          <a:p>
            <a:pPr marL="0" indent="0">
              <a:buNone/>
            </a:pPr>
            <a:r>
              <a:rPr lang="ru-RU" dirty="0"/>
              <a:t>	▷ максимальные и минимальные оценки по предметам с указанием студентов.</a:t>
            </a:r>
            <a:endParaRPr lang="en-US" dirty="0"/>
          </a:p>
        </p:txBody>
      </p:sp>
      <p:pic>
        <p:nvPicPr>
          <p:cNvPr id="4" name="Picture 2" descr="How to Practice the Art of Being Present - Mindful">
            <a:extLst>
              <a:ext uri="{FF2B5EF4-FFF2-40B4-BE49-F238E27FC236}">
                <a16:creationId xmlns:a16="http://schemas.microsoft.com/office/drawing/2014/main" id="{9C9A8BE5-3991-4D5B-BE5F-40A933A33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7" r="13255"/>
          <a:stretch/>
        </p:blipFill>
        <p:spPr bwMode="auto">
          <a:xfrm>
            <a:off x="9207651" y="3905022"/>
            <a:ext cx="2076045" cy="164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4125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A0D9497A-95A3-4D04-ACC6-0B52F1621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" r="1" b="1"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3CACD1-B853-4654-AD9E-9BC0F139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541" y="2621982"/>
            <a:ext cx="7566918" cy="1614036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Спасибо за внимание!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31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B352-7A36-45FA-8B57-4DE63C5A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недостатки С++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84CF369-81A6-49BF-A418-D047E6E192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826780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958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2D28-C4F7-4F55-87EA-815C7C09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Преодоление недостатков </a:t>
            </a:r>
            <a:r>
              <a:rPr lang="en-US" dirty="0"/>
              <a:t>C</a:t>
            </a:r>
            <a:r>
              <a:rPr lang="ru-RU" dirty="0"/>
              <a:t>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AB22B-C8F7-44FE-8913-8CA4E19D4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49425"/>
            <a:ext cx="10168128" cy="95097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i="1" dirty="0"/>
              <a:t>На основе </a:t>
            </a:r>
            <a:r>
              <a:rPr lang="en-US" i="1" dirty="0"/>
              <a:t>C++ </a:t>
            </a:r>
            <a:r>
              <a:rPr lang="ru-RU" i="1" dirty="0"/>
              <a:t>создавались новые языки программирования. Они так и называется – </a:t>
            </a:r>
            <a:r>
              <a:rPr lang="en-US" i="1" dirty="0"/>
              <a:t>C</a:t>
            </a:r>
            <a:r>
              <a:rPr lang="ru-RU" i="1" dirty="0"/>
              <a:t>и подобные языки. </a:t>
            </a:r>
            <a:r>
              <a:rPr lang="ru-RU" dirty="0"/>
              <a:t>Например, </a:t>
            </a:r>
            <a:endParaRPr lang="en-US" i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B780D5-734F-4EE2-940D-81C0D6D9C922}"/>
              </a:ext>
            </a:extLst>
          </p:cNvPr>
          <p:cNvSpPr txBox="1">
            <a:spLocks/>
          </p:cNvSpPr>
          <p:nvPr/>
        </p:nvSpPr>
        <p:spPr>
          <a:xfrm>
            <a:off x="1115568" y="4019500"/>
            <a:ext cx="10168128" cy="1583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353B84B-3ED9-4A91-AF73-0D591C6B6E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8060841"/>
              </p:ext>
            </p:extLst>
          </p:nvPr>
        </p:nvGraphicFramePr>
        <p:xfrm>
          <a:off x="2135632" y="3544782"/>
          <a:ext cx="8128000" cy="2722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DE45B8-135D-4449-886D-D51F9871C15C}"/>
              </a:ext>
            </a:extLst>
          </p:cNvPr>
          <p:cNvSpPr txBox="1">
            <a:spLocks/>
          </p:cNvSpPr>
          <p:nvPr/>
        </p:nvSpPr>
        <p:spPr>
          <a:xfrm>
            <a:off x="3492058" y="3408799"/>
            <a:ext cx="5415147" cy="625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/>
              <a:t>C#, Java, PHP, Perl, Python, Swift.</a:t>
            </a:r>
          </a:p>
        </p:txBody>
      </p:sp>
    </p:spTree>
    <p:extLst>
      <p:ext uri="{BB962C8B-B14F-4D97-AF65-F5344CB8AC3E}">
        <p14:creationId xmlns:p14="http://schemas.microsoft.com/office/powerpoint/2010/main" val="154644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++ 20 est publié avec de nouvelles fonctionnalités pour le langage et la  bibliothèque">
            <a:extLst>
              <a:ext uri="{FF2B5EF4-FFF2-40B4-BE49-F238E27FC236}">
                <a16:creationId xmlns:a16="http://schemas.microsoft.com/office/drawing/2014/main" id="{FD170020-CBBE-47CD-A08A-A7E055E1DB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7" t="16110" r="9279" b="17947"/>
          <a:stretch/>
        </p:blipFill>
        <p:spPr bwMode="auto">
          <a:xfrm>
            <a:off x="7742711" y="937040"/>
            <a:ext cx="4322618" cy="195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F2130C-CD05-46B7-8044-573A7FED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Преодоление недостатков </a:t>
            </a:r>
            <a:r>
              <a:rPr lang="en-US" dirty="0"/>
              <a:t>C</a:t>
            </a:r>
            <a:r>
              <a:rPr lang="ru-RU" dirty="0"/>
              <a:t>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72784-7A02-42B9-98D9-17EAC0B24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576400"/>
            <a:ext cx="10168128" cy="950976"/>
          </a:xfrm>
        </p:spPr>
        <p:txBody>
          <a:bodyPr/>
          <a:lstStyle/>
          <a:p>
            <a:pPr marL="0" indent="0">
              <a:buNone/>
            </a:pPr>
            <a:r>
              <a:rPr lang="ru-RU" i="1" dirty="0"/>
              <a:t>2.   Вторым направлением были постоянное развитие и стандартизация языка</a:t>
            </a:r>
            <a:endParaRPr lang="en-US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82A697-3041-4079-B2EF-E015D394A876}"/>
              </a:ext>
            </a:extLst>
          </p:cNvPr>
          <p:cNvSpPr txBox="1">
            <a:spLocks/>
          </p:cNvSpPr>
          <p:nvPr/>
        </p:nvSpPr>
        <p:spPr>
          <a:xfrm>
            <a:off x="1576927" y="3803108"/>
            <a:ext cx="2684536" cy="1671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</a:t>
            </a:r>
            <a:r>
              <a:rPr lang="ru-RU" dirty="0"/>
              <a:t>++ 1.0 – </a:t>
            </a:r>
            <a:r>
              <a:rPr lang="ru-RU" i="1" dirty="0"/>
              <a:t>1985</a:t>
            </a:r>
            <a:r>
              <a:rPr lang="en-US" i="1" dirty="0"/>
              <a:t> </a:t>
            </a:r>
            <a:r>
              <a:rPr lang="ru-RU" i="1" dirty="0"/>
              <a:t>г.</a:t>
            </a:r>
            <a:endParaRPr lang="en-US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C++ 2.0 – 1989</a:t>
            </a:r>
            <a:r>
              <a:rPr lang="ru-RU" i="1" dirty="0"/>
              <a:t> г.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C++ 3.0 – 2003</a:t>
            </a:r>
            <a:r>
              <a:rPr lang="ru-RU" i="1" dirty="0"/>
              <a:t>г.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391C96-3B56-46B9-99D7-AF8876AA3767}"/>
              </a:ext>
            </a:extLst>
          </p:cNvPr>
          <p:cNvSpPr txBox="1">
            <a:spLocks/>
          </p:cNvSpPr>
          <p:nvPr/>
        </p:nvSpPr>
        <p:spPr>
          <a:xfrm>
            <a:off x="4753732" y="3806112"/>
            <a:ext cx="2684536" cy="1671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</a:t>
            </a:r>
            <a:r>
              <a:rPr lang="ru-RU" dirty="0"/>
              <a:t>++ 11.0 – </a:t>
            </a:r>
            <a:r>
              <a:rPr lang="ru-RU" i="1" dirty="0"/>
              <a:t>2011</a:t>
            </a:r>
            <a:r>
              <a:rPr lang="en-US" i="1" dirty="0"/>
              <a:t> </a:t>
            </a:r>
            <a:r>
              <a:rPr lang="ru-RU" i="1" dirty="0"/>
              <a:t>г.</a:t>
            </a:r>
            <a:endParaRPr lang="en-US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C++ </a:t>
            </a:r>
            <a:r>
              <a:rPr lang="ru-RU" i="1" dirty="0"/>
              <a:t>14</a:t>
            </a:r>
            <a:r>
              <a:rPr lang="en-US" i="1" dirty="0"/>
              <a:t>.0 – </a:t>
            </a:r>
            <a:r>
              <a:rPr lang="ru-RU" i="1" dirty="0"/>
              <a:t>2014 г.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C++ </a:t>
            </a:r>
            <a:r>
              <a:rPr lang="ru-RU" i="1" dirty="0"/>
              <a:t>17</a:t>
            </a:r>
            <a:r>
              <a:rPr lang="en-US" i="1" dirty="0"/>
              <a:t>.0 – 20</a:t>
            </a:r>
            <a:r>
              <a:rPr lang="ru-RU" i="1" dirty="0"/>
              <a:t>17г.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014956-7CBD-4ACA-AD45-9D4EBECDF51D}"/>
              </a:ext>
            </a:extLst>
          </p:cNvPr>
          <p:cNvSpPr txBox="1">
            <a:spLocks/>
          </p:cNvSpPr>
          <p:nvPr/>
        </p:nvSpPr>
        <p:spPr>
          <a:xfrm>
            <a:off x="7930537" y="3803107"/>
            <a:ext cx="2959136" cy="1671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</a:t>
            </a:r>
            <a:r>
              <a:rPr lang="ru-RU" dirty="0"/>
              <a:t>++ 20.0 – </a:t>
            </a:r>
            <a:r>
              <a:rPr lang="ru-RU" i="1" dirty="0"/>
              <a:t>2020</a:t>
            </a:r>
            <a:r>
              <a:rPr lang="en-US" i="1" dirty="0"/>
              <a:t> </a:t>
            </a:r>
            <a:r>
              <a:rPr lang="ru-RU" i="1" dirty="0"/>
              <a:t>г.</a:t>
            </a:r>
            <a:endParaRPr lang="en-US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C++</a:t>
            </a:r>
            <a:r>
              <a:rPr lang="ru-RU" i="1" dirty="0"/>
              <a:t> 23</a:t>
            </a:r>
            <a:r>
              <a:rPr lang="en-US" i="1" dirty="0"/>
              <a:t> .0 </a:t>
            </a:r>
            <a:r>
              <a:rPr lang="en-US" b="1" i="1" dirty="0"/>
              <a:t>–</a:t>
            </a:r>
            <a:r>
              <a:rPr lang="en-US" i="1" dirty="0"/>
              <a:t> </a:t>
            </a:r>
            <a:r>
              <a:rPr lang="ru-RU" i="1" dirty="0"/>
              <a:t>2023 г.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C++ </a:t>
            </a:r>
            <a:r>
              <a:rPr lang="ru-RU" i="1" dirty="0"/>
              <a:t>26</a:t>
            </a:r>
            <a:r>
              <a:rPr lang="en-US" i="1" dirty="0"/>
              <a:t>.0 – </a:t>
            </a:r>
            <a:r>
              <a:rPr lang="ru-RU" i="1" dirty="0"/>
              <a:t>2026г.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4045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4DF5-6655-4F26-A29B-0428F7EB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ООП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06D46-747A-4964-BDBD-E863CAAB9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1832719"/>
          </a:xfrm>
        </p:spPr>
        <p:txBody>
          <a:bodyPr/>
          <a:lstStyle/>
          <a:p>
            <a:r>
              <a:rPr lang="ru-RU" dirty="0"/>
              <a:t>Простота — замечательное свойство, но необходимы огромные усилия, чтобы ее достичь, и хорошее образование для того, чтобы оценить ее по достоинству. </a:t>
            </a:r>
          </a:p>
          <a:p>
            <a:pPr marL="0" indent="0" algn="r">
              <a:buNone/>
            </a:pPr>
            <a:r>
              <a:rPr lang="ru-RU" i="1" dirty="0"/>
              <a:t>Эдсгер Дейкстра</a:t>
            </a:r>
          </a:p>
        </p:txBody>
      </p:sp>
      <p:pic>
        <p:nvPicPr>
          <p:cNvPr id="6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05B9A0C4-2A2F-4080-89F7-171FCEA08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493" y="4310743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923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4,473 Questions Stock Videos and Royalty-Free Footage - iStock">
            <a:extLst>
              <a:ext uri="{FF2B5EF4-FFF2-40B4-BE49-F238E27FC236}">
                <a16:creationId xmlns:a16="http://schemas.microsoft.com/office/drawing/2014/main" id="{DA3CC11B-BA47-4A30-B8C5-C6B7A9868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592" y="3175165"/>
            <a:ext cx="6096000" cy="3429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9E8B22-95AF-4385-95E3-6DAF96D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ООП?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EE561-5B98-4953-856C-079D8B72A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Смысл ООП в том, чтобы уменьшить сложность разрабатываемых проектов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432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nalogousFromRegularSeed_2SEEDS">
      <a:dk1>
        <a:srgbClr val="000000"/>
      </a:dk1>
      <a:lt1>
        <a:srgbClr val="FFFFFF"/>
      </a:lt1>
      <a:dk2>
        <a:srgbClr val="262441"/>
      </a:dk2>
      <a:lt2>
        <a:srgbClr val="E2E8E5"/>
      </a:lt2>
      <a:accent1>
        <a:srgbClr val="D21A7C"/>
      </a:accent1>
      <a:accent2>
        <a:srgbClr val="E42CDA"/>
      </a:accent2>
      <a:accent3>
        <a:srgbClr val="E42C41"/>
      </a:accent3>
      <a:accent4>
        <a:srgbClr val="18BD3E"/>
      </a:accent4>
      <a:accent5>
        <a:srgbClr val="24BA85"/>
      </a:accent5>
      <a:accent6>
        <a:srgbClr val="18B4BE"/>
      </a:accent6>
      <a:hlink>
        <a:srgbClr val="30925E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07C8474-9F94-4836-A245-A9E00B2A3B87}" vid="{9F9EB054-0B2D-4FCA-B18B-663B64713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158</TotalTime>
  <Words>1570</Words>
  <Application>Microsoft Office PowerPoint</Application>
  <PresentationFormat>Widescreen</PresentationFormat>
  <Paragraphs>171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Neue Haas Grotesk Text Pro</vt:lpstr>
      <vt:lpstr>Theme1</vt:lpstr>
      <vt:lpstr>ООП</vt:lpstr>
      <vt:lpstr>Вступление</vt:lpstr>
      <vt:lpstr>Основные достоинства С++</vt:lpstr>
      <vt:lpstr>Основные достоинства С++</vt:lpstr>
      <vt:lpstr>Основные недостатки С++</vt:lpstr>
      <vt:lpstr>Преодоление недостатков C++</vt:lpstr>
      <vt:lpstr>Преодоление недостатков C++</vt:lpstr>
      <vt:lpstr>ООП</vt:lpstr>
      <vt:lpstr>Зачем ООП?</vt:lpstr>
      <vt:lpstr>Практика(без ООП)</vt:lpstr>
      <vt:lpstr>Практика(с ООП)</vt:lpstr>
      <vt:lpstr>Инкапсуляция</vt:lpstr>
      <vt:lpstr>Инкапсуляция</vt:lpstr>
      <vt:lpstr>Инкапсуляция</vt:lpstr>
      <vt:lpstr>Наследование</vt:lpstr>
      <vt:lpstr>Наследование</vt:lpstr>
      <vt:lpstr>Примеры использования в повседневной среде</vt:lpstr>
      <vt:lpstr>Примеры использования в повседневной среде</vt:lpstr>
      <vt:lpstr>Полиморфизм</vt:lpstr>
      <vt:lpstr>Полиморфизм</vt:lpstr>
      <vt:lpstr>Примеры использования в повседневной среде</vt:lpstr>
      <vt:lpstr>Полиморфизм</vt:lpstr>
      <vt:lpstr>Класс и объект</vt:lpstr>
      <vt:lpstr>Класс и объект</vt:lpstr>
      <vt:lpstr>Классы</vt:lpstr>
      <vt:lpstr>Определение объекта</vt:lpstr>
      <vt:lpstr>Класс и объект</vt:lpstr>
      <vt:lpstr>Переменные-члены класса</vt:lpstr>
      <vt:lpstr>Переменные-члены класса</vt:lpstr>
      <vt:lpstr>Спецификаторы доступа</vt:lpstr>
      <vt:lpstr>Спецификаторы доступа</vt:lpstr>
      <vt:lpstr>Методы-члены класса</vt:lpstr>
      <vt:lpstr>Методы-члены класса</vt:lpstr>
      <vt:lpstr>Понятие аксессора, инспектора, модификатора</vt:lpstr>
      <vt:lpstr>Преимущества аксессоров и мутаторов</vt:lpstr>
      <vt:lpstr>Встроенные (inline) методы в классах</vt:lpstr>
      <vt:lpstr>Сравнительный анализ структур и классов</vt:lpstr>
      <vt:lpstr>Конструктор(Синтаксис)</vt:lpstr>
      <vt:lpstr>Деструктор(Синтаксис)</vt:lpstr>
      <vt:lpstr>Домашнее задание</vt:lpstr>
      <vt:lpstr>Домашнее задание</vt:lpstr>
      <vt:lpstr>Домашнее задание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Ашуров Абдулла Бахрдир угли</dc:creator>
  <cp:lastModifiedBy>Ашуров Абдулла Бахрдир угли</cp:lastModifiedBy>
  <cp:revision>109</cp:revision>
  <dcterms:created xsi:type="dcterms:W3CDTF">2021-05-06T11:53:52Z</dcterms:created>
  <dcterms:modified xsi:type="dcterms:W3CDTF">2021-05-06T14:32:20Z</dcterms:modified>
</cp:coreProperties>
</file>