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41"/>
  </p:notesMasterIdLst>
  <p:handoutMasterIdLst>
    <p:handoutMasterId r:id="rId42"/>
  </p:handoutMasterIdLst>
  <p:sldIdLst>
    <p:sldId id="256" r:id="rId6"/>
    <p:sldId id="289" r:id="rId7"/>
    <p:sldId id="327" r:id="rId8"/>
    <p:sldId id="323" r:id="rId9"/>
    <p:sldId id="332" r:id="rId10"/>
    <p:sldId id="348" r:id="rId11"/>
    <p:sldId id="349" r:id="rId12"/>
    <p:sldId id="325" r:id="rId13"/>
    <p:sldId id="350" r:id="rId14"/>
    <p:sldId id="351" r:id="rId15"/>
    <p:sldId id="352" r:id="rId16"/>
    <p:sldId id="353" r:id="rId17"/>
    <p:sldId id="333" r:id="rId18"/>
    <p:sldId id="328" r:id="rId19"/>
    <p:sldId id="355" r:id="rId20"/>
    <p:sldId id="326" r:id="rId21"/>
    <p:sldId id="329" r:id="rId22"/>
    <p:sldId id="330" r:id="rId23"/>
    <p:sldId id="331" r:id="rId24"/>
    <p:sldId id="356" r:id="rId25"/>
    <p:sldId id="334" r:id="rId26"/>
    <p:sldId id="336" r:id="rId27"/>
    <p:sldId id="354" r:id="rId28"/>
    <p:sldId id="339" r:id="rId29"/>
    <p:sldId id="338" r:id="rId30"/>
    <p:sldId id="337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259" r:id="rId40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3333FF"/>
    <a:srgbClr val="336699"/>
    <a:srgbClr val="444492"/>
    <a:srgbClr val="BCA36A"/>
    <a:srgbClr val="C2BD94"/>
    <a:srgbClr val="CBC6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3" autoAdjust="0"/>
    <p:restoredTop sz="96589" autoAdjust="0"/>
  </p:normalViewPr>
  <p:slideViewPr>
    <p:cSldViewPr>
      <p:cViewPr varScale="1">
        <p:scale>
          <a:sx n="103" d="100"/>
          <a:sy n="103" d="100"/>
        </p:scale>
        <p:origin x="-84" y="-228"/>
      </p:cViewPr>
      <p:guideLst>
        <p:guide orient="horz" pos="393"/>
        <p:guide orient="horz" pos="3385"/>
        <p:guide/>
        <p:guide pos="5396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D84168-627D-4CB6-9BDE-7C62344A65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0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AA0671-CB72-4EF0-996B-8883BBB7B6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50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6B598E-8F20-45DE-AE99-056834D8D541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150dpi_bl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20713"/>
            <a:ext cx="7935912" cy="552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5" descr="SANOFI_Logo_H_2011_Quadri copi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6308725"/>
            <a:ext cx="3025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76463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Cliquez pour modifier le style du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Cliquez pour modifier le style des sous-titres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1D65AA75-C229-4096-89A9-82B821707A2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939087" cy="841375"/>
          </a:xfrm>
        </p:spPr>
        <p:txBody>
          <a:bodyPr/>
          <a:lstStyle/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3" y="1390650"/>
            <a:ext cx="7939087" cy="4248150"/>
          </a:xfrm>
        </p:spPr>
        <p:txBody>
          <a:bodyPr/>
          <a:lstStyle/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3B43EB88-17EF-47B8-A4F9-10BFB8A9F2D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939087" cy="841375"/>
          </a:xfrm>
        </p:spPr>
        <p:txBody>
          <a:bodyPr/>
          <a:lstStyle/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3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52BC3751-D300-4081-B28C-259122B192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4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4" y="2174875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F2EFE84F-2376-45D9-9D3F-31C2EE175B8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1825" y="4800600"/>
            <a:ext cx="79343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1825" y="1340767"/>
            <a:ext cx="7934325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1825" y="5367338"/>
            <a:ext cx="7934325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A3E8684B-5D9E-4A7D-B223-C3FE1084F08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12775" y="619125"/>
            <a:ext cx="7935913" cy="5527675"/>
          </a:xfrm>
          <a:prstGeom prst="rect">
            <a:avLst/>
          </a:prstGeom>
          <a:solidFill>
            <a:srgbClr val="444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3" y="3007798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CB27A5C4-C354-40FC-97E8-E504B806D44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94E577AB-03D5-4CBF-880C-5253F9DC3D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858125" cy="8413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27063" y="1390650"/>
            <a:ext cx="7862887" cy="4248150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2DE30DA0-61B1-4F55-8395-A8494A752EA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84163"/>
            <a:ext cx="785812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390650"/>
            <a:ext cx="786288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3825" y="6427788"/>
            <a:ext cx="2895600" cy="238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5138" y="6424613"/>
            <a:ext cx="482600" cy="234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sz="900" baseline="16000"/>
              <a:t>         </a:t>
            </a:r>
            <a:fld id="{91C1378D-D48C-4D93-ABA7-950303BC549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1030" name="Picture 45" descr="SANOFI_Logo_H_2011_Quadri copi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8488" y="6308725"/>
            <a:ext cx="3025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2" r:id="rId2"/>
    <p:sldLayoutId id="2147483803" r:id="rId3"/>
    <p:sldLayoutId id="2147483804" r:id="rId4"/>
    <p:sldLayoutId id="2147483805" r:id="rId5"/>
    <p:sldLayoutId id="2147483809" r:id="rId6"/>
    <p:sldLayoutId id="2147483806" r:id="rId7"/>
    <p:sldLayoutId id="214748380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060575"/>
            <a:ext cx="6985000" cy="892175"/>
          </a:xfrm>
        </p:spPr>
        <p:txBody>
          <a:bodyPr/>
          <a:lstStyle/>
          <a:p>
            <a:pPr eaLnBrk="1" hangingPunct="1"/>
            <a:r>
              <a:rPr lang="en-US" dirty="0" smtClean="0"/>
              <a:t>Oracle OBIEE11g  platform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Modéliser</a:t>
            </a:r>
            <a:r>
              <a:rPr lang="en-US" sz="3200" dirty="0" smtClean="0"/>
              <a:t> et </a:t>
            </a:r>
            <a:r>
              <a:rPr lang="en-US" sz="3200" dirty="0" err="1" smtClean="0"/>
              <a:t>réaliser</a:t>
            </a:r>
            <a:r>
              <a:rPr lang="en-US" sz="3200" dirty="0" smtClean="0"/>
              <a:t> des rapports avec OBIEE11g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229225"/>
            <a:ext cx="6329363" cy="600075"/>
          </a:xfrm>
        </p:spPr>
        <p:txBody>
          <a:bodyPr/>
          <a:lstStyle/>
          <a:p>
            <a:pPr algn="r" eaLnBrk="1" hangingPunct="1"/>
            <a:r>
              <a:rPr lang="fr-FR" sz="1200" b="1" smtClean="0"/>
              <a:t>Décembre 2015</a:t>
            </a:r>
          </a:p>
          <a:p>
            <a:pPr algn="r" eaLnBrk="1" hangingPunct="1"/>
            <a:r>
              <a:rPr lang="fr-FR" sz="1200" b="1" smtClean="0"/>
              <a:t>JM Riquier</a:t>
            </a:r>
            <a:endParaRPr lang="en-US" sz="1200" b="1" smtClean="0"/>
          </a:p>
        </p:txBody>
      </p:sp>
      <p:sp>
        <p:nvSpPr>
          <p:cNvPr id="4100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099425" y="6305550"/>
            <a:ext cx="504825" cy="2349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000" baseline="16000" smtClean="0"/>
              <a:t>Page</a:t>
            </a:r>
            <a:r>
              <a:rPr lang="en-US" sz="900" baseline="16000" smtClean="0"/>
              <a:t>       </a:t>
            </a:r>
            <a:fld id="{A85EC342-D75B-42CE-997C-BCB7E574C979}" type="slidenum">
              <a:rPr lang="en-US" sz="900" smtClean="0"/>
              <a:pPr/>
              <a:t>1</a:t>
            </a:fld>
            <a:endParaRPr lang="en-US" sz="90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E17D1E06-A420-49E6-AF9B-8DF2FF8584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LES INTERFACES D’ALIMENTATION AVEC L’ETL  ORACLE DATA INTEGRATOR (ODI 12C) 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9153" name="Imag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88840"/>
            <a:ext cx="2952328" cy="457544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11560" y="1294355"/>
            <a:ext cx="7920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Interfaces ODI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pour charger les tables TRG_CITY, TRG_COUNTRY, TRG_PRODUCT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à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partir des tables SRC_CITY, SRC_COUNTRY....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E17D1E06-A420-49E6-AF9B-8DF2FF85845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REALISER LES INTERFACES D’ALIMENTATION 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92888" cy="475252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E17D1E06-A420-49E6-AF9B-8DF2FF85845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AINSI ALIMENTER LES TABLES CIBLES CONSTITUANT LE MODELE OBIEE ( COUCHE PHYSIQUE )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5760720" cy="1695329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55576" y="126876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  dimension TRG_COUNTRY</a:t>
            </a:r>
            <a:endParaRPr lang="fr-FR" b="1" dirty="0"/>
          </a:p>
        </p:txBody>
      </p:sp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96" y="3933056"/>
            <a:ext cx="5760720" cy="2090086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827584" y="35010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  de fait TRG_SALES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755576" y="249289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– CREER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 REPOSITORY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395536" y="260648"/>
            <a:ext cx="8532440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CREER LE REPOSITORY DANS OBIEE ADMINISTRATION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Imag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089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655065" cy="355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395536" y="260648"/>
            <a:ext cx="8532440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CREER LE MODELE PHYSIQUE AVEC OBIEE ADMINISTRATION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156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Importer les tables physiques à partir de la base Oracle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126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574F07F-FB32-42E7-8894-1715E45010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" name="Rectangle 30"/>
          <p:cNvSpPr txBox="1">
            <a:spLocks noGrp="1" noChangeArrowheads="1"/>
          </p:cNvSpPr>
          <p:nvPr>
            <p:ph type="title"/>
          </p:nvPr>
        </p:nvSpPr>
        <p:spPr>
          <a:xfrm>
            <a:off x="395536" y="260648"/>
            <a:ext cx="8516937" cy="841375"/>
          </a:xfrm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AFFICHER LE MODELE PHYSIQUE - OBIEE ADMINISTRATION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9288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LE BUSINESS MODEL ET LA COUCHE LOGIQUE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806489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LE BUSINESS MODEL ET LA COUCHE LOGIQUE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6489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1369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LA COUCHE DE PRESENTATION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099425" y="6305550"/>
            <a:ext cx="504825" cy="2349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000" baseline="16000" smtClean="0"/>
              <a:t>Page</a:t>
            </a:r>
            <a:r>
              <a:rPr lang="en-US" sz="900" baseline="16000" smtClean="0"/>
              <a:t>       </a:t>
            </a:r>
            <a:fld id="{F3251697-4A60-415B-8B93-7CB80CB62E6E}" type="slidenum">
              <a:rPr lang="en-US" sz="900" smtClean="0"/>
              <a:pPr/>
              <a:t>2</a:t>
            </a:fld>
            <a:endParaRPr lang="en-US" sz="900" smtClean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6137275"/>
            <a:ext cx="72072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5124" name="Picture 2" descr="new-1"/>
          <p:cNvPicPr>
            <a:picLocks noChangeAspect="1" noChangeArrowheads="1"/>
          </p:cNvPicPr>
          <p:nvPr/>
        </p:nvPicPr>
        <p:blipFill>
          <a:blip r:embed="rId4" cstate="print"/>
          <a:srcRect l="2792" t="6169" r="302" b="2217"/>
          <a:stretch>
            <a:fillRect/>
          </a:stretch>
        </p:blipFill>
        <p:spPr bwMode="auto">
          <a:xfrm>
            <a:off x="0" y="1387475"/>
            <a:ext cx="9144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601663" y="333375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INTRODUCTION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611560" y="1340768"/>
            <a:ext cx="57606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30000"/>
              <a:buFont typeface="Verdana" pitchFamily="34" charset="0"/>
              <a:buChar char="●"/>
            </a:pPr>
            <a:endParaRPr lang="en-US" sz="1600" i="1" dirty="0">
              <a:solidFill>
                <a:srgbClr val="44449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>
                <a:solidFill>
                  <a:srgbClr val="336699"/>
                </a:solidFill>
              </a:rPr>
              <a:t>Introduction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>
                <a:solidFill>
                  <a:srgbClr val="336699"/>
                </a:solidFill>
              </a:rPr>
              <a:t>Le </a:t>
            </a:r>
            <a:r>
              <a:rPr lang="fr-FR" sz="2000" dirty="0" err="1">
                <a:solidFill>
                  <a:srgbClr val="336699"/>
                </a:solidFill>
              </a:rPr>
              <a:t>process</a:t>
            </a:r>
            <a:r>
              <a:rPr lang="fr-FR" sz="2000" dirty="0">
                <a:solidFill>
                  <a:srgbClr val="336699"/>
                </a:solidFill>
              </a:rPr>
              <a:t> de développement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 smtClean="0">
                <a:solidFill>
                  <a:srgbClr val="336699"/>
                </a:solidFill>
              </a:rPr>
              <a:t>Modéliser les données dans la base Oracle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 smtClean="0">
                <a:solidFill>
                  <a:srgbClr val="336699"/>
                </a:solidFill>
              </a:rPr>
              <a:t>Alimenter ces données avec le transactionnel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 smtClean="0">
                <a:solidFill>
                  <a:srgbClr val="336699"/>
                </a:solidFill>
              </a:rPr>
              <a:t>Modéliser </a:t>
            </a:r>
            <a:r>
              <a:rPr lang="fr-FR" sz="2000" dirty="0">
                <a:solidFill>
                  <a:srgbClr val="336699"/>
                </a:solidFill>
              </a:rPr>
              <a:t>les données avec OBIEE11g </a:t>
            </a:r>
            <a:r>
              <a:rPr lang="fr-FR" sz="2000" dirty="0" smtClean="0">
                <a:solidFill>
                  <a:srgbClr val="336699"/>
                </a:solidFill>
              </a:rPr>
              <a:t>Administration et publier le modèle dans le serveur BI</a:t>
            </a:r>
            <a:endParaRPr lang="fr-FR" sz="2000" dirty="0">
              <a:solidFill>
                <a:srgbClr val="336699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>
                <a:solidFill>
                  <a:srgbClr val="336699"/>
                </a:solidFill>
              </a:rPr>
              <a:t>Analyser les données avec OBIEE11g  </a:t>
            </a:r>
            <a:r>
              <a:rPr lang="fr-FR" sz="2000" dirty="0" err="1">
                <a:solidFill>
                  <a:srgbClr val="336699"/>
                </a:solidFill>
              </a:rPr>
              <a:t>Analytics</a:t>
            </a:r>
            <a:endParaRPr lang="fr-FR" sz="2000" dirty="0">
              <a:solidFill>
                <a:srgbClr val="336699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060"/>
              </a:buClr>
              <a:buSzPct val="130000"/>
              <a:buFont typeface="Arial" charset="0"/>
              <a:buChar char="•"/>
            </a:pPr>
            <a:r>
              <a:rPr lang="fr-FR" sz="2000" dirty="0">
                <a:solidFill>
                  <a:srgbClr val="336699"/>
                </a:solidFill>
              </a:rPr>
              <a:t>Réaliser des </a:t>
            </a:r>
            <a:r>
              <a:rPr lang="fr-FR" sz="2000" dirty="0" err="1">
                <a:solidFill>
                  <a:srgbClr val="336699"/>
                </a:solidFill>
              </a:rPr>
              <a:t>Dashboards</a:t>
            </a:r>
            <a:r>
              <a:rPr lang="fr-FR" sz="2000" dirty="0">
                <a:solidFill>
                  <a:srgbClr val="336699"/>
                </a:solidFill>
              </a:rPr>
              <a:t> en incorporant des tableaux ou des graphiques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30000"/>
              <a:buFont typeface="Verdana" pitchFamily="34" charset="0"/>
              <a:buNone/>
            </a:pP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1369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CONTROLER LA CONSISTENCE DU MODELE ( CORRIGER EVENTUELLEMENT LES ERREURS) ET LE VALIDER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755576" y="249289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– DEPLOYER LE MODELE OBIEE OU RPD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dans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OBIEE SERVER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539552" y="332656"/>
            <a:ext cx="8083103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DEPLOYER LE MODELE OBIEE OU RPD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dans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OBIEE SERVER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Imag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92888" cy="46805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 smtClean="0">
                <a:ea typeface="Calibri"/>
                <a:cs typeface="Times New Roman"/>
              </a:rPr>
              <a:t>Lancer Oracle Enterprise Manager 11g</a:t>
            </a:r>
            <a:endParaRPr lang="fr-FR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 smtClean="0">
                <a:ea typeface="Calibri"/>
                <a:cs typeface="Times New Roman"/>
              </a:rPr>
              <a:t>http://10.35.0.5:7001/em</a:t>
            </a:r>
            <a:endParaRPr lang="fr-FR" dirty="0" smtClean="0">
              <a:latin typeface="Calibri"/>
              <a:ea typeface="Calibri"/>
              <a:cs typeface="Times New Roman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776864" cy="3456384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539552" y="332656"/>
            <a:ext cx="8083103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DEPLOYER LE MODELE OBIEE OU RPD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dans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OBIEE SERVER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539552" y="332656"/>
            <a:ext cx="8083103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DEPLOYER LE MODELE OBIEE OU RPD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dans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OBIEE SERVER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136904" cy="4752528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755576" y="249289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– INTERROGER LE MODELE AVEC OBIEE ANALYTICS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20880" cy="4824536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1" name="Image 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5762625" cy="3009900"/>
          </a:xfrm>
          <a:prstGeom prst="rect">
            <a:avLst/>
          </a:prstGeom>
          <a:noFill/>
        </p:spPr>
      </p:pic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775446" y="1700808"/>
            <a:ext cx="2914650" cy="5349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Utiliser le composant </a:t>
            </a: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Créer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pour initialiser la plupart des tâches les plus populaires, </a:t>
            </a:r>
            <a:r>
              <a:rPr kumimoji="0" lang="fr-FR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tq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créer une analyse ou un </a:t>
            </a:r>
            <a:r>
              <a:rPr kumimoji="0" lang="fr-FR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scorecard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AutoShape 10"/>
          <p:cNvSpPr>
            <a:spLocks noChangeShapeType="1"/>
          </p:cNvSpPr>
          <p:nvPr/>
        </p:nvSpPr>
        <p:spPr bwMode="auto">
          <a:xfrm flipH="1">
            <a:off x="2051721" y="2060849"/>
            <a:ext cx="144016" cy="50405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076056" y="1484784"/>
            <a:ext cx="2916238" cy="5349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Utiliser le composant </a:t>
            </a: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Récent 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pour visualiser les objets que vous avez récemment créé ou mis à jour.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AutoShape 8"/>
          <p:cNvSpPr>
            <a:spLocks noChangeShapeType="1"/>
          </p:cNvSpPr>
          <p:nvPr/>
        </p:nvSpPr>
        <p:spPr bwMode="auto">
          <a:xfrm flipH="1">
            <a:off x="4139951" y="1772817"/>
            <a:ext cx="1152129" cy="7920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536" y="3429000"/>
            <a:ext cx="942975" cy="13795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Utiliser le composant </a:t>
            </a: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Parcourir/Gérer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pour rechercher les répertoires et les objets auxquels vous avez accès selon votre rôle.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AutoShape 2"/>
          <p:cNvSpPr>
            <a:spLocks noChangeShapeType="1"/>
          </p:cNvSpPr>
          <p:nvPr/>
        </p:nvSpPr>
        <p:spPr bwMode="auto">
          <a:xfrm>
            <a:off x="1259632" y="3645024"/>
            <a:ext cx="6127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63688" y="5085184"/>
            <a:ext cx="1260475" cy="12811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Utiliser le composant </a:t>
            </a: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Mise en route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pour faire le lien avec l'information et les outils qui sont adaptés et qui vous aideront dans Oracle BIEE et </a:t>
            </a:r>
            <a:r>
              <a:rPr kumimoji="0" lang="fr-FR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et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les autres technologies Oracle.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AutoShape 5"/>
          <p:cNvSpPr>
            <a:spLocks noChangeShapeType="1"/>
          </p:cNvSpPr>
          <p:nvPr/>
        </p:nvSpPr>
        <p:spPr bwMode="auto">
          <a:xfrm flipH="1" flipV="1">
            <a:off x="2123728" y="4509120"/>
            <a:ext cx="45719" cy="7920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7" name="AutoShape 7"/>
          <p:cNvSpPr>
            <a:spLocks noChangeShapeType="1"/>
          </p:cNvSpPr>
          <p:nvPr/>
        </p:nvSpPr>
        <p:spPr bwMode="auto">
          <a:xfrm flipH="1" flipV="1">
            <a:off x="4444033" y="3885208"/>
            <a:ext cx="1006475" cy="11557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425108" y="4971058"/>
            <a:ext cx="2368550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Utiliser le composant </a:t>
            </a:r>
            <a:r>
              <a:rPr kumimoji="0" lang="fr-FR" sz="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Les plus populaires </a:t>
            </a: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pour visualiser une liste d'objets recommandés avec la même vue autorisée par votre rôle.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48072" y="1159496"/>
            <a:ext cx="5148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Page Home :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3924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8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Créer une première analyse:</a:t>
            </a:r>
            <a:endParaRPr lang="fr-FR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76469"/>
            <a:ext cx="3192942" cy="4881531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48130" name="AutoShape 2"/>
          <p:cNvCxnSpPr>
            <a:cxnSpLocks noChangeShapeType="1"/>
          </p:cNvCxnSpPr>
          <p:nvPr/>
        </p:nvCxnSpPr>
        <p:spPr bwMode="auto">
          <a:xfrm>
            <a:off x="827584" y="1844824"/>
            <a:ext cx="2160240" cy="129614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Choisir le modèle </a:t>
            </a:r>
            <a:r>
              <a:rPr lang="fr-FR" b="1" dirty="0" err="1" smtClean="0"/>
              <a:t>Sales_MDL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328592" cy="3672408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424936" cy="504056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3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67544" y="284163"/>
            <a:ext cx="8496943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L’ARCHITECTURE DU SI DECISIONNEL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b="1" dirty="0" err="1" smtClean="0"/>
              <a:t>Sales_MDL</a:t>
            </a:r>
            <a:r>
              <a:rPr lang="fr-FR" dirty="0" smtClean="0"/>
              <a:t> est alors affiché dans le panneau de gauche.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848872" cy="4320480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Drag &amp; Drop on sélectionne les colonnes </a:t>
            </a:r>
          </a:p>
          <a:p>
            <a:pPr marL="400050" lvl="2">
              <a:spcBef>
                <a:spcPts val="0"/>
              </a:spcBef>
            </a:pPr>
            <a:r>
              <a:rPr lang="fr-FR" sz="1000" i="1" dirty="0" smtClean="0">
                <a:solidFill>
                  <a:schemeClr val="accent2">
                    <a:lumMod val="75000"/>
                  </a:schemeClr>
                </a:solidFill>
              </a:rPr>
              <a:t>Nom Famille de produits</a:t>
            </a:r>
          </a:p>
          <a:p>
            <a:pPr marL="400050" lvl="2">
              <a:spcBef>
                <a:spcPts val="0"/>
              </a:spcBef>
            </a:pPr>
            <a:r>
              <a:rPr lang="fr-FR" sz="1000" i="1" dirty="0" smtClean="0">
                <a:solidFill>
                  <a:schemeClr val="accent2">
                    <a:lumMod val="75000"/>
                  </a:schemeClr>
                </a:solidFill>
              </a:rPr>
              <a:t>Nom du produit</a:t>
            </a:r>
          </a:p>
          <a:p>
            <a:pPr marL="400050" lvl="2">
              <a:spcBef>
                <a:spcPts val="0"/>
              </a:spcBef>
            </a:pPr>
            <a:r>
              <a:rPr lang="fr-FR" sz="1000" i="1" dirty="0" smtClean="0">
                <a:solidFill>
                  <a:schemeClr val="accent2">
                    <a:lumMod val="75000"/>
                  </a:schemeClr>
                </a:solidFill>
              </a:rPr>
              <a:t>Montant</a:t>
            </a:r>
            <a:endParaRPr lang="fr-FR" sz="1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136904" cy="4032448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</a:t>
            </a:r>
            <a:r>
              <a:rPr lang="fr-FR" dirty="0" err="1" smtClean="0"/>
              <a:t>Resultats</a:t>
            </a:r>
            <a:r>
              <a:rPr lang="fr-FR" dirty="0" smtClean="0"/>
              <a:t>: on affiche le résultat de l’exécution 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UNE ANALYSE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8064896" cy="4320480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crée d’abord la structure du </a:t>
            </a:r>
            <a:r>
              <a:rPr lang="fr-FR" dirty="0" err="1" smtClean="0"/>
              <a:t>dashboard</a:t>
            </a:r>
            <a:r>
              <a:rPr lang="fr-FR" dirty="0" smtClean="0"/>
              <a:t>: ici 2 colonnes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 DASHBOARD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" name="Imag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8064896" cy="4248472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340768"/>
            <a:ext cx="8136904" cy="526182"/>
          </a:xfrm>
        </p:spPr>
        <p:txBody>
          <a:bodyPr/>
          <a:lstStyle/>
          <a:p>
            <a:r>
              <a:rPr lang="fr-FR" dirty="0" smtClean="0"/>
              <a:t>Ensuite par Drag &amp; Drop on y incorpore 2 </a:t>
            </a:r>
            <a:r>
              <a:rPr lang="fr-FR" dirty="0" smtClean="0"/>
              <a:t>analyses </a:t>
            </a:r>
            <a:r>
              <a:rPr lang="fr-FR" dirty="0" smtClean="0"/>
              <a:t>déjà enregistrées dans </a:t>
            </a:r>
            <a:r>
              <a:rPr lang="fr-FR" smtClean="0"/>
              <a:t>la </a:t>
            </a:r>
            <a:r>
              <a:rPr lang="fr-FR" smtClean="0"/>
              <a:t>Catalogue </a:t>
            </a:r>
            <a:r>
              <a:rPr lang="fr-FR" dirty="0" smtClean="0"/>
              <a:t>( Dossier </a:t>
            </a:r>
            <a:r>
              <a:rPr lang="fr-FR" dirty="0" err="1" smtClean="0"/>
              <a:t>Sales_MDL</a:t>
            </a:r>
            <a:r>
              <a:rPr lang="fr-FR" dirty="0" smtClean="0"/>
              <a:t> 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611560" y="33265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OBIEE 11g ANALYTICS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CREER UN DASHBOARD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8064896" cy="432048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5"/>
          <p:cNvSpPr>
            <a:spLocks noGrp="1"/>
          </p:cNvSpPr>
          <p:nvPr>
            <p:ph type="title"/>
          </p:nvPr>
        </p:nvSpPr>
        <p:spPr>
          <a:xfrm>
            <a:off x="627063" y="3008313"/>
            <a:ext cx="7923212" cy="841375"/>
          </a:xfrm>
        </p:spPr>
        <p:txBody>
          <a:bodyPr/>
          <a:lstStyle/>
          <a:p>
            <a:r>
              <a:rPr lang="en-US" dirty="0" smtClean="0"/>
              <a:t>Merci</a:t>
            </a:r>
          </a:p>
        </p:txBody>
      </p:sp>
      <p:sp>
        <p:nvSpPr>
          <p:cNvPr id="1331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099425" y="6305550"/>
            <a:ext cx="504825" cy="2349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000" baseline="16000" smtClean="0"/>
              <a:t>Page</a:t>
            </a:r>
            <a:r>
              <a:rPr lang="en-US" sz="900" baseline="16000" smtClean="0"/>
              <a:t>       </a:t>
            </a:r>
            <a:fld id="{6FA86540-26BF-4D3B-9591-3230E278F27E}" type="slidenum">
              <a:rPr lang="en-US" sz="900" smtClean="0"/>
              <a:pPr/>
              <a:t>35</a:t>
            </a:fld>
            <a:endParaRPr lang="en-US" sz="90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contenu 2"/>
          <p:cNvSpPr>
            <a:spLocks noGrp="1"/>
          </p:cNvSpPr>
          <p:nvPr>
            <p:ph idx="1"/>
          </p:nvPr>
        </p:nvSpPr>
        <p:spPr>
          <a:xfrm>
            <a:off x="627063" y="4076700"/>
            <a:ext cx="8048625" cy="1944688"/>
          </a:xfrm>
        </p:spPr>
        <p:txBody>
          <a:bodyPr/>
          <a:lstStyle/>
          <a:p>
            <a:pPr marL="276225" indent="-276225"/>
            <a:r>
              <a:rPr lang="en-US" b="1" dirty="0" smtClean="0">
                <a:solidFill>
                  <a:srgbClr val="336699"/>
                </a:solidFill>
              </a:rPr>
              <a:t>Phase 1 – </a:t>
            </a:r>
            <a:r>
              <a:rPr lang="en-US" b="1" dirty="0" err="1" smtClean="0">
                <a:solidFill>
                  <a:srgbClr val="336699"/>
                </a:solidFill>
              </a:rPr>
              <a:t>Modéliser</a:t>
            </a:r>
            <a:r>
              <a:rPr lang="en-US" b="1" dirty="0" smtClean="0">
                <a:solidFill>
                  <a:srgbClr val="336699"/>
                </a:solidFill>
              </a:rPr>
              <a:t> </a:t>
            </a:r>
            <a:r>
              <a:rPr lang="en-US" b="1" dirty="0" err="1" smtClean="0">
                <a:solidFill>
                  <a:srgbClr val="336699"/>
                </a:solidFill>
              </a:rPr>
              <a:t>dans</a:t>
            </a:r>
            <a:r>
              <a:rPr lang="en-US" b="1" dirty="0" smtClean="0">
                <a:solidFill>
                  <a:srgbClr val="336699"/>
                </a:solidFill>
              </a:rPr>
              <a:t> la base Oracle le </a:t>
            </a:r>
            <a:r>
              <a:rPr lang="en-US" b="1" dirty="0" err="1" smtClean="0">
                <a:solidFill>
                  <a:srgbClr val="336699"/>
                </a:solidFill>
              </a:rPr>
              <a:t>modèle</a:t>
            </a:r>
            <a:r>
              <a:rPr lang="en-US" b="1" dirty="0" smtClean="0">
                <a:solidFill>
                  <a:srgbClr val="336699"/>
                </a:solidFill>
              </a:rPr>
              <a:t> physique et </a:t>
            </a:r>
            <a:r>
              <a:rPr lang="en-US" b="1" dirty="0" err="1" smtClean="0">
                <a:solidFill>
                  <a:srgbClr val="336699"/>
                </a:solidFill>
              </a:rPr>
              <a:t>l’alimenter</a:t>
            </a:r>
            <a:endParaRPr lang="en-US" b="1" dirty="0" smtClean="0">
              <a:solidFill>
                <a:srgbClr val="336699"/>
              </a:solidFill>
            </a:endParaRPr>
          </a:p>
          <a:p>
            <a:pPr marL="276225" indent="-276225"/>
            <a:endParaRPr lang="en-US" sz="700" b="1" dirty="0" smtClean="0">
              <a:solidFill>
                <a:srgbClr val="336699"/>
              </a:solidFill>
            </a:endParaRPr>
          </a:p>
          <a:p>
            <a:pPr marL="276225" indent="-276225">
              <a:spcBef>
                <a:spcPct val="35000"/>
              </a:spcBef>
            </a:pPr>
            <a:r>
              <a:rPr lang="en-US" b="1" dirty="0" smtClean="0">
                <a:solidFill>
                  <a:srgbClr val="336699"/>
                </a:solidFill>
              </a:rPr>
              <a:t>Phase 2 – </a:t>
            </a:r>
            <a:r>
              <a:rPr lang="en-US" b="1" dirty="0" err="1" smtClean="0">
                <a:solidFill>
                  <a:srgbClr val="336699"/>
                </a:solidFill>
              </a:rPr>
              <a:t>Modéliser</a:t>
            </a:r>
            <a:r>
              <a:rPr lang="en-US" b="1" dirty="0" smtClean="0">
                <a:solidFill>
                  <a:srgbClr val="336699"/>
                </a:solidFill>
              </a:rPr>
              <a:t> </a:t>
            </a:r>
            <a:r>
              <a:rPr lang="en-US" b="1" dirty="0" err="1" smtClean="0">
                <a:solidFill>
                  <a:srgbClr val="336699"/>
                </a:solidFill>
              </a:rPr>
              <a:t>dans</a:t>
            </a:r>
            <a:r>
              <a:rPr lang="en-US" b="1" dirty="0" smtClean="0">
                <a:solidFill>
                  <a:srgbClr val="336699"/>
                </a:solidFill>
              </a:rPr>
              <a:t> OBIEE11g Administration le RPD ( </a:t>
            </a:r>
            <a:r>
              <a:rPr lang="en-US" b="1" dirty="0" err="1" smtClean="0">
                <a:solidFill>
                  <a:srgbClr val="336699"/>
                </a:solidFill>
              </a:rPr>
              <a:t>couche</a:t>
            </a:r>
            <a:r>
              <a:rPr lang="en-US" b="1" dirty="0" smtClean="0">
                <a:solidFill>
                  <a:srgbClr val="336699"/>
                </a:solidFill>
              </a:rPr>
              <a:t> layout </a:t>
            </a:r>
            <a:r>
              <a:rPr lang="en-US" b="1" dirty="0" err="1" smtClean="0">
                <a:solidFill>
                  <a:srgbClr val="336699"/>
                </a:solidFill>
              </a:rPr>
              <a:t>intermédiaire</a:t>
            </a:r>
            <a:r>
              <a:rPr lang="en-US" b="1" dirty="0" smtClean="0">
                <a:solidFill>
                  <a:srgbClr val="336699"/>
                </a:solidFill>
              </a:rPr>
              <a:t> ) et </a:t>
            </a:r>
            <a:r>
              <a:rPr lang="en-US" b="1" dirty="0" err="1" smtClean="0">
                <a:solidFill>
                  <a:srgbClr val="336699"/>
                </a:solidFill>
              </a:rPr>
              <a:t>déployer</a:t>
            </a:r>
            <a:r>
              <a:rPr lang="en-US" b="1" dirty="0" smtClean="0">
                <a:solidFill>
                  <a:srgbClr val="336699"/>
                </a:solidFill>
              </a:rPr>
              <a:t> le </a:t>
            </a:r>
            <a:r>
              <a:rPr lang="en-US" b="1" dirty="0" err="1" smtClean="0">
                <a:solidFill>
                  <a:srgbClr val="336699"/>
                </a:solidFill>
              </a:rPr>
              <a:t>modèle</a:t>
            </a:r>
            <a:r>
              <a:rPr lang="en-US" b="1" dirty="0" smtClean="0">
                <a:solidFill>
                  <a:srgbClr val="336699"/>
                </a:solidFill>
              </a:rPr>
              <a:t> </a:t>
            </a:r>
            <a:r>
              <a:rPr lang="en-US" b="1" dirty="0" err="1" smtClean="0">
                <a:solidFill>
                  <a:srgbClr val="336699"/>
                </a:solidFill>
              </a:rPr>
              <a:t>ou</a:t>
            </a:r>
            <a:r>
              <a:rPr lang="en-US" b="1" dirty="0" smtClean="0">
                <a:solidFill>
                  <a:srgbClr val="336699"/>
                </a:solidFill>
              </a:rPr>
              <a:t> RPD </a:t>
            </a:r>
            <a:r>
              <a:rPr lang="en-US" b="1" dirty="0" err="1" smtClean="0">
                <a:solidFill>
                  <a:srgbClr val="336699"/>
                </a:solidFill>
              </a:rPr>
              <a:t>dans</a:t>
            </a:r>
            <a:r>
              <a:rPr lang="en-US" b="1" dirty="0" smtClean="0">
                <a:solidFill>
                  <a:srgbClr val="336699"/>
                </a:solidFill>
              </a:rPr>
              <a:t> le </a:t>
            </a:r>
            <a:r>
              <a:rPr lang="en-US" b="1" dirty="0" err="1" smtClean="0">
                <a:solidFill>
                  <a:srgbClr val="336699"/>
                </a:solidFill>
              </a:rPr>
              <a:t>serveur</a:t>
            </a:r>
            <a:r>
              <a:rPr lang="en-US" b="1" dirty="0" smtClean="0">
                <a:solidFill>
                  <a:srgbClr val="336699"/>
                </a:solidFill>
              </a:rPr>
              <a:t> BI Server</a:t>
            </a:r>
            <a:endParaRPr lang="en-US" sz="700" b="1" dirty="0" smtClean="0">
              <a:solidFill>
                <a:srgbClr val="336699"/>
              </a:solidFill>
            </a:endParaRPr>
          </a:p>
          <a:p>
            <a:pPr marL="276225" indent="-276225">
              <a:spcBef>
                <a:spcPct val="35000"/>
              </a:spcBef>
            </a:pPr>
            <a:r>
              <a:rPr lang="en-US" b="1" dirty="0" smtClean="0">
                <a:solidFill>
                  <a:srgbClr val="336699"/>
                </a:solidFill>
              </a:rPr>
              <a:t>Phase 3 – </a:t>
            </a:r>
            <a:r>
              <a:rPr lang="en-US" b="1" dirty="0" err="1" smtClean="0">
                <a:solidFill>
                  <a:srgbClr val="336699"/>
                </a:solidFill>
              </a:rPr>
              <a:t>Réaliser</a:t>
            </a:r>
            <a:r>
              <a:rPr lang="en-US" b="1" dirty="0" smtClean="0">
                <a:solidFill>
                  <a:srgbClr val="336699"/>
                </a:solidFill>
              </a:rPr>
              <a:t> </a:t>
            </a:r>
            <a:r>
              <a:rPr lang="en-US" b="1" dirty="0" err="1" smtClean="0">
                <a:solidFill>
                  <a:srgbClr val="336699"/>
                </a:solidFill>
              </a:rPr>
              <a:t>dans</a:t>
            </a:r>
            <a:r>
              <a:rPr lang="en-US" b="1" dirty="0" smtClean="0">
                <a:solidFill>
                  <a:srgbClr val="336699"/>
                </a:solidFill>
              </a:rPr>
              <a:t> OBIEE11g Analytics les rapports, </a:t>
            </a:r>
            <a:r>
              <a:rPr lang="en-US" b="1" dirty="0" err="1" smtClean="0">
                <a:solidFill>
                  <a:srgbClr val="336699"/>
                </a:solidFill>
              </a:rPr>
              <a:t>graphiques</a:t>
            </a:r>
            <a:r>
              <a:rPr lang="en-US" b="1" dirty="0" smtClean="0">
                <a:solidFill>
                  <a:srgbClr val="336699"/>
                </a:solidFill>
              </a:rPr>
              <a:t>, dashboards </a:t>
            </a:r>
          </a:p>
          <a:p>
            <a:pPr marL="276225" indent="-276225">
              <a:spcBef>
                <a:spcPct val="35000"/>
              </a:spcBef>
            </a:pPr>
            <a:endParaRPr lang="en-US" sz="700" b="1" dirty="0" smtClean="0">
              <a:solidFill>
                <a:srgbClr val="336699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4925" y="1196975"/>
            <a:ext cx="9001125" cy="2009775"/>
          </a:xfrm>
          <a:prstGeom prst="rect">
            <a:avLst/>
          </a:prstGeom>
          <a:solidFill>
            <a:srgbClr val="417F9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8" name="AutoShape 19"/>
          <p:cNvSpPr>
            <a:spLocks noChangeArrowheads="1"/>
          </p:cNvSpPr>
          <p:nvPr/>
        </p:nvSpPr>
        <p:spPr bwMode="auto">
          <a:xfrm>
            <a:off x="684213" y="1268413"/>
            <a:ext cx="1984375" cy="1243012"/>
          </a:xfrm>
          <a:prstGeom prst="homePlate">
            <a:avLst>
              <a:gd name="adj" fmla="val 34634"/>
            </a:avLst>
          </a:prstGeom>
          <a:solidFill>
            <a:schemeClr val="bg1"/>
          </a:solidFill>
          <a:ln w="28575">
            <a:solidFill>
              <a:srgbClr val="417F98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1 – </a:t>
            </a:r>
            <a:r>
              <a:rPr lang="en-US" sz="1200" b="1" dirty="0" err="1"/>
              <a:t>Modéliser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dans</a:t>
            </a:r>
            <a:r>
              <a:rPr lang="en-US" sz="1200" b="1" dirty="0"/>
              <a:t> la DB </a:t>
            </a:r>
            <a:r>
              <a:rPr lang="en-US" sz="1200" b="1" dirty="0" smtClean="0"/>
              <a:t>Oracle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et </a:t>
            </a:r>
            <a:r>
              <a:rPr lang="en-US" sz="1200" b="1" dirty="0" err="1" smtClean="0"/>
              <a:t>alimenter</a:t>
            </a:r>
            <a:endParaRPr lang="en-US" sz="1200" b="1" dirty="0"/>
          </a:p>
          <a:p>
            <a:r>
              <a:rPr lang="en-US" sz="1200" b="1" dirty="0"/>
              <a:t>      le </a:t>
            </a:r>
            <a:r>
              <a:rPr lang="en-US" sz="1200" b="1" dirty="0" err="1"/>
              <a:t>niveau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      physique</a:t>
            </a:r>
          </a:p>
          <a:p>
            <a:endParaRPr lang="en-US" sz="1200" b="1" dirty="0"/>
          </a:p>
        </p:txBody>
      </p:sp>
      <p:sp>
        <p:nvSpPr>
          <p:cNvPr id="6149" name="AutoShape 26"/>
          <p:cNvSpPr>
            <a:spLocks noChangeArrowheads="1"/>
          </p:cNvSpPr>
          <p:nvPr/>
        </p:nvSpPr>
        <p:spPr bwMode="auto">
          <a:xfrm>
            <a:off x="90488" y="3084513"/>
            <a:ext cx="558800" cy="520700"/>
          </a:xfrm>
          <a:prstGeom prst="curvedUpArrow">
            <a:avLst>
              <a:gd name="adj1" fmla="val 30297"/>
              <a:gd name="adj2" fmla="val 51761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417F98"/>
              </a:gs>
            </a:gsLst>
            <a:lin ang="5400000" scaled="1"/>
          </a:gradFill>
          <a:ln w="9525">
            <a:solidFill>
              <a:srgbClr val="43526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0" name="AutoShape 27"/>
          <p:cNvSpPr>
            <a:spLocks noChangeArrowheads="1"/>
          </p:cNvSpPr>
          <p:nvPr/>
        </p:nvSpPr>
        <p:spPr bwMode="auto">
          <a:xfrm rot="10505457">
            <a:off x="36513" y="2355850"/>
            <a:ext cx="558800" cy="520700"/>
          </a:xfrm>
          <a:prstGeom prst="curvedUpArrow">
            <a:avLst>
              <a:gd name="adj1" fmla="val 29939"/>
              <a:gd name="adj2" fmla="val 51403"/>
              <a:gd name="adj3" fmla="val 36694"/>
            </a:avLst>
          </a:prstGeom>
          <a:gradFill rotWithShape="1">
            <a:gsLst>
              <a:gs pos="0">
                <a:srgbClr val="417F98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43526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1" name="Line 29"/>
          <p:cNvSpPr>
            <a:spLocks noChangeShapeType="1"/>
          </p:cNvSpPr>
          <p:nvPr/>
        </p:nvSpPr>
        <p:spPr bwMode="auto">
          <a:xfrm>
            <a:off x="427038" y="2946400"/>
            <a:ext cx="7808912" cy="3175"/>
          </a:xfrm>
          <a:prstGeom prst="line">
            <a:avLst/>
          </a:prstGeom>
          <a:noFill/>
          <a:ln w="76200">
            <a:solidFill>
              <a:srgbClr val="43526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2" name="Oval 30"/>
          <p:cNvSpPr>
            <a:spLocks noChangeArrowheads="1"/>
          </p:cNvSpPr>
          <p:nvPr/>
        </p:nvSpPr>
        <p:spPr bwMode="auto">
          <a:xfrm>
            <a:off x="3995936" y="2780928"/>
            <a:ext cx="342900" cy="342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3" name="Oval 31"/>
          <p:cNvSpPr>
            <a:spLocks noChangeArrowheads="1"/>
          </p:cNvSpPr>
          <p:nvPr/>
        </p:nvSpPr>
        <p:spPr bwMode="auto">
          <a:xfrm>
            <a:off x="1187450" y="2781300"/>
            <a:ext cx="342900" cy="342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4" name="Oval 33"/>
          <p:cNvSpPr>
            <a:spLocks noChangeArrowheads="1"/>
          </p:cNvSpPr>
          <p:nvPr/>
        </p:nvSpPr>
        <p:spPr bwMode="auto">
          <a:xfrm>
            <a:off x="6875463" y="2781300"/>
            <a:ext cx="342900" cy="342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669925" y="3244850"/>
            <a:ext cx="19573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CC0000"/>
                </a:solidFill>
              </a:rPr>
              <a:t>ADMINISTRATEUR ORACLE </a:t>
            </a:r>
          </a:p>
          <a:p>
            <a:r>
              <a:rPr lang="en-US" sz="1400" b="1" dirty="0">
                <a:solidFill>
                  <a:srgbClr val="CC0000"/>
                </a:solidFill>
              </a:rPr>
              <a:t>MODELISATEUR</a:t>
            </a:r>
            <a:endParaRPr lang="fr-FR" sz="1400" dirty="0"/>
          </a:p>
        </p:txBody>
      </p:sp>
      <p:sp>
        <p:nvSpPr>
          <p:cNvPr id="6156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099425" y="6305550"/>
            <a:ext cx="504825" cy="2349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000" baseline="16000" smtClean="0"/>
              <a:t>Page</a:t>
            </a:r>
            <a:r>
              <a:rPr lang="en-US" sz="900" baseline="16000" smtClean="0"/>
              <a:t>       </a:t>
            </a:r>
            <a:fld id="{DACA67B3-AF1B-4784-AC84-FDDDD2AD75EA}" type="slidenum">
              <a:rPr lang="en-US" sz="900" smtClean="0"/>
              <a:pPr/>
              <a:t>4</a:t>
            </a:fld>
            <a:endParaRPr lang="en-US" sz="900" smtClean="0"/>
          </a:p>
        </p:txBody>
      </p:sp>
      <p:sp>
        <p:nvSpPr>
          <p:cNvPr id="24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PROCESS DE DEVELOPPEMENT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6158" name="AutoShape 19"/>
          <p:cNvSpPr>
            <a:spLocks noChangeArrowheads="1"/>
          </p:cNvSpPr>
          <p:nvPr/>
        </p:nvSpPr>
        <p:spPr bwMode="auto">
          <a:xfrm>
            <a:off x="3276600" y="1196752"/>
            <a:ext cx="2519536" cy="1512168"/>
          </a:xfrm>
          <a:prstGeom prst="homePlate">
            <a:avLst>
              <a:gd name="adj" fmla="val 34684"/>
            </a:avLst>
          </a:prstGeom>
          <a:solidFill>
            <a:schemeClr val="bg1"/>
          </a:solidFill>
          <a:ln w="28575">
            <a:solidFill>
              <a:srgbClr val="417F98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2 – </a:t>
            </a:r>
            <a:r>
              <a:rPr lang="en-US" sz="1200" b="1" dirty="0" err="1"/>
              <a:t>Modéliser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dans</a:t>
            </a:r>
            <a:r>
              <a:rPr lang="en-US" sz="1200" b="1" dirty="0"/>
              <a:t> OBIEE</a:t>
            </a:r>
          </a:p>
          <a:p>
            <a:r>
              <a:rPr lang="en-US" sz="1200" b="1" dirty="0"/>
              <a:t>      </a:t>
            </a:r>
            <a:r>
              <a:rPr lang="en-US" sz="1200" b="1" dirty="0" smtClean="0"/>
              <a:t>Administration: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</a:t>
            </a:r>
            <a:r>
              <a:rPr lang="en-US" sz="1200" b="1" dirty="0" err="1" smtClean="0"/>
              <a:t>niveaux</a:t>
            </a:r>
            <a:r>
              <a:rPr lang="en-US" sz="1200" b="1" dirty="0" smtClean="0"/>
              <a:t> physique,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</a:t>
            </a:r>
            <a:r>
              <a:rPr lang="en-US" sz="1200" b="1" dirty="0" err="1" smtClean="0"/>
              <a:t>logique</a:t>
            </a:r>
            <a:r>
              <a:rPr lang="en-US" sz="1200" b="1" dirty="0" smtClean="0"/>
              <a:t>, de </a:t>
            </a:r>
            <a:r>
              <a:rPr lang="en-US" sz="1200" b="1" dirty="0" err="1" smtClean="0"/>
              <a:t>présentation</a:t>
            </a:r>
            <a:endParaRPr lang="en-US" sz="1200" b="1" dirty="0"/>
          </a:p>
          <a:p>
            <a:r>
              <a:rPr lang="en-US" sz="1200" b="1" dirty="0"/>
              <a:t>      </a:t>
            </a:r>
            <a:r>
              <a:rPr lang="en-US" sz="1200" b="1" dirty="0" smtClean="0"/>
              <a:t>  le RPD et </a:t>
            </a:r>
            <a:r>
              <a:rPr lang="en-US" sz="1200" b="1" dirty="0" err="1" smtClean="0"/>
              <a:t>déployer</a:t>
            </a:r>
            <a:endParaRPr lang="en-US" sz="1200" b="1" dirty="0"/>
          </a:p>
        </p:txBody>
      </p:sp>
      <p:sp>
        <p:nvSpPr>
          <p:cNvPr id="6159" name="AutoShape 19"/>
          <p:cNvSpPr>
            <a:spLocks noChangeArrowheads="1"/>
          </p:cNvSpPr>
          <p:nvPr/>
        </p:nvSpPr>
        <p:spPr bwMode="auto">
          <a:xfrm>
            <a:off x="6084168" y="1268760"/>
            <a:ext cx="2016125" cy="1368152"/>
          </a:xfrm>
          <a:prstGeom prst="homePlate">
            <a:avLst>
              <a:gd name="adj" fmla="val 34684"/>
            </a:avLst>
          </a:prstGeom>
          <a:solidFill>
            <a:schemeClr val="bg1"/>
          </a:solidFill>
          <a:ln w="28575">
            <a:solidFill>
              <a:srgbClr val="417F98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3 – </a:t>
            </a:r>
            <a:r>
              <a:rPr lang="en-US" sz="1200" b="1" dirty="0" err="1"/>
              <a:t>Réaliser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dans</a:t>
            </a:r>
            <a:r>
              <a:rPr lang="en-US" sz="1200" b="1" dirty="0"/>
              <a:t> OBIEE11g</a:t>
            </a:r>
          </a:p>
          <a:p>
            <a:r>
              <a:rPr lang="en-US" sz="1200" b="1" dirty="0"/>
              <a:t>      Analytics</a:t>
            </a:r>
          </a:p>
          <a:p>
            <a:r>
              <a:rPr lang="en-US" sz="1200" b="1" dirty="0"/>
              <a:t>      les rapports, </a:t>
            </a:r>
          </a:p>
          <a:p>
            <a:r>
              <a:rPr lang="en-US" sz="1200" b="1" dirty="0"/>
              <a:t>       les </a:t>
            </a:r>
            <a:r>
              <a:rPr lang="en-US" sz="1200" b="1" dirty="0" err="1"/>
              <a:t>graphiques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      les dashboards</a:t>
            </a:r>
          </a:p>
        </p:txBody>
      </p:sp>
      <p:sp>
        <p:nvSpPr>
          <p:cNvPr id="6160" name="Rectangle 24"/>
          <p:cNvSpPr>
            <a:spLocks noChangeArrowheads="1"/>
          </p:cNvSpPr>
          <p:nvPr/>
        </p:nvSpPr>
        <p:spPr bwMode="auto">
          <a:xfrm>
            <a:off x="3203575" y="3284538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CC0000"/>
                </a:solidFill>
              </a:rPr>
              <a:t>ADMINISTRATEUR OBIEE11g </a:t>
            </a:r>
          </a:p>
          <a:p>
            <a:r>
              <a:rPr lang="en-US" sz="1400" b="1" dirty="0">
                <a:solidFill>
                  <a:srgbClr val="CC0000"/>
                </a:solidFill>
              </a:rPr>
              <a:t>MODELISATEUR</a:t>
            </a:r>
            <a:endParaRPr lang="fr-FR" sz="1400" dirty="0"/>
          </a:p>
        </p:txBody>
      </p:sp>
      <p:sp>
        <p:nvSpPr>
          <p:cNvPr id="6161" name="Rectangle 24"/>
          <p:cNvSpPr>
            <a:spLocks noChangeArrowheads="1"/>
          </p:cNvSpPr>
          <p:nvPr/>
        </p:nvSpPr>
        <p:spPr bwMode="auto">
          <a:xfrm>
            <a:off x="6300788" y="3284538"/>
            <a:ext cx="2519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CC0000"/>
                </a:solidFill>
              </a:rPr>
              <a:t>DEVELOPPEUR OBIEE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755576" y="2492896"/>
            <a:ext cx="7939087" cy="841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–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CREER UN MODELE DE DONNEES DANS LA BASE ORACLE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ALIMENTER LE MODELE DE DONNEES DANS LA BASE ORACLE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1458992"/>
            <a:ext cx="7939087" cy="4111466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3B43EB88-17EF-47B8-A4F9-10BFB8A9F2D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ALIMENTER LE MODELE DE DONNEES DANS LA BASE ORACLE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92888" cy="46805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E17D1E06-A420-49E6-AF9B-8DF2FF85845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LE MODELE DE DONNEES DANS LA BASE ORACLE ( ORDERS APPLICATIONS )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92888" cy="48245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|</a:t>
            </a:r>
            <a:r>
              <a:rPr lang="en-US" sz="900" baseline="16000" smtClean="0"/>
              <a:t>         </a:t>
            </a:r>
            <a:fld id="{E17D1E06-A420-49E6-AF9B-8DF2FF85845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Rectangle 30"/>
          <p:cNvSpPr txBox="1"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extLst/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989898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FFFF"/>
                </a:solidFill>
              </a:rPr>
              <a:t>CREER LE MODELE DE DONNEES EN ETOILE DANS LA BASE ORACLE ( SALES ADMINISTRATION )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288" y="6308725"/>
            <a:ext cx="352901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920880" cy="475252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d 2003 (.doc)" ma:contentTypeID="0x01010050B1896FB80F1C4481BF9144BD3EFD6B00780C666F6BBD9B4BBDD3D38EF0EC3887" ma:contentTypeVersion="4" ma:contentTypeDescription="" ma:contentTypeScope="" ma:versionID="4c96a193488e70e213625cb826d5b6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0bc01abe-86a0-403d-bc35-6f2b5c518a0c" ContentTypeId="0x01010050B1896FB80F1C4481BF9144BD3EFD6B" PreviousValue="false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C5C704-38FC-44FA-89BD-F6D828F90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15FC39-FCD8-4538-90B8-D9AE33E2B7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E7795-5739-4C5C-AEE2-14C523E4251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780357B-E7B2-4C90-859F-8882F07E1DF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45316</TotalTime>
  <Words>743</Words>
  <Application>Microsoft Office PowerPoint</Application>
  <PresentationFormat>Affichage à l'écran (4:3)</PresentationFormat>
  <Paragraphs>135</Paragraphs>
  <Slides>35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Conception personnalisée</vt:lpstr>
      <vt:lpstr>Oracle OBIEE11g  platform  Modéliser et réaliser des rapports avec OBIEE11g</vt:lpstr>
      <vt:lpstr>Présentation PowerPoint</vt:lpstr>
      <vt:lpstr>L’ARCHITECTURE DU SI DECISIONNEL</vt:lpstr>
      <vt:lpstr>PROCESS DE DEVELOPPEMENT</vt:lpstr>
      <vt:lpstr>Présentation PowerPoint</vt:lpstr>
      <vt:lpstr>ALIMENTER LE MODELE DE DONNEES DANS LA BASE ORACLE</vt:lpstr>
      <vt:lpstr>ALIMENTER LE MODELE DE DONNEES DANS LA BASE ORACLE</vt:lpstr>
      <vt:lpstr>CREER LE MODELE DE DONNEES DANS LA BASE ORACLE ( ORDERS APPLICATIONS )</vt:lpstr>
      <vt:lpstr>CREER LE MODELE DE DONNEES EN ETOILE DANS LA BASE ORACLE ( SALES ADMINISTRATION )</vt:lpstr>
      <vt:lpstr>CREER LES INTERFACES D’ALIMENTATION AVEC L’ETL  ORACLE DATA INTEGRATOR (ODI 12C) </vt:lpstr>
      <vt:lpstr>REALISER LES INTERFACES D’ALIMENTATION </vt:lpstr>
      <vt:lpstr>AINSI ALIMENTER LES TABLES CIBLES CONSTITUANT LE MODELE OBIEE ( COUCHE PHYSIQUE )</vt:lpstr>
      <vt:lpstr>Présentation PowerPoint</vt:lpstr>
      <vt:lpstr>Présentation PowerPoint</vt:lpstr>
      <vt:lpstr>Présentation PowerPoint</vt:lpstr>
      <vt:lpstr>AFFICHER LE MODELE PHYSIQUE - OBIEE ADMINISTRATION</vt:lpstr>
      <vt:lpstr>CREER LE BUSINESS MODEL ET LA COUCHE LOGIQUE</vt:lpstr>
      <vt:lpstr>CREER LE BUSINESS MODEL ET LA COUCHE LOGIQUE</vt:lpstr>
      <vt:lpstr>CREER LA COUCHE DE PRESENTATION</vt:lpstr>
      <vt:lpstr>CONTROLER LA CONSISTENCE DU MODELE ( CORRIGER EVENTUELLEMENT LES ERREURS) ET LE VALIDER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Planet7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Planet7-PC</dc:creator>
  <cp:lastModifiedBy>Nax2 Nax2</cp:lastModifiedBy>
  <cp:revision>750</cp:revision>
  <cp:lastPrinted>2013-11-25T16:50:32Z</cp:lastPrinted>
  <dcterms:created xsi:type="dcterms:W3CDTF">2011-07-06T14:30:29Z</dcterms:created>
  <dcterms:modified xsi:type="dcterms:W3CDTF">2016-01-04T09:42:38Z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0x01010050B1896FB80F1C4481BF9144BD3EFD6B00780C666F6BBD9B4BBDD3D38EF0EC3887</vt:lpwstr>
  </property>
</Properties>
</file>