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Nuni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jCN99/abakraj5zd52muJZbPDH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Nunito-regular.fntdata"/><Relationship Id="rId21" Type="http://schemas.openxmlformats.org/officeDocument/2006/relationships/font" Target="fonts/Raleway-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3d6b8aad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3d6b8aad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6f454d59f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6f454d59f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6f454d59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6f454d59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6f454d59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6f454d5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6f454d59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6f454d59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6f454d5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6f454d5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3d6b8aa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63d6b8aad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8"/>
          <p:cNvGrpSpPr/>
          <p:nvPr/>
        </p:nvGrpSpPr>
        <p:grpSpPr>
          <a:xfrm>
            <a:off x="830392" y="1191256"/>
            <a:ext cx="745763" cy="45826"/>
            <a:chOff x="4580561" y="2589004"/>
            <a:chExt cx="1064464" cy="25200"/>
          </a:xfrm>
        </p:grpSpPr>
        <p:sp>
          <p:nvSpPr>
            <p:cNvPr id="12" name="Google Shape;12;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7"/>
          <p:cNvGrpSpPr/>
          <p:nvPr/>
        </p:nvGrpSpPr>
        <p:grpSpPr>
          <a:xfrm>
            <a:off x="830392" y="4169130"/>
            <a:ext cx="745763" cy="45826"/>
            <a:chOff x="4580561" y="2589004"/>
            <a:chExt cx="1064464" cy="25200"/>
          </a:xfrm>
        </p:grpSpPr>
        <p:sp>
          <p:nvSpPr>
            <p:cNvPr id="75" name="Google Shape;75;p1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9"/>
          <p:cNvGrpSpPr/>
          <p:nvPr/>
        </p:nvGrpSpPr>
        <p:grpSpPr>
          <a:xfrm>
            <a:off x="830392" y="1191256"/>
            <a:ext cx="745763" cy="45826"/>
            <a:chOff x="4580561" y="2589004"/>
            <a:chExt cx="1064464" cy="25200"/>
          </a:xfrm>
        </p:grpSpPr>
        <p:sp>
          <p:nvSpPr>
            <p:cNvPr id="20" name="Google Shape;20;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10"/>
          <p:cNvGrpSpPr/>
          <p:nvPr/>
        </p:nvGrpSpPr>
        <p:grpSpPr>
          <a:xfrm>
            <a:off x="830392" y="1191256"/>
            <a:ext cx="745763" cy="45826"/>
            <a:chOff x="4580561" y="2589004"/>
            <a:chExt cx="1064464" cy="25200"/>
          </a:xfrm>
        </p:grpSpPr>
        <p:sp>
          <p:nvSpPr>
            <p:cNvPr id="27" name="Google Shape;27;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1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1"/>
          <p:cNvGrpSpPr/>
          <p:nvPr/>
        </p:nvGrpSpPr>
        <p:grpSpPr>
          <a:xfrm>
            <a:off x="830392" y="1191256"/>
            <a:ext cx="745763" cy="45826"/>
            <a:chOff x="4580561" y="2589004"/>
            <a:chExt cx="1064464" cy="25200"/>
          </a:xfrm>
        </p:grpSpPr>
        <p:sp>
          <p:nvSpPr>
            <p:cNvPr id="34" name="Google Shape;34;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1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1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2"/>
          <p:cNvGrpSpPr/>
          <p:nvPr/>
        </p:nvGrpSpPr>
        <p:grpSpPr>
          <a:xfrm>
            <a:off x="830392" y="1191256"/>
            <a:ext cx="745763" cy="45826"/>
            <a:chOff x="4580561" y="2589004"/>
            <a:chExt cx="1064464" cy="25200"/>
          </a:xfrm>
        </p:grpSpPr>
        <p:sp>
          <p:nvSpPr>
            <p:cNvPr id="43" name="Google Shape;43;p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3"/>
          <p:cNvGrpSpPr/>
          <p:nvPr/>
        </p:nvGrpSpPr>
        <p:grpSpPr>
          <a:xfrm>
            <a:off x="830392" y="1191256"/>
            <a:ext cx="745763" cy="45826"/>
            <a:chOff x="4580561" y="2589004"/>
            <a:chExt cx="1064464" cy="25200"/>
          </a:xfrm>
        </p:grpSpPr>
        <p:sp>
          <p:nvSpPr>
            <p:cNvPr id="50" name="Google Shape;50;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4"/>
          <p:cNvGrpSpPr/>
          <p:nvPr/>
        </p:nvGrpSpPr>
        <p:grpSpPr>
          <a:xfrm>
            <a:off x="830392" y="4169130"/>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5"/>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5"/>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5"/>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5"/>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7950" y="1008050"/>
            <a:ext cx="7688100" cy="190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t/>
            </a:r>
            <a:endParaRPr b="0" sz="2400">
              <a:solidFill>
                <a:srgbClr val="000000"/>
              </a:solidFill>
              <a:latin typeface="Nunito"/>
              <a:ea typeface="Nunito"/>
              <a:cs typeface="Nunito"/>
              <a:sym typeface="Nunito"/>
            </a:endParaRPr>
          </a:p>
          <a:p>
            <a:pPr indent="0" lvl="0" marL="0" rtl="0" algn="ctr">
              <a:lnSpc>
                <a:spcPct val="100000"/>
              </a:lnSpc>
              <a:spcBef>
                <a:spcPts val="0"/>
              </a:spcBef>
              <a:spcAft>
                <a:spcPts val="0"/>
              </a:spcAft>
              <a:buSzPts val="4200"/>
              <a:buNone/>
            </a:pPr>
            <a:r>
              <a:rPr b="0" lang="en" sz="2400">
                <a:solidFill>
                  <a:srgbClr val="000000"/>
                </a:solidFill>
                <a:latin typeface="Nunito"/>
                <a:ea typeface="Nunito"/>
                <a:cs typeface="Nunito"/>
                <a:sym typeface="Nunito"/>
              </a:rPr>
              <a:t>A Federated Approach for Classification of Alzheimer's Disease</a:t>
            </a:r>
            <a:endParaRPr b="0" sz="2400">
              <a:solidFill>
                <a:srgbClr val="000000"/>
              </a:solidFill>
              <a:latin typeface="Nunito"/>
              <a:ea typeface="Nunito"/>
              <a:cs typeface="Nunito"/>
              <a:sym typeface="Nunito"/>
            </a:endParaRPr>
          </a:p>
          <a:p>
            <a:pPr indent="0" lvl="0" marL="0" rtl="0" algn="ctr">
              <a:lnSpc>
                <a:spcPct val="100000"/>
              </a:lnSpc>
              <a:spcBef>
                <a:spcPts val="0"/>
              </a:spcBef>
              <a:spcAft>
                <a:spcPts val="0"/>
              </a:spcAft>
              <a:buSzPts val="4200"/>
              <a:buNone/>
            </a:pPr>
            <a:r>
              <a:rPr b="0" lang="en" sz="1800">
                <a:solidFill>
                  <a:srgbClr val="434343"/>
                </a:solidFill>
                <a:latin typeface="Nunito"/>
                <a:ea typeface="Nunito"/>
                <a:cs typeface="Nunito"/>
                <a:sym typeface="Nunito"/>
              </a:rPr>
              <a:t>Task 4 : </a:t>
            </a:r>
            <a:r>
              <a:rPr b="0" lang="en" sz="1800">
                <a:solidFill>
                  <a:srgbClr val="434343"/>
                </a:solidFill>
                <a:latin typeface="Nunito"/>
                <a:ea typeface="Nunito"/>
                <a:cs typeface="Nunito"/>
                <a:sym typeface="Nunito"/>
              </a:rPr>
              <a:t>Based on Paper </a:t>
            </a:r>
            <a:r>
              <a:rPr b="0" lang="en" sz="1800">
                <a:solidFill>
                  <a:srgbClr val="434343"/>
                </a:solidFill>
                <a:latin typeface="Nunito"/>
                <a:ea typeface="Nunito"/>
                <a:cs typeface="Nunito"/>
                <a:sym typeface="Nunito"/>
              </a:rPr>
              <a:t>First</a:t>
            </a:r>
            <a:r>
              <a:rPr b="0" lang="en" sz="1800">
                <a:solidFill>
                  <a:srgbClr val="434343"/>
                </a:solidFill>
                <a:latin typeface="Nunito"/>
                <a:ea typeface="Nunito"/>
                <a:cs typeface="Nunito"/>
                <a:sym typeface="Nunito"/>
              </a:rPr>
              <a:t> Draft</a:t>
            </a:r>
            <a:endParaRPr b="0" sz="1800">
              <a:solidFill>
                <a:srgbClr val="434343"/>
              </a:solidFill>
              <a:latin typeface="Nunito"/>
              <a:ea typeface="Nunito"/>
              <a:cs typeface="Nunito"/>
              <a:sym typeface="Nunito"/>
            </a:endParaRPr>
          </a:p>
        </p:txBody>
      </p:sp>
      <p:sp>
        <p:nvSpPr>
          <p:cNvPr id="87" name="Google Shape;87;p1"/>
          <p:cNvSpPr txBox="1"/>
          <p:nvPr>
            <p:ph idx="1" type="subTitle"/>
          </p:nvPr>
        </p:nvSpPr>
        <p:spPr>
          <a:xfrm>
            <a:off x="301000" y="3345550"/>
            <a:ext cx="3216000" cy="14043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SzPct val="117647"/>
              <a:buNone/>
            </a:pPr>
            <a:r>
              <a:rPr b="1" lang="en">
                <a:solidFill>
                  <a:srgbClr val="000000"/>
                </a:solidFill>
                <a:latin typeface="Calibri"/>
                <a:ea typeface="Calibri"/>
                <a:cs typeface="Calibri"/>
                <a:sym typeface="Calibri"/>
              </a:rPr>
              <a:t>Team: 22</a:t>
            </a:r>
            <a:endParaRPr b="1">
              <a:solidFill>
                <a:srgbClr val="000000"/>
              </a:solidFill>
              <a:latin typeface="Calibri"/>
              <a:ea typeface="Calibri"/>
              <a:cs typeface="Calibri"/>
              <a:sym typeface="Calibri"/>
            </a:endParaRPr>
          </a:p>
          <a:p>
            <a:pPr indent="0" lvl="0" marL="0" rtl="0" algn="l">
              <a:lnSpc>
                <a:spcPct val="100000"/>
              </a:lnSpc>
              <a:spcBef>
                <a:spcPts val="0"/>
              </a:spcBef>
              <a:spcAft>
                <a:spcPts val="0"/>
              </a:spcAft>
              <a:buSzPct val="117647"/>
              <a:buNone/>
            </a:pPr>
            <a:r>
              <a:rPr lang="en">
                <a:solidFill>
                  <a:srgbClr val="000000"/>
                </a:solidFill>
                <a:latin typeface="Calibri"/>
                <a:ea typeface="Calibri"/>
                <a:cs typeface="Calibri"/>
                <a:sym typeface="Calibri"/>
              </a:rPr>
              <a:t>Name: Sameha Kamrul, ID: 23266016</a:t>
            </a:r>
            <a:endParaRPr>
              <a:solidFill>
                <a:srgbClr val="000000"/>
              </a:solidFill>
              <a:latin typeface="Calibri"/>
              <a:ea typeface="Calibri"/>
              <a:cs typeface="Calibri"/>
              <a:sym typeface="Calibri"/>
            </a:endParaRPr>
          </a:p>
          <a:p>
            <a:pPr indent="0" lvl="0" marL="0" rtl="0" algn="l">
              <a:lnSpc>
                <a:spcPct val="100000"/>
              </a:lnSpc>
              <a:spcBef>
                <a:spcPts val="0"/>
              </a:spcBef>
              <a:spcAft>
                <a:spcPts val="0"/>
              </a:spcAft>
              <a:buSzPct val="117647"/>
              <a:buNone/>
            </a:pPr>
            <a:r>
              <a:rPr lang="en">
                <a:solidFill>
                  <a:srgbClr val="000000"/>
                </a:solidFill>
                <a:latin typeface="Calibri"/>
                <a:ea typeface="Calibri"/>
                <a:cs typeface="Calibri"/>
                <a:sym typeface="Calibri"/>
              </a:rPr>
              <a:t>Name: Rifat Alam Pomil, ID: 23266028</a:t>
            </a:r>
            <a:endParaRPr>
              <a:solidFill>
                <a:srgbClr val="000000"/>
              </a:solidFill>
              <a:latin typeface="Calibri"/>
              <a:ea typeface="Calibri"/>
              <a:cs typeface="Calibri"/>
              <a:sym typeface="Calibri"/>
            </a:endParaRPr>
          </a:p>
          <a:p>
            <a:pPr indent="0" lvl="0" marL="0" rtl="0" algn="l">
              <a:lnSpc>
                <a:spcPct val="100000"/>
              </a:lnSpc>
              <a:spcBef>
                <a:spcPts val="0"/>
              </a:spcBef>
              <a:spcAft>
                <a:spcPts val="0"/>
              </a:spcAft>
              <a:buSzPct val="117647"/>
              <a:buNone/>
            </a:pPr>
            <a:r>
              <a:rPr lang="en">
                <a:solidFill>
                  <a:srgbClr val="000000"/>
                </a:solidFill>
                <a:latin typeface="Calibri"/>
                <a:ea typeface="Calibri"/>
                <a:cs typeface="Calibri"/>
                <a:sym typeface="Calibri"/>
              </a:rPr>
              <a:t>Name: Marshia Nujhat, ID: 23266030</a:t>
            </a:r>
            <a:endParaRPr>
              <a:solidFill>
                <a:srgbClr val="000000"/>
              </a:solidFill>
              <a:latin typeface="Calibri"/>
              <a:ea typeface="Calibri"/>
              <a:cs typeface="Calibri"/>
              <a:sym typeface="Calibri"/>
            </a:endParaRPr>
          </a:p>
          <a:p>
            <a:pPr indent="0" lvl="0" marL="0" rtl="0" algn="l">
              <a:lnSpc>
                <a:spcPct val="100000"/>
              </a:lnSpc>
              <a:spcBef>
                <a:spcPts val="0"/>
              </a:spcBef>
              <a:spcAft>
                <a:spcPts val="0"/>
              </a:spcAft>
              <a:buSzPct val="117647"/>
              <a:buNone/>
            </a:pPr>
            <a:r>
              <a:rPr lang="en">
                <a:solidFill>
                  <a:srgbClr val="000000"/>
                </a:solidFill>
                <a:latin typeface="Calibri"/>
                <a:ea typeface="Calibri"/>
                <a:cs typeface="Calibri"/>
                <a:sym typeface="Calibri"/>
              </a:rPr>
              <a:t>Name: Ahmed Mahir Ruhan, ID: 23366025</a:t>
            </a:r>
            <a:endParaRPr>
              <a:solidFill>
                <a:srgbClr val="000000"/>
              </a:solidFill>
              <a:latin typeface="Calibri"/>
              <a:ea typeface="Calibri"/>
              <a:cs typeface="Calibri"/>
              <a:sym typeface="Calibri"/>
            </a:endParaRPr>
          </a:p>
          <a:p>
            <a:pPr indent="0" lvl="0" marL="0" rtl="0" algn="l">
              <a:lnSpc>
                <a:spcPct val="100000"/>
              </a:lnSpc>
              <a:spcBef>
                <a:spcPts val="0"/>
              </a:spcBef>
              <a:spcAft>
                <a:spcPts val="0"/>
              </a:spcAft>
              <a:buSzPct val="117647"/>
              <a:buNone/>
            </a:pPr>
            <a:r>
              <a:t/>
            </a:r>
            <a:endParaRPr/>
          </a:p>
        </p:txBody>
      </p:sp>
      <p:sp>
        <p:nvSpPr>
          <p:cNvPr id="88" name="Google Shape;8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9" name="Google Shape;89;p1"/>
          <p:cNvSpPr txBox="1"/>
          <p:nvPr>
            <p:ph idx="1" type="subTitle"/>
          </p:nvPr>
        </p:nvSpPr>
        <p:spPr>
          <a:xfrm>
            <a:off x="4068525" y="3202388"/>
            <a:ext cx="4773900" cy="1404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b="1" lang="en"/>
              <a:t>CSE707: Distributed Computing Systems </a:t>
            </a:r>
            <a:endParaRPr b="1"/>
          </a:p>
          <a:p>
            <a:pPr indent="0" lvl="0" marL="0" rtl="0" algn="l">
              <a:lnSpc>
                <a:spcPct val="100000"/>
              </a:lnSpc>
              <a:spcBef>
                <a:spcPts val="0"/>
              </a:spcBef>
              <a:spcAft>
                <a:spcPts val="0"/>
              </a:spcAft>
              <a:buSzPts val="1600"/>
              <a:buNone/>
            </a:pPr>
            <a:r>
              <a:rPr lang="en"/>
              <a:t>Instructor: Annajiat Alim Rasel (AAR)</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RA: Md. Sabbir Hossain </a:t>
            </a:r>
            <a:endParaRPr/>
          </a:p>
          <a:p>
            <a:pPr indent="0" lvl="0" marL="0" rtl="0" algn="l">
              <a:lnSpc>
                <a:spcPct val="100000"/>
              </a:lnSpc>
              <a:spcBef>
                <a:spcPts val="0"/>
              </a:spcBef>
              <a:spcAft>
                <a:spcPts val="0"/>
              </a:spcAft>
              <a:buSzPts val="1600"/>
              <a:buNone/>
            </a:pPr>
            <a:r>
              <a:rPr lang="en"/>
              <a:t>ST: Farah Binta Haque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3d6b8aad8_0_7"/>
          <p:cNvSpPr txBox="1"/>
          <p:nvPr>
            <p:ph type="title"/>
          </p:nvPr>
        </p:nvSpPr>
        <p:spPr>
          <a:xfrm>
            <a:off x="727650" y="542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 (Model Training)</a:t>
            </a:r>
            <a:endParaRPr/>
          </a:p>
        </p:txBody>
      </p:sp>
      <p:sp>
        <p:nvSpPr>
          <p:cNvPr id="156" name="Google Shape;156;g263d6b8aad8_0_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57" name="Google Shape;157;g263d6b8aad8_0_7"/>
          <p:cNvPicPr preferRelativeResize="0"/>
          <p:nvPr/>
        </p:nvPicPr>
        <p:blipFill>
          <a:blip r:embed="rId3">
            <a:alphaModFix/>
          </a:blip>
          <a:stretch>
            <a:fillRect/>
          </a:stretch>
        </p:blipFill>
        <p:spPr>
          <a:xfrm>
            <a:off x="571400" y="1982524"/>
            <a:ext cx="7688699" cy="185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a6f454d59f_1_25"/>
          <p:cNvSpPr txBox="1"/>
          <p:nvPr>
            <p:ph type="title"/>
          </p:nvPr>
        </p:nvSpPr>
        <p:spPr>
          <a:xfrm>
            <a:off x="727650" y="600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a:t>
            </a:r>
            <a:endParaRPr/>
          </a:p>
        </p:txBody>
      </p:sp>
      <p:sp>
        <p:nvSpPr>
          <p:cNvPr id="163" name="Google Shape;163;g2a6f454d59f_1_25"/>
          <p:cNvSpPr txBox="1"/>
          <p:nvPr>
            <p:ph idx="1" type="body"/>
          </p:nvPr>
        </p:nvSpPr>
        <p:spPr>
          <a:xfrm>
            <a:off x="727650" y="1375875"/>
            <a:ext cx="7688700" cy="294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[1] Y. AbdulAzeem, W. M. Bahgat, and M. Badawy, “A cnn based frame- work for classification of alzheimer’s disease,” Neural Computing and Applications, vol. 33, pp. 10415–10428, 2021.</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[2] M. Bruscoli and S. Lovestone, “Is mci really just early dementia? a systematic review of conversion studies,” International psychogeriatrics, vol. 16, no. 2, pp. 129–140, 2004.</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[3] K. Khalil, M. M. R. Khan Mamun, A. Sherif, M. S. Elsersy, A. A. A. Imam, M. Mahmoud, and M. Alsabaan, “A federated learning model based on hardware acceleration for the early detection of alzheimer’s disease,” Sensors, vol. 23, no. 19, p. 8272, 2023.</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[4] S. Nazir and M. Kaleem, “Federated learning for medical image analysis with deep neural networks,” Diagnostics, vol. 13, no. 9, p. 1532, 2023.</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000000"/>
                </a:solidFill>
                <a:latin typeface="Arial"/>
                <a:ea typeface="Arial"/>
                <a:cs typeface="Arial"/>
                <a:sym typeface="Arial"/>
              </a:rPr>
              <a:t>[5] B. McMahan, E. Moore, D. Ramage, S. Hampson, and B. A. y Arcas, “Communication-efficient learning of deep networks from decentralized data,” in Artificial intelligence and statistics, pp. 1273–1282, PMLR, 2017.</a:t>
            </a:r>
            <a:endParaRPr>
              <a:solidFill>
                <a:srgbClr val="000000"/>
              </a:solidFill>
              <a:latin typeface="Arial"/>
              <a:ea typeface="Arial"/>
              <a:cs typeface="Arial"/>
              <a:sym typeface="Arial"/>
            </a:endParaRPr>
          </a:p>
          <a:p>
            <a:pPr indent="0" lvl="0" marL="0" rtl="0" algn="l">
              <a:lnSpc>
                <a:spcPct val="95000"/>
              </a:lnSpc>
              <a:spcBef>
                <a:spcPts val="0"/>
              </a:spcBef>
              <a:spcAft>
                <a:spcPts val="0"/>
              </a:spcAft>
              <a:buNone/>
            </a:pPr>
            <a:r>
              <a:t/>
            </a:r>
            <a:endParaRPr sz="1500"/>
          </a:p>
        </p:txBody>
      </p:sp>
      <p:sp>
        <p:nvSpPr>
          <p:cNvPr id="164" name="Google Shape;164;g2a6f454d59f_1_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1" type="body"/>
          </p:nvPr>
        </p:nvSpPr>
        <p:spPr>
          <a:xfrm>
            <a:off x="690500" y="1441200"/>
            <a:ext cx="7688700" cy="2261100"/>
          </a:xfrm>
          <a:prstGeom prst="rect">
            <a:avLst/>
          </a:prstGeom>
          <a:noFill/>
          <a:ln>
            <a:noFill/>
          </a:ln>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SzPts val="1300"/>
              <a:buNone/>
            </a:pPr>
            <a:r>
              <a:rPr b="1" lang="en" sz="2900"/>
              <a:t>Thank you for listening.</a:t>
            </a:r>
            <a:endParaRPr b="1" sz="2900"/>
          </a:p>
        </p:txBody>
      </p:sp>
      <p:sp>
        <p:nvSpPr>
          <p:cNvPr id="170" name="Google Shape;170;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Outline</a:t>
            </a:r>
            <a:endParaRPr/>
          </a:p>
        </p:txBody>
      </p:sp>
      <p:sp>
        <p:nvSpPr>
          <p:cNvPr id="95" name="Google Shape;95;p2"/>
          <p:cNvSpPr txBox="1"/>
          <p:nvPr>
            <p:ph idx="1" type="body"/>
          </p:nvPr>
        </p:nvSpPr>
        <p:spPr>
          <a:xfrm>
            <a:off x="807375" y="1915225"/>
            <a:ext cx="8513400" cy="2916600"/>
          </a:xfrm>
          <a:prstGeom prst="rect">
            <a:avLst/>
          </a:prstGeom>
          <a:noFill/>
          <a:ln>
            <a:noFill/>
          </a:ln>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Literature Review</a:t>
            </a:r>
            <a:endParaRPr sz="1600"/>
          </a:p>
          <a:p>
            <a:pPr indent="-330200" lvl="0" marL="457200" rtl="0" algn="l">
              <a:lnSpc>
                <a:spcPct val="200000"/>
              </a:lnSpc>
              <a:spcBef>
                <a:spcPts val="0"/>
              </a:spcBef>
              <a:spcAft>
                <a:spcPts val="0"/>
              </a:spcAft>
              <a:buSzPts val="1600"/>
              <a:buChar char="●"/>
            </a:pPr>
            <a:r>
              <a:rPr lang="en" sz="1600"/>
              <a:t>Collected Data </a:t>
            </a:r>
            <a:endParaRPr sz="1600"/>
          </a:p>
          <a:p>
            <a:pPr indent="-330200" lvl="0" marL="457200" rtl="0" algn="l">
              <a:lnSpc>
                <a:spcPct val="200000"/>
              </a:lnSpc>
              <a:spcBef>
                <a:spcPts val="0"/>
              </a:spcBef>
              <a:spcAft>
                <a:spcPts val="0"/>
              </a:spcAft>
              <a:buSzPts val="1600"/>
              <a:buChar char="●"/>
            </a:pPr>
            <a:r>
              <a:rPr lang="en" sz="1600"/>
              <a:t>Proposed Methodology </a:t>
            </a:r>
            <a:endParaRPr sz="1600"/>
          </a:p>
          <a:p>
            <a:pPr indent="0" lvl="0" marL="457200" rtl="0" algn="l">
              <a:lnSpc>
                <a:spcPct val="200000"/>
              </a:lnSpc>
              <a:spcBef>
                <a:spcPts val="1200"/>
              </a:spcBef>
              <a:spcAft>
                <a:spcPts val="1200"/>
              </a:spcAft>
              <a:buSzPts val="1300"/>
              <a:buNone/>
            </a:pPr>
            <a:r>
              <a:t/>
            </a:r>
            <a:endParaRPr sz="1600"/>
          </a:p>
        </p:txBody>
      </p:sp>
      <p:sp>
        <p:nvSpPr>
          <p:cNvPr id="96" name="Google Shape;9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654450" y="5900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Literature Review  </a:t>
            </a:r>
            <a:endParaRPr/>
          </a:p>
        </p:txBody>
      </p:sp>
      <p:sp>
        <p:nvSpPr>
          <p:cNvPr id="102" name="Google Shape;102;p3"/>
          <p:cNvSpPr txBox="1"/>
          <p:nvPr>
            <p:ph idx="1" type="body"/>
          </p:nvPr>
        </p:nvSpPr>
        <p:spPr>
          <a:xfrm>
            <a:off x="597150" y="1279450"/>
            <a:ext cx="7953300" cy="3171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400">
                <a:solidFill>
                  <a:srgbClr val="000000"/>
                </a:solidFill>
                <a:latin typeface="Arial"/>
                <a:ea typeface="Arial"/>
                <a:cs typeface="Arial"/>
                <a:sym typeface="Arial"/>
              </a:rPr>
              <a:t>A CNN based framework for classification of Alzheimer’s disease (Y. AbdulAzeem, W. M. Bahgat, and M. Badawy)</a:t>
            </a:r>
            <a:endParaRPr b="1" sz="6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6800">
              <a:solidFill>
                <a:srgbClr val="000000"/>
              </a:solidFill>
              <a:latin typeface="Times New Roman"/>
              <a:ea typeface="Times New Roman"/>
              <a:cs typeface="Times New Roman"/>
              <a:sym typeface="Times New Roman"/>
            </a:endParaRPr>
          </a:p>
          <a:p>
            <a:pPr indent="-340762" lvl="0" marL="457200" rtl="0" algn="l">
              <a:lnSpc>
                <a:spcPct val="115000"/>
              </a:lnSpc>
              <a:spcBef>
                <a:spcPts val="0"/>
              </a:spcBef>
              <a:spcAft>
                <a:spcPts val="0"/>
              </a:spcAft>
              <a:buClr>
                <a:srgbClr val="000000"/>
              </a:buClr>
              <a:buSzPct val="100000"/>
              <a:buFont typeface="Times New Roman"/>
              <a:buChar char="●"/>
            </a:pPr>
            <a:r>
              <a:rPr lang="en" sz="7065">
                <a:solidFill>
                  <a:srgbClr val="000000"/>
                </a:solidFill>
                <a:latin typeface="Times New Roman"/>
                <a:ea typeface="Times New Roman"/>
                <a:cs typeface="Times New Roman"/>
                <a:sym typeface="Times New Roman"/>
              </a:rPr>
              <a:t>Alzheimer disease classification can be handled through CNN based framework</a:t>
            </a:r>
            <a:endParaRPr sz="7065">
              <a:solidFill>
                <a:srgbClr val="000000"/>
              </a:solidFill>
              <a:latin typeface="Times New Roman"/>
              <a:ea typeface="Times New Roman"/>
              <a:cs typeface="Times New Roman"/>
              <a:sym typeface="Times New Roman"/>
            </a:endParaRPr>
          </a:p>
          <a:p>
            <a:pPr indent="-340762" lvl="0" marL="457200" rtl="0" algn="l">
              <a:lnSpc>
                <a:spcPct val="115000"/>
              </a:lnSpc>
              <a:spcBef>
                <a:spcPts val="0"/>
              </a:spcBef>
              <a:spcAft>
                <a:spcPts val="0"/>
              </a:spcAft>
              <a:buClr>
                <a:srgbClr val="000000"/>
              </a:buClr>
              <a:buSzPct val="100000"/>
              <a:buFont typeface="Times New Roman"/>
              <a:buChar char="●"/>
            </a:pPr>
            <a:r>
              <a:rPr lang="en" sz="7065">
                <a:solidFill>
                  <a:srgbClr val="000000"/>
                </a:solidFill>
                <a:latin typeface="Times New Roman"/>
                <a:ea typeface="Times New Roman"/>
                <a:cs typeface="Times New Roman"/>
                <a:sym typeface="Times New Roman"/>
              </a:rPr>
              <a:t>This paper’s proposed model achieved 99.6%, 99.8% and 97.8% accuracy on classifications on the ADNI dataset.</a:t>
            </a:r>
            <a:endParaRPr sz="7065">
              <a:solidFill>
                <a:srgbClr val="000000"/>
              </a:solidFill>
              <a:latin typeface="Times New Roman"/>
              <a:ea typeface="Times New Roman"/>
              <a:cs typeface="Times New Roman"/>
              <a:sym typeface="Times New Roman"/>
            </a:endParaRPr>
          </a:p>
          <a:p>
            <a:pPr indent="-340762" lvl="0" marL="457200" rtl="0" algn="l">
              <a:lnSpc>
                <a:spcPct val="115000"/>
              </a:lnSpc>
              <a:spcBef>
                <a:spcPts val="0"/>
              </a:spcBef>
              <a:spcAft>
                <a:spcPts val="0"/>
              </a:spcAft>
              <a:buClr>
                <a:srgbClr val="000000"/>
              </a:buClr>
              <a:buSzPct val="100000"/>
              <a:buFont typeface="Times New Roman"/>
              <a:buChar char="●"/>
            </a:pPr>
            <a:r>
              <a:rPr lang="en" sz="7065">
                <a:solidFill>
                  <a:srgbClr val="000000"/>
                </a:solidFill>
                <a:latin typeface="Times New Roman"/>
                <a:ea typeface="Times New Roman"/>
                <a:cs typeface="Times New Roman"/>
                <a:sym typeface="Times New Roman"/>
              </a:rPr>
              <a:t>The proposed algorithm framework consists of five layers, </a:t>
            </a:r>
            <a:endParaRPr sz="7065">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7065">
                <a:solidFill>
                  <a:srgbClr val="000000"/>
                </a:solidFill>
                <a:latin typeface="Times New Roman"/>
                <a:ea typeface="Times New Roman"/>
                <a:cs typeface="Times New Roman"/>
                <a:sym typeface="Times New Roman"/>
              </a:rPr>
              <a:t>1. Acquisition and annotation, </a:t>
            </a:r>
            <a:endParaRPr sz="7065">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7065">
                <a:solidFill>
                  <a:srgbClr val="000000"/>
                </a:solidFill>
                <a:latin typeface="Times New Roman"/>
                <a:ea typeface="Times New Roman"/>
                <a:cs typeface="Times New Roman"/>
                <a:sym typeface="Times New Roman"/>
              </a:rPr>
              <a:t>2. Preprocessing and Augmentation, </a:t>
            </a:r>
            <a:endParaRPr sz="7065">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7065">
                <a:solidFill>
                  <a:srgbClr val="000000"/>
                </a:solidFill>
                <a:latin typeface="Times New Roman"/>
                <a:ea typeface="Times New Roman"/>
                <a:cs typeface="Times New Roman"/>
                <a:sym typeface="Times New Roman"/>
              </a:rPr>
              <a:t>3. Cross-validation, </a:t>
            </a:r>
            <a:endParaRPr sz="7065">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7065">
                <a:solidFill>
                  <a:srgbClr val="000000"/>
                </a:solidFill>
                <a:latin typeface="Times New Roman"/>
                <a:ea typeface="Times New Roman"/>
                <a:cs typeface="Times New Roman"/>
                <a:sym typeface="Times New Roman"/>
              </a:rPr>
              <a:t>4.CNN model </a:t>
            </a:r>
            <a:endParaRPr sz="7065">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7065">
                <a:solidFill>
                  <a:srgbClr val="000000"/>
                </a:solidFill>
                <a:latin typeface="Times New Roman"/>
                <a:ea typeface="Times New Roman"/>
                <a:cs typeface="Times New Roman"/>
                <a:sym typeface="Times New Roman"/>
              </a:rPr>
              <a:t>5.AD-classification.</a:t>
            </a:r>
            <a:r>
              <a:rPr lang="en" sz="7065">
                <a:solidFill>
                  <a:srgbClr val="000000"/>
                </a:solidFill>
                <a:latin typeface="Times New Roman"/>
                <a:ea typeface="Times New Roman"/>
                <a:cs typeface="Times New Roman"/>
                <a:sym typeface="Times New Roman"/>
              </a:rPr>
              <a:t> </a:t>
            </a:r>
            <a:endParaRPr sz="7065">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SzPts val="325"/>
              <a:buNone/>
            </a:pPr>
            <a:r>
              <a:t/>
            </a:r>
            <a:endParaRPr sz="7065">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7065">
              <a:solidFill>
                <a:srgbClr val="000000"/>
              </a:solidFill>
              <a:latin typeface="Times New Roman"/>
              <a:ea typeface="Times New Roman"/>
              <a:cs typeface="Times New Roman"/>
              <a:sym typeface="Times New Roman"/>
            </a:endParaRPr>
          </a:p>
          <a:p>
            <a:pPr indent="0" lvl="0" marL="914400" rtl="0" algn="l">
              <a:lnSpc>
                <a:spcPct val="115000"/>
              </a:lnSpc>
              <a:spcBef>
                <a:spcPts val="0"/>
              </a:spcBef>
              <a:spcAft>
                <a:spcPts val="0"/>
              </a:spcAft>
              <a:buSzPct val="81250"/>
              <a:buNone/>
            </a:pPr>
            <a:r>
              <a:t/>
            </a:r>
            <a:endParaRPr sz="16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sp>
        <p:nvSpPr>
          <p:cNvPr id="103" name="Google Shape;103;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a6f454d59f_1_15"/>
          <p:cNvSpPr txBox="1"/>
          <p:nvPr>
            <p:ph type="title"/>
          </p:nvPr>
        </p:nvSpPr>
        <p:spPr>
          <a:xfrm>
            <a:off x="729450" y="568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
              <a:t>Literature Review</a:t>
            </a:r>
            <a:endParaRPr/>
          </a:p>
        </p:txBody>
      </p:sp>
      <p:sp>
        <p:nvSpPr>
          <p:cNvPr id="109" name="Google Shape;109;g2a6f454d59f_1_15"/>
          <p:cNvSpPr txBox="1"/>
          <p:nvPr>
            <p:ph idx="1" type="body"/>
          </p:nvPr>
        </p:nvSpPr>
        <p:spPr>
          <a:xfrm>
            <a:off x="729450" y="1333025"/>
            <a:ext cx="7688700" cy="30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latin typeface="Arial"/>
                <a:ea typeface="Arial"/>
                <a:cs typeface="Arial"/>
                <a:sym typeface="Arial"/>
              </a:rPr>
              <a:t>A Federated Learning Model Based on Hardware Acceleration for the Early Detection of Alzheimer’s Disease  </a:t>
            </a:r>
            <a:r>
              <a:rPr b="1" lang="en" sz="1500">
                <a:solidFill>
                  <a:srgbClr val="000000"/>
                </a:solidFill>
                <a:latin typeface="Times New Roman"/>
                <a:ea typeface="Times New Roman"/>
                <a:cs typeface="Times New Roman"/>
                <a:sym typeface="Times New Roman"/>
              </a:rPr>
              <a:t>(</a:t>
            </a:r>
            <a:r>
              <a:rPr b="1" lang="en" sz="1500">
                <a:solidFill>
                  <a:srgbClr val="000000"/>
                </a:solidFill>
                <a:latin typeface="Arial"/>
                <a:ea typeface="Arial"/>
                <a:cs typeface="Arial"/>
                <a:sym typeface="Arial"/>
              </a:rPr>
              <a:t> M. Bruscoli and S. Lovestone</a:t>
            </a:r>
            <a:r>
              <a:rPr b="1" lang="en" sz="1500">
                <a:solidFill>
                  <a:srgbClr val="000000"/>
                </a:solidFill>
                <a:latin typeface="Times New Roman"/>
                <a:ea typeface="Times New Roman"/>
                <a:cs typeface="Times New Roman"/>
                <a:sym typeface="Times New Roman"/>
              </a:rPr>
              <a:t>)</a:t>
            </a:r>
            <a:endParaRPr b="1" sz="15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Blood biosamples are extremely important to detect in early stages</a:t>
            </a:r>
            <a:endParaRPr sz="18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 sz="1800">
                <a:solidFill>
                  <a:srgbClr val="000000"/>
                </a:solidFill>
                <a:latin typeface="Times New Roman"/>
                <a:ea typeface="Times New Roman"/>
                <a:cs typeface="Times New Roman"/>
                <a:sym typeface="Times New Roman"/>
              </a:rPr>
              <a:t>VHDL and Altere 10 GX FPGA were used for Hardware acceleration approaches. </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 sz="1800">
                <a:solidFill>
                  <a:srgbClr val="000000"/>
                </a:solidFill>
                <a:latin typeface="Times New Roman"/>
                <a:ea typeface="Times New Roman"/>
                <a:cs typeface="Times New Roman"/>
                <a:sym typeface="Times New Roman"/>
              </a:rPr>
              <a:t>Proposed method achieved 89% accuracy and 87% sensitivity for early detection of the disease.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0" name="Google Shape;110;g2a6f454d59f_1_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a6f454d59f_1_5"/>
          <p:cNvSpPr txBox="1"/>
          <p:nvPr>
            <p:ph type="title"/>
          </p:nvPr>
        </p:nvSpPr>
        <p:spPr>
          <a:xfrm>
            <a:off x="675850" y="54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
              <a:t>Literature Review</a:t>
            </a:r>
            <a:endParaRPr/>
          </a:p>
        </p:txBody>
      </p:sp>
      <p:sp>
        <p:nvSpPr>
          <p:cNvPr id="116" name="Google Shape;116;g2a6f454d59f_1_5"/>
          <p:cNvSpPr txBox="1"/>
          <p:nvPr>
            <p:ph idx="1" type="body"/>
          </p:nvPr>
        </p:nvSpPr>
        <p:spPr>
          <a:xfrm>
            <a:off x="675850" y="1158650"/>
            <a:ext cx="7688700" cy="304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700">
                <a:solidFill>
                  <a:srgbClr val="000000"/>
                </a:solidFill>
                <a:latin typeface="Arial"/>
                <a:ea typeface="Arial"/>
                <a:cs typeface="Arial"/>
                <a:sym typeface="Arial"/>
              </a:rPr>
              <a:t>A novel decentralized federated learning approach to train on globally distributed, poor quality, and protected private medical data (K. Khalil, M. M. R. Khan Mamun, A. Sherif, M. S. Elsersy, A. A. A. Imam, M. Mahmoud, and M. Alsabaan)</a:t>
            </a:r>
            <a:endParaRPr b="1" sz="17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Decentralized federated learning approach for training on distributed systems.</a:t>
            </a:r>
            <a:endParaRPr sz="18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000000"/>
              </a:buClr>
              <a:buSzPts val="2200"/>
              <a:buFont typeface="Times New Roman"/>
              <a:buChar char="●"/>
            </a:pPr>
            <a:r>
              <a:rPr lang="en" sz="1800">
                <a:solidFill>
                  <a:srgbClr val="000000"/>
                </a:solidFill>
                <a:latin typeface="Times New Roman"/>
                <a:ea typeface="Times New Roman"/>
                <a:cs typeface="Times New Roman"/>
                <a:sym typeface="Times New Roman"/>
              </a:rPr>
              <a:t>Non-medical data and medical data efficacy of decentralized AI training approaches was tested. </a:t>
            </a:r>
            <a:endParaRPr sz="18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800">
                <a:solidFill>
                  <a:srgbClr val="000000"/>
                </a:solidFill>
                <a:latin typeface="Times New Roman"/>
                <a:ea typeface="Times New Roman"/>
                <a:cs typeface="Times New Roman"/>
                <a:sym typeface="Times New Roman"/>
              </a:rPr>
              <a:t>Model clustering algorithm was used to reduce model transfer cost</a:t>
            </a:r>
            <a:r>
              <a:rPr lang="en" sz="2200">
                <a:solidFill>
                  <a:srgbClr val="000000"/>
                </a:solidFill>
                <a:latin typeface="Times New Roman"/>
                <a:ea typeface="Times New Roman"/>
                <a:cs typeface="Times New Roman"/>
                <a:sym typeface="Times New Roman"/>
              </a:rPr>
              <a:t>.</a:t>
            </a:r>
            <a:endParaRPr sz="2200">
              <a:solidFill>
                <a:srgbClr val="000000"/>
              </a:solidFill>
              <a:latin typeface="Times New Roman"/>
              <a:ea typeface="Times New Roman"/>
              <a:cs typeface="Times New Roman"/>
              <a:sym typeface="Times New Roman"/>
            </a:endParaRPr>
          </a:p>
          <a:p>
            <a:pPr indent="0" lvl="0" marL="914400" rtl="0" algn="l">
              <a:spcBef>
                <a:spcPts val="0"/>
              </a:spcBef>
              <a:spcAft>
                <a:spcPts val="0"/>
              </a:spcAft>
              <a:buClr>
                <a:srgbClr val="000000"/>
              </a:buClr>
              <a:buSzPts val="1300"/>
              <a:buFont typeface="Arial"/>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7" name="Google Shape;117;g2a6f454d59f_1_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a6f454d59f_1_10"/>
          <p:cNvSpPr txBox="1"/>
          <p:nvPr>
            <p:ph type="title"/>
          </p:nvPr>
        </p:nvSpPr>
        <p:spPr>
          <a:xfrm>
            <a:off x="727650" y="590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
              <a:t>Literature Review</a:t>
            </a:r>
            <a:endParaRPr/>
          </a:p>
        </p:txBody>
      </p:sp>
      <p:sp>
        <p:nvSpPr>
          <p:cNvPr id="123" name="Google Shape;123;g2a6f454d59f_1_10"/>
          <p:cNvSpPr txBox="1"/>
          <p:nvPr>
            <p:ph idx="1" type="body"/>
          </p:nvPr>
        </p:nvSpPr>
        <p:spPr>
          <a:xfrm>
            <a:off x="729450" y="1408025"/>
            <a:ext cx="7688700" cy="29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Convolutional Neural Networks for Classification of Alzheimer’s Disease: Overview and Reproducible Evaluation (B. McMahan, E. Moore, D. Ramage, S. Hampson, and B. A. y Arcas)</a:t>
            </a:r>
            <a:endParaRPr b="1" sz="17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 privacy is always important no matter what type of classification process is undergoing.</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 augmentation is performed after training of the dataset.</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main backlog was the accuracy is lesser then the 3D subject-level approach.</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sp>
        <p:nvSpPr>
          <p:cNvPr id="124" name="Google Shape;124;g2a6f454d59f_1_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729450" y="59690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Collected Data </a:t>
            </a:r>
            <a:endParaRPr/>
          </a:p>
        </p:txBody>
      </p:sp>
      <p:sp>
        <p:nvSpPr>
          <p:cNvPr id="130" name="Google Shape;130;p4"/>
          <p:cNvSpPr txBox="1"/>
          <p:nvPr>
            <p:ph idx="1" type="body"/>
          </p:nvPr>
        </p:nvSpPr>
        <p:spPr>
          <a:xfrm>
            <a:off x="729450" y="1658625"/>
            <a:ext cx="3647700" cy="2018700"/>
          </a:xfrm>
          <a:prstGeom prst="rect">
            <a:avLst/>
          </a:prstGeom>
          <a:noFill/>
          <a:ln>
            <a:noFill/>
          </a:ln>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Collected from Kaggle</a:t>
            </a:r>
            <a:endParaRPr sz="1600">
              <a:solidFill>
                <a:srgbClr val="233A44"/>
              </a:solidFill>
              <a:latin typeface="Calibri"/>
              <a:ea typeface="Calibri"/>
              <a:cs typeface="Calibri"/>
              <a:sym typeface="Calibri"/>
            </a:endParaRPr>
          </a:p>
          <a:p>
            <a:pPr indent="-330200" lvl="0" marL="457200" rtl="0" algn="l">
              <a:lnSpc>
                <a:spcPct val="20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It has 4 classes</a:t>
            </a:r>
            <a:endParaRPr sz="1600">
              <a:solidFill>
                <a:srgbClr val="233A44"/>
              </a:solidFill>
              <a:latin typeface="Calibri"/>
              <a:ea typeface="Calibri"/>
              <a:cs typeface="Calibri"/>
              <a:sym typeface="Calibri"/>
            </a:endParaRPr>
          </a:p>
          <a:p>
            <a:pPr indent="-330200" lvl="0" marL="457200" rtl="0" algn="l">
              <a:lnSpc>
                <a:spcPct val="20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Data consists 6400 MRI images (128, 128)</a:t>
            </a:r>
            <a:endParaRPr sz="1600">
              <a:solidFill>
                <a:srgbClr val="233A44"/>
              </a:solidFill>
              <a:latin typeface="Calibri"/>
              <a:ea typeface="Calibri"/>
              <a:cs typeface="Calibri"/>
              <a:sym typeface="Calibri"/>
            </a:endParaRPr>
          </a:p>
          <a:p>
            <a:pPr indent="0" lvl="0" marL="0" rtl="0" algn="l">
              <a:lnSpc>
                <a:spcPct val="200000"/>
              </a:lnSpc>
              <a:spcBef>
                <a:spcPts val="1200"/>
              </a:spcBef>
              <a:spcAft>
                <a:spcPts val="0"/>
              </a:spcAft>
              <a:buSzPts val="1300"/>
              <a:buNone/>
            </a:pPr>
            <a:r>
              <a:t/>
            </a:r>
            <a:endParaRPr sz="1600">
              <a:solidFill>
                <a:srgbClr val="233A44"/>
              </a:solidFill>
              <a:latin typeface="Calibri"/>
              <a:ea typeface="Calibri"/>
              <a:cs typeface="Calibri"/>
              <a:sym typeface="Calibri"/>
            </a:endParaRPr>
          </a:p>
          <a:p>
            <a:pPr indent="0" lvl="0" marL="0" rtl="0" algn="l">
              <a:lnSpc>
                <a:spcPct val="200000"/>
              </a:lnSpc>
              <a:spcBef>
                <a:spcPts val="1200"/>
              </a:spcBef>
              <a:spcAft>
                <a:spcPts val="1200"/>
              </a:spcAft>
              <a:buSzPts val="440"/>
              <a:buNone/>
            </a:pPr>
            <a:r>
              <a:t/>
            </a:r>
            <a:endParaRPr b="1" sz="1600"/>
          </a:p>
        </p:txBody>
      </p:sp>
      <p:sp>
        <p:nvSpPr>
          <p:cNvPr id="131" name="Google Shape;131;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2" name="Google Shape;132;p4"/>
          <p:cNvSpPr txBox="1"/>
          <p:nvPr>
            <p:ph idx="1" type="body"/>
          </p:nvPr>
        </p:nvSpPr>
        <p:spPr>
          <a:xfrm>
            <a:off x="4669450" y="1358775"/>
            <a:ext cx="4316700" cy="316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 Mild Demented :  896 images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Moderate Demented: 64 </a:t>
            </a:r>
            <a:r>
              <a:rPr lang="en" sz="1400">
                <a:solidFill>
                  <a:srgbClr val="000000"/>
                </a:solidFill>
                <a:latin typeface="Arial"/>
                <a:ea typeface="Arial"/>
                <a:cs typeface="Arial"/>
                <a:sym typeface="Arial"/>
              </a:rPr>
              <a:t>images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Non Demented: 3200 </a:t>
            </a:r>
            <a:r>
              <a:rPr lang="en" sz="1400">
                <a:solidFill>
                  <a:srgbClr val="000000"/>
                </a:solidFill>
                <a:latin typeface="Arial"/>
                <a:ea typeface="Arial"/>
                <a:cs typeface="Arial"/>
                <a:sym typeface="Arial"/>
              </a:rPr>
              <a:t>images</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rPr lang="en" sz="1400">
                <a:solidFill>
                  <a:srgbClr val="000000"/>
                </a:solidFill>
                <a:latin typeface="Arial"/>
                <a:ea typeface="Arial"/>
                <a:cs typeface="Arial"/>
                <a:sym typeface="Arial"/>
              </a:rPr>
              <a:t>Very Mild Demented: 2240 </a:t>
            </a:r>
            <a:r>
              <a:rPr lang="en" sz="1400">
                <a:solidFill>
                  <a:srgbClr val="000000"/>
                </a:solidFill>
                <a:latin typeface="Arial"/>
                <a:ea typeface="Arial"/>
                <a:cs typeface="Arial"/>
                <a:sym typeface="Arial"/>
              </a:rPr>
              <a:t>images</a:t>
            </a: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1300"/>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b="1" sz="1220"/>
          </a:p>
          <a:p>
            <a:pPr indent="0" lvl="0" marL="0" rtl="0" algn="l">
              <a:lnSpc>
                <a:spcPct val="115000"/>
              </a:lnSpc>
              <a:spcBef>
                <a:spcPts val="1200"/>
              </a:spcBef>
              <a:spcAft>
                <a:spcPts val="1200"/>
              </a:spcAft>
              <a:buSzPts val="440"/>
              <a:buNone/>
            </a:pPr>
            <a:r>
              <a:t/>
            </a:r>
            <a:endParaRPr b="1" sz="1220"/>
          </a:p>
        </p:txBody>
      </p:sp>
      <p:pic>
        <p:nvPicPr>
          <p:cNvPr id="133" name="Google Shape;133;p4"/>
          <p:cNvPicPr preferRelativeResize="0"/>
          <p:nvPr/>
        </p:nvPicPr>
        <p:blipFill rotWithShape="1">
          <a:blip r:embed="rId3">
            <a:alphaModFix/>
          </a:blip>
          <a:srcRect b="0" l="0" r="0" t="0"/>
          <a:stretch/>
        </p:blipFill>
        <p:spPr>
          <a:xfrm>
            <a:off x="7697350" y="1358775"/>
            <a:ext cx="530775" cy="530775"/>
          </a:xfrm>
          <a:prstGeom prst="rect">
            <a:avLst/>
          </a:prstGeom>
          <a:noFill/>
          <a:ln>
            <a:noFill/>
          </a:ln>
        </p:spPr>
      </p:pic>
      <p:pic>
        <p:nvPicPr>
          <p:cNvPr id="134" name="Google Shape;134;p4"/>
          <p:cNvPicPr preferRelativeResize="0"/>
          <p:nvPr/>
        </p:nvPicPr>
        <p:blipFill rotWithShape="1">
          <a:blip r:embed="rId4">
            <a:alphaModFix/>
          </a:blip>
          <a:srcRect b="0" l="0" r="0" t="0"/>
          <a:stretch/>
        </p:blipFill>
        <p:spPr>
          <a:xfrm>
            <a:off x="7697350" y="2193900"/>
            <a:ext cx="530775" cy="530775"/>
          </a:xfrm>
          <a:prstGeom prst="rect">
            <a:avLst/>
          </a:prstGeom>
          <a:noFill/>
          <a:ln>
            <a:noFill/>
          </a:ln>
        </p:spPr>
      </p:pic>
      <p:pic>
        <p:nvPicPr>
          <p:cNvPr id="135" name="Google Shape;135;p4"/>
          <p:cNvPicPr preferRelativeResize="0"/>
          <p:nvPr/>
        </p:nvPicPr>
        <p:blipFill rotWithShape="1">
          <a:blip r:embed="rId5">
            <a:alphaModFix/>
          </a:blip>
          <a:srcRect b="0" l="0" r="0" t="0"/>
          <a:stretch/>
        </p:blipFill>
        <p:spPr>
          <a:xfrm>
            <a:off x="7697350" y="3029963"/>
            <a:ext cx="530775" cy="530775"/>
          </a:xfrm>
          <a:prstGeom prst="rect">
            <a:avLst/>
          </a:prstGeom>
          <a:noFill/>
          <a:ln>
            <a:noFill/>
          </a:ln>
        </p:spPr>
      </p:pic>
      <p:pic>
        <p:nvPicPr>
          <p:cNvPr id="136" name="Google Shape;136;p4"/>
          <p:cNvPicPr preferRelativeResize="0"/>
          <p:nvPr/>
        </p:nvPicPr>
        <p:blipFill rotWithShape="1">
          <a:blip r:embed="rId6">
            <a:alphaModFix/>
          </a:blip>
          <a:srcRect b="0" l="0" r="0" t="0"/>
          <a:stretch/>
        </p:blipFill>
        <p:spPr>
          <a:xfrm>
            <a:off x="7697350" y="3866050"/>
            <a:ext cx="530775" cy="53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a6f454d59f_1_0"/>
          <p:cNvSpPr txBox="1"/>
          <p:nvPr>
            <p:ph type="title"/>
          </p:nvPr>
        </p:nvSpPr>
        <p:spPr>
          <a:xfrm>
            <a:off x="727650" y="559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111111"/>
              <a:buFont typeface="Arial"/>
              <a:buNone/>
            </a:pPr>
            <a:r>
              <a:rPr lang="en"/>
              <a:t>Proposed Methodology</a:t>
            </a:r>
            <a:endParaRPr/>
          </a:p>
        </p:txBody>
      </p:sp>
      <p:sp>
        <p:nvSpPr>
          <p:cNvPr id="142" name="Google Shape;142;g2a6f454d59f_1_0"/>
          <p:cNvSpPr txBox="1"/>
          <p:nvPr>
            <p:ph idx="1" type="body"/>
          </p:nvPr>
        </p:nvSpPr>
        <p:spPr>
          <a:xfrm>
            <a:off x="727650" y="1759350"/>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solidFill>
                  <a:srgbClr val="000000"/>
                </a:solidFill>
                <a:latin typeface="Times New Roman"/>
                <a:ea typeface="Times New Roman"/>
                <a:cs typeface="Times New Roman"/>
                <a:sym typeface="Times New Roman"/>
              </a:rPr>
              <a:t>Primary Steps:</a:t>
            </a:r>
            <a:endParaRPr b="1" sz="1800">
              <a:solidFill>
                <a:srgbClr val="000000"/>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Different level of </a:t>
            </a:r>
            <a:r>
              <a:rPr lang="en" sz="1800">
                <a:solidFill>
                  <a:srgbClr val="000000"/>
                </a:solidFill>
                <a:latin typeface="Times New Roman"/>
                <a:ea typeface="Times New Roman"/>
                <a:cs typeface="Times New Roman"/>
                <a:sym typeface="Times New Roman"/>
              </a:rPr>
              <a:t>Alzheimer's</a:t>
            </a:r>
            <a:r>
              <a:rPr lang="en" sz="1800">
                <a:solidFill>
                  <a:srgbClr val="000000"/>
                </a:solidFill>
                <a:latin typeface="Times New Roman"/>
                <a:ea typeface="Times New Roman"/>
                <a:cs typeface="Times New Roman"/>
                <a:sym typeface="Times New Roman"/>
              </a:rPr>
              <a:t> disease data gatherings</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 processing</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Creation of the clients</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Data </a:t>
            </a:r>
            <a:r>
              <a:rPr lang="en" sz="1800">
                <a:solidFill>
                  <a:srgbClr val="000000"/>
                </a:solidFill>
                <a:latin typeface="Times New Roman"/>
                <a:ea typeface="Times New Roman"/>
                <a:cs typeface="Times New Roman"/>
                <a:sym typeface="Times New Roman"/>
              </a:rPr>
              <a:t>training</a:t>
            </a:r>
            <a:r>
              <a:rPr lang="en" sz="1800">
                <a:solidFill>
                  <a:srgbClr val="000000"/>
                </a:solidFill>
                <a:latin typeface="Times New Roman"/>
                <a:ea typeface="Times New Roman"/>
                <a:cs typeface="Times New Roman"/>
                <a:sym typeface="Times New Roman"/>
              </a:rPr>
              <a:t> with federated </a:t>
            </a:r>
            <a:r>
              <a:rPr lang="en" sz="1800">
                <a:solidFill>
                  <a:srgbClr val="000000"/>
                </a:solidFill>
                <a:latin typeface="Times New Roman"/>
                <a:ea typeface="Times New Roman"/>
                <a:cs typeface="Times New Roman"/>
                <a:sym typeface="Times New Roman"/>
              </a:rPr>
              <a:t>learning</a:t>
            </a:r>
            <a:r>
              <a:rPr lang="en" sz="1800">
                <a:solidFill>
                  <a:srgbClr val="000000"/>
                </a:solidFill>
                <a:latin typeface="Times New Roman"/>
                <a:ea typeface="Times New Roman"/>
                <a:cs typeface="Times New Roman"/>
                <a:sym typeface="Times New Roman"/>
              </a:rPr>
              <a:t> based model </a:t>
            </a:r>
            <a:endParaRPr sz="1800">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Evaluating results of the model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43" name="Google Shape;143;g2a6f454d59f_1_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3d6b8aad8_0_0"/>
          <p:cNvSpPr txBox="1"/>
          <p:nvPr>
            <p:ph type="title"/>
          </p:nvPr>
        </p:nvSpPr>
        <p:spPr>
          <a:xfrm>
            <a:off x="727663" y="6115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Methodology (Pre Processing)</a:t>
            </a:r>
            <a:endParaRPr/>
          </a:p>
        </p:txBody>
      </p:sp>
      <p:sp>
        <p:nvSpPr>
          <p:cNvPr id="149" name="Google Shape;149;g263d6b8aad8_0_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50" name="Google Shape;150;g263d6b8aad8_0_0"/>
          <p:cNvPicPr preferRelativeResize="0"/>
          <p:nvPr/>
        </p:nvPicPr>
        <p:blipFill>
          <a:blip r:embed="rId3">
            <a:alphaModFix/>
          </a:blip>
          <a:stretch>
            <a:fillRect/>
          </a:stretch>
        </p:blipFill>
        <p:spPr>
          <a:xfrm>
            <a:off x="810613" y="1856450"/>
            <a:ext cx="7358326" cy="214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