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7ED1FC-D536-41C7-8D81-94CDA59454E1}">
  <a:tblStyle styleId="{607ED1FC-D536-41C7-8D81-94CDA5945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1531039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1531039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15310394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15310394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1531039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1531039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1531039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1531039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1531039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1531039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1531039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1531039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5310394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15310394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1531039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1531039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1531039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1531039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5310394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1531039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15310394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15310394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dpi.com/2075-4418/13/9/153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435125"/>
            <a:ext cx="5361300" cy="22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 of the paper, 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Federated Learning for Medical Image Analysis with Deep Neural Networks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Authors: Nazir, S.; Kaleem, M.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rgbClr val="FFFFFF"/>
                </a:highlight>
              </a:rPr>
              <a:t>Department of Computing, Glasgow Caledonian University, </a:t>
            </a:r>
            <a:endParaRPr sz="155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accent5"/>
                </a:solidFill>
                <a:highlight>
                  <a:srgbClr val="FFFFFF"/>
                </a:highlight>
              </a:rPr>
              <a:t>Department of Electrical and Computer Engineering, COMSATS University Islamabad</a:t>
            </a:r>
            <a:endParaRPr sz="155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83450" y="2711116"/>
            <a:ext cx="35709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Marshia Nujhat</a:t>
            </a:r>
            <a:br>
              <a:rPr lang="en"/>
            </a:br>
            <a:r>
              <a:rPr lang="en"/>
              <a:t>ID: 23266030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5079100" y="2649430"/>
            <a:ext cx="3570900" cy="1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F7B51"/>
                </a:solidFill>
              </a:rPr>
              <a:t>CSE707: Distributed Computing Systems</a:t>
            </a:r>
            <a:endParaRPr b="1" sz="15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7B51"/>
                </a:solidFill>
              </a:rPr>
              <a:t>Instructor: Annajiat Alim Rasel (AAR)</a:t>
            </a:r>
            <a:endParaRPr sz="15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7B51"/>
                </a:solidFill>
              </a:rPr>
              <a:t>RA: Md. Sabbir Hossain</a:t>
            </a:r>
            <a:endParaRPr sz="1500">
              <a:solidFill>
                <a:srgbClr val="AF7B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7B51"/>
                </a:solidFill>
              </a:rPr>
              <a:t>ST: Farah Binta Haque</a:t>
            </a:r>
            <a:endParaRPr sz="1500">
              <a:solidFill>
                <a:srgbClr val="AF7B5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8: </a:t>
            </a:r>
            <a:r>
              <a:rPr lang="en">
                <a:solidFill>
                  <a:schemeClr val="dk2"/>
                </a:solidFill>
              </a:rPr>
              <a:t>Synthesis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833600"/>
            <a:ext cx="7505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Consideration of various factors while designing a Federated Learning model.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Ex: Location, size, type of data, number of clients.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Scope of re-training the model in case of model drift.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Addressing communication challenges.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9: </a:t>
            </a:r>
            <a:r>
              <a:rPr lang="en">
                <a:solidFill>
                  <a:schemeClr val="dk2"/>
                </a:solidFill>
              </a:rPr>
              <a:t>Reference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833600"/>
            <a:ext cx="7505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C3E50"/>
                </a:solidFill>
                <a:highlight>
                  <a:schemeClr val="dk1"/>
                </a:highlight>
              </a:rPr>
              <a:t>Nazir, S., &amp; Kaleem, M. (2023). Federated Learning for Medical Image Analysis with Deep Neural Networks</a:t>
            </a:r>
            <a:r>
              <a:rPr lang="en" sz="1600">
                <a:solidFill>
                  <a:srgbClr val="2C3E50"/>
                </a:solidFill>
                <a:highlight>
                  <a:schemeClr val="dk1"/>
                </a:highlight>
              </a:rPr>
              <a:t>.</a:t>
            </a:r>
            <a:r>
              <a:rPr lang="en" sz="1600">
                <a:solidFill>
                  <a:srgbClr val="2C3E50"/>
                </a:solidFill>
                <a:highlight>
                  <a:schemeClr val="dk1"/>
                </a:highlight>
              </a:rPr>
              <a:t> </a:t>
            </a:r>
            <a:r>
              <a:rPr i="1" lang="en" sz="1600">
                <a:solidFill>
                  <a:srgbClr val="2C3E50"/>
                </a:solidFill>
                <a:highlight>
                  <a:schemeClr val="dk1"/>
                </a:highlight>
              </a:rPr>
              <a:t>Diagnostics </a:t>
            </a:r>
            <a:r>
              <a:rPr b="1" lang="en" sz="1600">
                <a:solidFill>
                  <a:srgbClr val="2C3E50"/>
                </a:solidFill>
                <a:highlight>
                  <a:schemeClr val="dk1"/>
                </a:highlight>
              </a:rPr>
              <a:t>2023</a:t>
            </a:r>
            <a:r>
              <a:rPr lang="en" sz="1600">
                <a:solidFill>
                  <a:srgbClr val="2C3E50"/>
                </a:solidFill>
                <a:highlight>
                  <a:schemeClr val="dk1"/>
                </a:highlight>
              </a:rPr>
              <a:t>, </a:t>
            </a:r>
            <a:r>
              <a:rPr i="1" lang="en" sz="1600">
                <a:solidFill>
                  <a:srgbClr val="2C3E50"/>
                </a:solidFill>
                <a:highlight>
                  <a:schemeClr val="dk1"/>
                </a:highlight>
              </a:rPr>
              <a:t>13</a:t>
            </a:r>
            <a:r>
              <a:rPr lang="en" sz="1600">
                <a:solidFill>
                  <a:srgbClr val="2C3E50"/>
                </a:solidFill>
                <a:highlight>
                  <a:schemeClr val="dk1"/>
                </a:highlight>
              </a:rPr>
              <a:t>, 1532.</a:t>
            </a:r>
            <a:r>
              <a:rPr lang="en" sz="1600">
                <a:solidFill>
                  <a:srgbClr val="2C3E50"/>
                </a:solidFill>
                <a:highlight>
                  <a:schemeClr val="dk1"/>
                </a:highlight>
              </a:rPr>
              <a:t> </a:t>
            </a:r>
            <a:r>
              <a:rPr lang="en" sz="1600" u="sng">
                <a:solidFill>
                  <a:schemeClr val="hlink"/>
                </a:solidFill>
                <a:highlight>
                  <a:schemeClr val="dk1"/>
                </a:highlight>
                <a:hlinkClick r:id="rId3"/>
              </a:rPr>
              <a:t>https://www.mdpi.com/2075-4418/13/9/1532</a:t>
            </a:r>
            <a:endParaRPr sz="1600">
              <a:highlight>
                <a:schemeClr val="dk1"/>
              </a:highlight>
            </a:endParaRPr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305400" y="2034375"/>
            <a:ext cx="3594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62027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289725"/>
            <a:ext cx="75057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Introduction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2: Research Motivation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3: Research Contribution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4: Methodology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5: Analysis of FL methods on various medical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6: Conclusion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7: Limitations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Section 8: Synthesis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Section 9: Reference</a:t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7834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1: 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546100"/>
            <a:ext cx="75057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Federated Learning: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Enables the use of local model’s parameters to train a global model while ensuring the privacy and security of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Decentralized and collaborative approach.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parameters shared with a central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Various Federated Learning approaches since being introduced by Google in 2017.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Comparable results with centralized approaches.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2: </a:t>
            </a:r>
            <a:r>
              <a:rPr lang="en">
                <a:solidFill>
                  <a:schemeClr val="dk2"/>
                </a:solidFill>
              </a:rPr>
              <a:t>Research Motivation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833600"/>
            <a:ext cx="7505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Maintaining the regulatory constraints regarding sharing of local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Possibilities of malicious and inversion attacks.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Changes in accuracy while improving privacy of model.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improvement.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3: Research Contribution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833600"/>
            <a:ext cx="75057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Various </a:t>
            </a:r>
            <a:r>
              <a:rPr lang="en" sz="1600"/>
              <a:t>Federated Learning</a:t>
            </a:r>
            <a:r>
              <a:rPr lang="en" sz="1600"/>
              <a:t> methods on medical Images classification and segmentation.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Addresses approaches to overcome security threats while training the model.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Federated Learning model performance strategies.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research challenges relating to Federated Learning application techniques for medical imaging.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4: </a:t>
            </a:r>
            <a:r>
              <a:rPr lang="en">
                <a:solidFill>
                  <a:schemeClr val="dk2"/>
                </a:solidFill>
              </a:rPr>
              <a:t>Methodology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833600"/>
            <a:ext cx="7505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Secondary Research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Based on several researches on Federated Learning approaches for the past few years.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Proposed some privacy implementation methods based on many factors of the data. Ex: Homomorphic encryption, differential privacy by adding noise to local data, Multi-Party Computation (MPC).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5: Analysis of FL methods on various medical 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3" name="Google Shape;173;p19"/>
          <p:cNvGraphicFramePr/>
          <p:nvPr/>
        </p:nvGraphicFramePr>
        <p:xfrm>
          <a:off x="952500" y="204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{607ED1FC-D536-41C7-8D81-94CDA59454E1}</a:tableStyleId>
              </a:tblPr>
              <a:tblGrid>
                <a:gridCol w="1052075"/>
                <a:gridCol w="1815800"/>
                <a:gridCol w="1907525"/>
                <a:gridCol w="246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Disease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Dataset/ Model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Study Focus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COVID-19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COVIDX8/ ResNet18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FedFocus framework for improving training efficiency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Outperformed Baseline methods, faster convergence rate than FedAvg.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Lung Cancer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LC25000 Lung and colon cancer histopathological images/ EfficientNetB7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Privacy preservation with blockchain for lung cancer detection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improvement over decentralized model.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Skin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HAM10000 dataset/ ResNet18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Skin lesion classification for handling inter-client variations 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Better performance than SplitNN.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6: Conclusion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833600"/>
            <a:ext cx="7505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With more quantity and variations of data available for training the FL model, the biases can be minimized that arises due to differences in demographics, different equipment etc.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better model generalization. </a:t>
            </a:r>
            <a:endParaRPr sz="1600"/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37825"/>
            <a:ext cx="7505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Section 7: </a:t>
            </a:r>
            <a:r>
              <a:rPr lang="en">
                <a:solidFill>
                  <a:schemeClr val="dk2"/>
                </a:solidFill>
              </a:rPr>
              <a:t>Limitations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833600"/>
            <a:ext cx="75057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First Limitation: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Cost of model accuracy while using differential privacy.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Second Limitation: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Recovering local training data or images while using MPC.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