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02B509-66D8-4814-9132-06FACCA75624}">
  <a:tblStyle styleId="{4B02B509-66D8-4814-9132-06FACCA756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5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4.xml"/><Relationship Id="rId21" Type="http://schemas.openxmlformats.org/officeDocument/2006/relationships/font" Target="fonts/Nuni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3d2a3b99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63d2a3b99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536d78caa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a536d78caa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536d78caa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a536d78caa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63d64c4f1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63d64c4f1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6fd88edb9_3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6fd88edb9_3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3d64c4f1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3d64c4f1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3d64c4f1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3d64c4f1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3d64c4f1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3d64c4f1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3d64c4f1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3d64c4f1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6fd88edb9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6fd88edb9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536d78caa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a536d78caa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536d78caa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536d78caa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4.jpg"/><Relationship Id="rId6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727950" y="477100"/>
            <a:ext cx="76881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b="0"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0"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 Federated Approach </a:t>
            </a:r>
            <a:endParaRPr b="0"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0" lang="en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for Classification of Alzheimer's Disease</a:t>
            </a:r>
            <a:endParaRPr sz="248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565950" y="2800150"/>
            <a:ext cx="3400200" cy="14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1460">
                <a:solidFill>
                  <a:srgbClr val="000000"/>
                </a:solidFill>
              </a:rPr>
              <a:t>Team: 22</a:t>
            </a:r>
            <a:endParaRPr b="1" sz="146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Name: Sameha Kamrul, ID: 23266016</a:t>
            </a:r>
            <a:endParaRPr sz="14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Name: Rifat Alam Pomil, ID: 23266028</a:t>
            </a:r>
            <a:endParaRPr sz="14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Name: Marshia Nujhat, ID: 23266030</a:t>
            </a:r>
            <a:endParaRPr sz="14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Name: Ahmed Mahir Ruhan, ID: 23366025</a:t>
            </a:r>
            <a:endParaRPr sz="14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460"/>
          </a:p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3"/>
          <p:cNvSpPr txBox="1"/>
          <p:nvPr>
            <p:ph idx="1" type="subTitle"/>
          </p:nvPr>
        </p:nvSpPr>
        <p:spPr>
          <a:xfrm>
            <a:off x="4507050" y="2704425"/>
            <a:ext cx="41760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CSE707: Distributed Computing Systems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Instructor: Annajiat Alim Rasel (AAR)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RA: Md. Sabbir Hossain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ST: Farah Binta Haque</a:t>
            </a:r>
            <a:endParaRPr/>
          </a:p>
        </p:txBody>
      </p:sp>
      <p:sp>
        <p:nvSpPr>
          <p:cNvPr id="132" name="Google Shape;132;p13"/>
          <p:cNvSpPr txBox="1"/>
          <p:nvPr>
            <p:ph type="ctrTitle"/>
          </p:nvPr>
        </p:nvSpPr>
        <p:spPr>
          <a:xfrm>
            <a:off x="2591250" y="1684125"/>
            <a:ext cx="40530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>
                <a:solidFill>
                  <a:srgbClr val="434343"/>
                </a:solidFill>
              </a:rPr>
              <a:t>Task 5: </a:t>
            </a:r>
            <a:r>
              <a:rPr lang="en" sz="1800">
                <a:solidFill>
                  <a:srgbClr val="434343"/>
                </a:solidFill>
              </a:rPr>
              <a:t>Based</a:t>
            </a:r>
            <a:r>
              <a:rPr lang="en" sz="1800">
                <a:solidFill>
                  <a:srgbClr val="434343"/>
                </a:solidFill>
              </a:rPr>
              <a:t> on Paper Second Draft</a:t>
            </a:r>
            <a:endParaRPr sz="1879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</a:t>
            </a:r>
            <a:endParaRPr/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700" y="1538725"/>
            <a:ext cx="3700731" cy="25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643" y="1538725"/>
            <a:ext cx="3700731" cy="25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2"/>
          <p:cNvSpPr txBox="1"/>
          <p:nvPr/>
        </p:nvSpPr>
        <p:spPr>
          <a:xfrm>
            <a:off x="1365100" y="408667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Figure: Accuracy Graph of Global Model on Test Data</a:t>
            </a:r>
            <a:endParaRPr/>
          </a:p>
        </p:txBody>
      </p:sp>
      <p:sp>
        <p:nvSpPr>
          <p:cNvPr id="211" name="Google Shape;211;p22"/>
          <p:cNvSpPr txBox="1"/>
          <p:nvPr/>
        </p:nvSpPr>
        <p:spPr>
          <a:xfrm>
            <a:off x="5109050" y="408667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Figure: Loss Graph of Global Model on Test Data</a:t>
            </a:r>
            <a:endParaRPr/>
          </a:p>
        </p:txBody>
      </p:sp>
      <p:sp>
        <p:nvSpPr>
          <p:cNvPr id="212" name="Google Shape;212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218" name="Google Shape;218;p23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Insufficient data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-</a:t>
            </a:r>
            <a:r>
              <a:rPr lang="en" sz="1100"/>
              <a:t>Imbalanced class dataset</a:t>
            </a:r>
            <a:endParaRPr sz="11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Absence of CNN architecture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-</a:t>
            </a:r>
            <a:r>
              <a:rPr lang="en" sz="1000">
                <a:solidFill>
                  <a:srgbClr val="000000"/>
                </a:solidFill>
              </a:rPr>
              <a:t>Communication Overhead</a:t>
            </a:r>
            <a:endParaRPr sz="15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Higher learning rate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-Skipping Over Optimal solution</a:t>
            </a:r>
            <a:endParaRPr sz="1000"/>
          </a:p>
        </p:txBody>
      </p:sp>
      <p:sp>
        <p:nvSpPr>
          <p:cNvPr id="219" name="Google Shape;219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25" name="Google Shape;225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819150" y="1507575"/>
            <a:ext cx="7505700" cy="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6400 MRI images (128, 128)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Collected from Kaggle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4 classes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39" name="Google Shape;139;p14"/>
          <p:cNvGraphicFramePr/>
          <p:nvPr/>
        </p:nvGraphicFramePr>
        <p:xfrm>
          <a:off x="952500" y="239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{4B02B509-66D8-4814-9132-06FACCA75624}</a:tableStyleId>
              </a:tblPr>
              <a:tblGrid>
                <a:gridCol w="2413000"/>
                <a:gridCol w="2413000"/>
              </a:tblGrid>
              <a:tr h="45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images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Mild Demented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Moderate Demented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 Demented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Mild Demented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2240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3600" y="2335800"/>
            <a:ext cx="530775" cy="5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3600" y="2994300"/>
            <a:ext cx="530775" cy="5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3600" y="3596175"/>
            <a:ext cx="530775" cy="5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3600" y="4221050"/>
            <a:ext cx="530775" cy="53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14"/>
          <p:cNvCxnSpPr>
            <a:endCxn id="140" idx="1"/>
          </p:cNvCxnSpPr>
          <p:nvPr/>
        </p:nvCxnSpPr>
        <p:spPr>
          <a:xfrm flipH="1" rot="10800000">
            <a:off x="5808700" y="2601188"/>
            <a:ext cx="1434900" cy="4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4"/>
          <p:cNvCxnSpPr>
            <a:endCxn id="141" idx="1"/>
          </p:cNvCxnSpPr>
          <p:nvPr/>
        </p:nvCxnSpPr>
        <p:spPr>
          <a:xfrm flipH="1" rot="10800000">
            <a:off x="5808700" y="3259688"/>
            <a:ext cx="1434900" cy="2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4"/>
          <p:cNvCxnSpPr>
            <a:endCxn id="142" idx="1"/>
          </p:cNvCxnSpPr>
          <p:nvPr/>
        </p:nvCxnSpPr>
        <p:spPr>
          <a:xfrm flipH="1" rot="10800000">
            <a:off x="5801200" y="3861563"/>
            <a:ext cx="1442400" cy="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4"/>
          <p:cNvCxnSpPr>
            <a:endCxn id="143" idx="1"/>
          </p:cNvCxnSpPr>
          <p:nvPr/>
        </p:nvCxnSpPr>
        <p:spPr>
          <a:xfrm>
            <a:off x="5771500" y="4448938"/>
            <a:ext cx="14721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54" name="Google Shape;154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5" name="Google Shape;15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450" y="1800200"/>
            <a:ext cx="5437102" cy="242260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5"/>
          <p:cNvSpPr txBox="1"/>
          <p:nvPr/>
        </p:nvSpPr>
        <p:spPr>
          <a:xfrm>
            <a:off x="3426975" y="4334500"/>
            <a:ext cx="349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Figure: Dataset Preparation Process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62" name="Google Shape;162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500" y="1997775"/>
            <a:ext cx="6739026" cy="19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6"/>
          <p:cNvSpPr txBox="1"/>
          <p:nvPr/>
        </p:nvSpPr>
        <p:spPr>
          <a:xfrm>
            <a:off x="3426975" y="4334500"/>
            <a:ext cx="349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Figure: Model Architecture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70" name="Google Shape;170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275" y="1673450"/>
            <a:ext cx="4672374" cy="266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7"/>
          <p:cNvSpPr txBox="1"/>
          <p:nvPr/>
        </p:nvSpPr>
        <p:spPr>
          <a:xfrm>
            <a:off x="3426975" y="4334500"/>
            <a:ext cx="349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Figure: MLP Model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18"/>
          <p:cNvSpPr txBox="1"/>
          <p:nvPr/>
        </p:nvSpPr>
        <p:spPr>
          <a:xfrm>
            <a:off x="819150" y="6172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Methodology</a:t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9" name="Google Shape;1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087" y="1922524"/>
            <a:ext cx="6788823" cy="208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8"/>
          <p:cNvSpPr txBox="1"/>
          <p:nvPr/>
        </p:nvSpPr>
        <p:spPr>
          <a:xfrm>
            <a:off x="3426975" y="4334500"/>
            <a:ext cx="349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Figure: Model Weight Aggregation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200 communication rounds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Loss - categorical_crossentropy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Metrics - accuracy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Optimizer - SGD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Learning Rate - 0.01</a:t>
            </a:r>
            <a:endParaRPr sz="1600"/>
          </a:p>
        </p:txBody>
      </p:sp>
      <p:sp>
        <p:nvSpPr>
          <p:cNvPr id="187" name="Google Shape;187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</a:t>
            </a:r>
            <a:endParaRPr/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825" y="1837150"/>
            <a:ext cx="4256700" cy="182567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0"/>
          <p:cNvSpPr txBox="1"/>
          <p:nvPr/>
        </p:nvSpPr>
        <p:spPr>
          <a:xfrm>
            <a:off x="2823025" y="3835450"/>
            <a:ext cx="425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Figure: Classification Report of Global Model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</a:t>
            </a:r>
            <a:endParaRPr/>
          </a:p>
        </p:txBody>
      </p:sp>
      <p:graphicFrame>
        <p:nvGraphicFramePr>
          <p:cNvPr id="201" name="Google Shape;201;p21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{4B02B509-66D8-4814-9132-06FACCA75624}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Global Model Accuracy on test 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Global Model Loss on test 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1.52%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02" name="Google Shape;202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